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Overpass"/>
      <p:regular r:id="rId52"/>
      <p:bold r:id="rId53"/>
      <p:italic r:id="rId54"/>
      <p:boldItalic r:id="rId55"/>
    </p:embeddedFont>
    <p:embeddedFont>
      <p:font typeface="Montserrat Light"/>
      <p:regular r:id="rId56"/>
      <p:bold r:id="rId57"/>
      <p:italic r:id="rId58"/>
      <p:boldItalic r:id="rId59"/>
    </p:embeddedFont>
    <p:embeddedFont>
      <p:font typeface="Montserrat ExtraLigh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Nuni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ExtraLight-italic.fntdata"/><Relationship Id="rId61" Type="http://schemas.openxmlformats.org/officeDocument/2006/relationships/font" Target="fonts/MontserratExtraLight-bold.fntdata"/><Relationship Id="rId20" Type="http://schemas.openxmlformats.org/officeDocument/2006/relationships/slide" Target="slides/slide15.xml"/><Relationship Id="rId63" Type="http://schemas.openxmlformats.org/officeDocument/2006/relationships/font" Target="fonts/MontserratExtra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Extra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Overpass-bold.fntdata"/><Relationship Id="rId52" Type="http://schemas.openxmlformats.org/officeDocument/2006/relationships/font" Target="fonts/Overpass-regular.fntdata"/><Relationship Id="rId11" Type="http://schemas.openxmlformats.org/officeDocument/2006/relationships/slide" Target="slides/slide6.xml"/><Relationship Id="rId55" Type="http://schemas.openxmlformats.org/officeDocument/2006/relationships/font" Target="fonts/Overpass-boldItalic.fntdata"/><Relationship Id="rId10" Type="http://schemas.openxmlformats.org/officeDocument/2006/relationships/slide" Target="slides/slide5.xml"/><Relationship Id="rId54" Type="http://schemas.openxmlformats.org/officeDocument/2006/relationships/font" Target="fonts/Overpass-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Light-bold.fntdata"/><Relationship Id="rId12" Type="http://schemas.openxmlformats.org/officeDocument/2006/relationships/slide" Target="slides/slide7.xml"/><Relationship Id="rId56" Type="http://schemas.openxmlformats.org/officeDocument/2006/relationships/font" Target="fonts/MontserratLight-regular.fntdata"/><Relationship Id="rId15" Type="http://schemas.openxmlformats.org/officeDocument/2006/relationships/slide" Target="slides/slide10.xml"/><Relationship Id="rId59" Type="http://schemas.openxmlformats.org/officeDocument/2006/relationships/font" Target="fonts/Montserrat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4d892ab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4d892ab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453ea135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453ea135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453ea1352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453ea1352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453ea1352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6453ea1352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453ea1352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453ea1352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453ea1352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6453ea1352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453ea1352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453ea1352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453ea1352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453ea1352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453ea135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6453ea135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453ea135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453ea135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d892abb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d892abb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453ea1352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453ea135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6453ea135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6453ea135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453ea135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453ea135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453ea135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453ea135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453ea1352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453ea135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453ea1352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453ea1352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4d892abb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4d892abb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4d892abb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4d892abb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4d892abb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4d892abb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453ea1352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453ea1352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d892abb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4d892abb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453ea135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453ea135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453ea135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453ea135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453ea135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453ea135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4d892abb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4d892abb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4d892abb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4d892abb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53ea135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453ea135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453ea1352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453ea1352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453ea1352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453ea1352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4d892abb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4d892abb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4d892ab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4d892ab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4d892abb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4d892abb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Programmer Assignment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43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Capgemini - Sprint 1</a:t>
            </a:r>
            <a:endParaRPr sz="19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 3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getEmployee()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opens “employee.txt” database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Now it reads the file line by line, each line contains information of one employee.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It stores this information inside Employee Structure.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Displays error if file can't be opened for any reason.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getdefect.c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456200" y="7509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1456200" y="1619325"/>
            <a:ext cx="70305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Get Defect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Read the defects from the input and call assignEmployee() for valid defects</a:t>
            </a:r>
            <a:endParaRPr sz="1500"/>
          </a:p>
          <a:p>
            <a:pPr indent="-30241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Check Validity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Return true for valid and false for Invalid defects</a:t>
            </a:r>
            <a:endParaRPr sz="1500"/>
          </a:p>
          <a:p>
            <a:pPr indent="-30241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Valid defect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Store the valid defect in defect structure</a:t>
            </a:r>
            <a:endParaRPr sz="1500"/>
          </a:p>
          <a:p>
            <a:pPr indent="-30241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Invalid Defect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Store the invalid data into invalidDefect.txt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456200" y="7509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1.GetDefect()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1456200" y="1619325"/>
            <a:ext cx="70305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reads the defect file from input file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After reading it call checkvalidity()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true call validDefect() Else call invalidDefect()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calls assignEmployee() for valid defect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456200" y="7509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2.CheckValidity()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456200" y="1619325"/>
            <a:ext cx="70305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classify the defect data into valid or invalid type.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tokenizes the defect data using strtok()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increment the value of count for each attribute.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count is equal to 7 it returns true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Else it returns false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456200" y="7509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ValidDefect()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456200" y="1619325"/>
            <a:ext cx="70305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CheckValidity() return True the defect data is Valid defect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tokenizes the string using strtok()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Dynamically allocates memory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Store valid defects into their respective attribute in defect structure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456200" y="7509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InvalidDefect()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456200" y="1619325"/>
            <a:ext cx="70305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CheckValidity() return false the defect data is invalid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display invalid defect message with defect id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Append the invalid defect data into invalidDefect.txt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Assign.c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10700" y="598575"/>
            <a:ext cx="70305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 sz="2400"/>
              <a:t>assignEmployee()-</a:t>
            </a:r>
            <a:r>
              <a:rPr lang="en"/>
              <a:t> </a:t>
            </a:r>
            <a:r>
              <a:rPr b="0" lang="en" sz="1400"/>
              <a:t>Checks for defects with status as open.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r>
              <a:rPr lang="en" sz="2400"/>
              <a:t>unassignedDefect()- </a:t>
            </a:r>
            <a:r>
              <a:rPr b="0" lang="en" sz="1400"/>
              <a:t>Copies all unassigned Defect into separate text file. 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r>
              <a:rPr lang="en" sz="2400"/>
              <a:t>createEmployeeFile()- </a:t>
            </a:r>
            <a:r>
              <a:rPr b="0" lang="en" sz="1550"/>
              <a:t>Creates separate files for each programmer who have at least one defect assigned to him </a:t>
            </a:r>
            <a:endParaRPr b="0"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r>
              <a:rPr lang="en" sz="2400"/>
              <a:t>searchProgrammer()-</a:t>
            </a:r>
            <a:r>
              <a:rPr lang="en"/>
              <a:t> </a:t>
            </a:r>
            <a:r>
              <a:rPr b="0" lang="en" sz="1400"/>
              <a:t>Searches for programmer suitable of open defect.</a:t>
            </a:r>
            <a:endParaRPr b="0" sz="15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</a:t>
            </a:r>
            <a:r>
              <a:rPr lang="en" sz="2400"/>
              <a:t>assignEmployee()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1303800" y="1466925"/>
            <a:ext cx="70305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loops through all defects and checks their status.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status is open then it calls searchProgrammer() Function.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Defects with any other status are ignored.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verpass"/>
                <a:ea typeface="Overpass"/>
                <a:cs typeface="Overpass"/>
                <a:sym typeface="Overpass"/>
              </a:rPr>
              <a:t>The Project Idea</a:t>
            </a:r>
            <a:endParaRPr b="1" sz="3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0175" y="1773625"/>
            <a:ext cx="7216200" cy="27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9494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49494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develop a software that automatically assigns the defects reported by the client company to programmers depending on the functional area they are handling.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   …..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sz="2400"/>
              <a:t>.</a:t>
            </a:r>
            <a:r>
              <a:rPr lang="en" sz="2400"/>
              <a:t>unassignedDefect()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1303800" y="1583275"/>
            <a:ext cx="70305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Now it opens “</a:t>
            </a:r>
            <a:r>
              <a:rPr b="1" lang="en" sz="1500"/>
              <a:t>uassignedDefect.txt</a:t>
            </a:r>
            <a:r>
              <a:rPr lang="en" sz="1500"/>
              <a:t>” file and appends all information of current defect to the last line of the file.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If file is not present it creates a new one.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Displays proper error if there is any issue with opening or writing inside this file.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303800" y="598575"/>
            <a:ext cx="70305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 sz="2400"/>
              <a:t>createEmployeeFile()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1303800" y="1583275"/>
            <a:ext cx="70305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Creates separate file for each employee, if not present already, who have at least one defect assigned to them.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Filename:-</a:t>
            </a:r>
            <a:r>
              <a:rPr b="1" lang="en" sz="1500"/>
              <a:t>&lt;EmpID&gt; _assignments.txt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Appends employee and defect information into the file.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Displays proper error if there is any issue with opening or closing of employee file.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4.SearchProgrammer():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1297500" y="1567550"/>
            <a:ext cx="749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</a:t>
            </a:r>
            <a:r>
              <a:rPr lang="en"/>
              <a:t>For each defect (passed from assignProgrammer()), searches the array for a suitable programmer to assign the defect.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Condition for search: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area of defect should match with the expertise of the programmer.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If a programmer is found then a mutex lock is created on the particular employee and createEmployeeFile() is called.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If no programmer is found then unassignedDefect() is called.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 Lock: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50" y="1597875"/>
            <a:ext cx="6167399" cy="27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pic>
        <p:nvPicPr>
          <p:cNvPr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" y="1591450"/>
            <a:ext cx="8554601" cy="27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1140875" y="1245800"/>
            <a:ext cx="7030500" cy="25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Unit testing and Integration testing</a:t>
            </a:r>
            <a:endParaRPr b="0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Test Cases Covered 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is Empty or not Opening or Invalid file type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Programmer is Found for Defect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Wrong Format of Defects or Employee in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Less than or More than Actual Defect Attributes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Less than or More than Actual Employee Attributes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Suites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1297500" y="1567550"/>
            <a:ext cx="768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Sunny Test Cases: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"F001:Column values in BOM reports are incorrect:Aircraft design:BOM report:21/08/2022:open:fatal"</a:t>
            </a:r>
            <a:endParaRPr sz="900">
              <a:solidFill>
                <a:srgbClr val="A5D6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"N001:BOM report columns not alligned properly:Aircraft design:BOM</a:t>
            </a: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report:21/08/2022:open:niceToHave"</a:t>
            </a:r>
            <a:endParaRPr sz="900">
              <a:solidFill>
                <a:srgbClr val="A5D6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"F002:Unit prices are not shown while preparing invoice:Invoices:Display products:23/04/2022:close:fatal"</a:t>
            </a:r>
            <a:endParaRPr sz="900">
              <a:solidFill>
                <a:srgbClr val="A5D6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dk1"/>
                </a:highlight>
              </a:rPr>
              <a:t>Rainy Test Cases: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"ID01: : : ::open:"</a:t>
            </a:r>
            <a:endParaRPr sz="900">
              <a:solidFill>
                <a:srgbClr val="A5D6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"L001:Aircraft:BOM report:14/09/2022:open:niceToHave"</a:t>
            </a:r>
            <a:endParaRPr sz="900">
              <a:solidFill>
                <a:srgbClr val="A5D6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A5D6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"R096:cliant dashboard are not shown:Aircraft design:dashboard"</a:t>
            </a:r>
            <a:endParaRPr sz="900">
              <a:solidFill>
                <a:srgbClr val="A5D6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0"/>
          <p:cNvSpPr txBox="1"/>
          <p:nvPr>
            <p:ph idx="2" type="body"/>
          </p:nvPr>
        </p:nvSpPr>
        <p:spPr>
          <a:xfrm>
            <a:off x="5320875" y="1418900"/>
            <a:ext cx="37059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checkValidity()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It takes 1 argument that is:  String pointer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It divides the string into tokens using strtok() and </a:t>
            </a:r>
            <a:r>
              <a:rPr lang="en" sz="1200"/>
              <a:t>increment</a:t>
            </a:r>
            <a:r>
              <a:rPr lang="en" sz="1200"/>
              <a:t> count for each.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If count is equal to 7 it returns True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Else it returns False.</a:t>
            </a:r>
            <a:endParaRPr sz="1200"/>
          </a:p>
        </p:txBody>
      </p:sp>
      <p:sp>
        <p:nvSpPr>
          <p:cNvPr id="325" name="Google Shape;325;p40"/>
          <p:cNvSpPr txBox="1"/>
          <p:nvPr/>
        </p:nvSpPr>
        <p:spPr>
          <a:xfrm>
            <a:off x="1568250" y="597425"/>
            <a:ext cx="636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Unit testing for CheckValidity Function.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477025"/>
            <a:ext cx="5124776" cy="27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1303800" y="1351750"/>
            <a:ext cx="71847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Memcheck, a memory error detector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Copyright (C) 2002-2017, and GNU GPL'd, by Julian Seward et al.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Using Valgrind-3.16.1 and LibVEX; rerun with -h for copyright info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Command: make app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Parent PID: 80998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HEAP SUMMARY: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    in use at exit: 147,994 bytes in 1,246 blocks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  total heap usage: 2,072 allocs, 826 frees, 407,261 bytes allocated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LEAK SUMMARY: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   definitely lost: 0 bytes in 0 blocks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   indirectly lost: 0 bytes in 0 blocks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     possibly lost: 0 bytes in 0 blocks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   still reachable: 147,994 bytes in 1,246 blocks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        suppressed: 0 bytes in 0 blocks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Reachable blocks (those to which a pointer was found) are not shown.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To see them, rerun with: --leak-check=full --show-leak-kinds=all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For lists of detected and suppressed errors, rerun with: -s</a:t>
            </a:r>
            <a:endParaRPr sz="9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==80999== ERROR SUMMARY: 0 errors from 0 contexts (suppressed: 0 from 0)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1303800" y="678750"/>
            <a:ext cx="7030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 </a:t>
            </a:r>
            <a:r>
              <a:rPr lang="en" sz="1200"/>
              <a:t>     Time Consuming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03 </a:t>
            </a:r>
            <a:r>
              <a:rPr lang="en" sz="1200"/>
              <a:t>     More Labour </a:t>
            </a:r>
            <a:endParaRPr sz="1200"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5" y="1567550"/>
            <a:ext cx="34032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02</a:t>
            </a:r>
            <a:r>
              <a:rPr lang="en" sz="4800"/>
              <a:t>   </a:t>
            </a:r>
            <a:r>
              <a:rPr lang="en" sz="1200"/>
              <a:t>Not realtime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150"/>
              <a:t>04</a:t>
            </a:r>
            <a:r>
              <a:rPr lang="en" sz="1250"/>
              <a:t>      Less Efficient </a:t>
            </a:r>
            <a:endParaRPr sz="12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961775" y="9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00" y="1066125"/>
            <a:ext cx="5618701" cy="17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200" y="2999425"/>
            <a:ext cx="5618700" cy="17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7090775" y="1410100"/>
            <a:ext cx="16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Files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2"/>
          <p:cNvSpPr txBox="1"/>
          <p:nvPr/>
        </p:nvSpPr>
        <p:spPr>
          <a:xfrm>
            <a:off x="7157825" y="3531975"/>
            <a:ext cx="150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Files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961775" y="9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00" y="658600"/>
            <a:ext cx="6964349" cy="38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3"/>
          <p:cNvSpPr txBox="1"/>
          <p:nvPr/>
        </p:nvSpPr>
        <p:spPr>
          <a:xfrm>
            <a:off x="3249950" y="560350"/>
            <a:ext cx="6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4138775" y="1182775"/>
            <a:ext cx="6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5904925" y="2960150"/>
            <a:ext cx="6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961775" y="9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25" y="949925"/>
            <a:ext cx="7623301" cy="35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/>
        </p:nvSpPr>
        <p:spPr>
          <a:xfrm>
            <a:off x="6620775" y="1258675"/>
            <a:ext cx="6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6719450" y="3452375"/>
            <a:ext cx="6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ExtraLight"/>
                <a:ea typeface="Montserrat ExtraLight"/>
                <a:cs typeface="Montserrat ExtraLight"/>
                <a:sym typeface="Montserrat ExtraLight"/>
              </a:rPr>
              <a:t>Team CG83-Group 3</a:t>
            </a:r>
            <a:endParaRPr sz="36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Sushant Kumar Singh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Egumamidi Sandeep Reddy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Gokul Krishna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Gundra Harshith reddy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Yuvraj C gadad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you have any question?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Visit: https://github.com/HarshithReddy15/CGSprint1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69450" y="151800"/>
            <a:ext cx="7030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</a:t>
            </a:r>
            <a:r>
              <a:rPr lang="en"/>
              <a:t>Diagram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8" y="1876600"/>
            <a:ext cx="8841723" cy="23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3196100" y="995950"/>
            <a:ext cx="23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Level 0 DFD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125475" y="866688"/>
            <a:ext cx="3472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Level 1 DFD</a:t>
            </a:r>
            <a:endParaRPr sz="17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75" y="1405425"/>
            <a:ext cx="8079601" cy="34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type="title"/>
          </p:nvPr>
        </p:nvSpPr>
        <p:spPr>
          <a:xfrm>
            <a:off x="1346625" y="220525"/>
            <a:ext cx="7030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25475" y="866688"/>
            <a:ext cx="3472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</a:t>
            </a:r>
            <a:endParaRPr sz="1700"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140425" y="736025"/>
            <a:ext cx="7030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Solution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75" y="1892938"/>
            <a:ext cx="1864300" cy="149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987" y="1878550"/>
            <a:ext cx="1712525" cy="16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525" y="1878562"/>
            <a:ext cx="1758175" cy="152431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386625" y="3528275"/>
            <a:ext cx="16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 Multi Threaded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848963" y="3528275"/>
            <a:ext cx="16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      Multi File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674300" y="3528275"/>
            <a:ext cx="16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       Modular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Program Flow</a:t>
            </a:r>
            <a:endParaRPr sz="3600"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41200" y="1588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/>
              <a:t>.</a:t>
            </a:r>
            <a:endParaRPr sz="600"/>
          </a:p>
        </p:txBody>
      </p:sp>
      <p:sp>
        <p:nvSpPr>
          <p:cNvPr id="181" name="Google Shape;181;p19"/>
          <p:cNvSpPr/>
          <p:nvPr/>
        </p:nvSpPr>
        <p:spPr>
          <a:xfrm>
            <a:off x="1717600" y="3408000"/>
            <a:ext cx="802800" cy="839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351200" y="3435225"/>
            <a:ext cx="802800" cy="784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975475" y="3444550"/>
            <a:ext cx="802800" cy="747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6543725" y="3435225"/>
            <a:ext cx="802800" cy="784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7943950" y="3444550"/>
            <a:ext cx="858900" cy="784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1652275" y="2725775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Files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19"/>
          <p:cNvCxnSpPr>
            <a:stCxn id="181" idx="0"/>
            <a:endCxn id="186" idx="2"/>
          </p:cNvCxnSpPr>
          <p:nvPr/>
        </p:nvCxnSpPr>
        <p:spPr>
          <a:xfrm rot="-5400000">
            <a:off x="2010700" y="3234300"/>
            <a:ext cx="282000" cy="65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9"/>
          <p:cNvSpPr txBox="1"/>
          <p:nvPr/>
        </p:nvSpPr>
        <p:spPr>
          <a:xfrm>
            <a:off x="3547250" y="4499400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main.c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844950" y="2679100"/>
            <a:ext cx="1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getDefect.c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506375" y="4536725"/>
            <a:ext cx="1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assign.c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710575" y="2772450"/>
            <a:ext cx="1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files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19"/>
          <p:cNvCxnSpPr>
            <a:stCxn id="181" idx="6"/>
            <a:endCxn id="182" idx="2"/>
          </p:cNvCxnSpPr>
          <p:nvPr/>
        </p:nvCxnSpPr>
        <p:spPr>
          <a:xfrm>
            <a:off x="2520400" y="3827700"/>
            <a:ext cx="8307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>
            <a:stCxn id="182" idx="6"/>
            <a:endCxn id="183" idx="2"/>
          </p:cNvCxnSpPr>
          <p:nvPr/>
        </p:nvCxnSpPr>
        <p:spPr>
          <a:xfrm flipH="1" rot="10800000">
            <a:off x="4154000" y="3818025"/>
            <a:ext cx="821400" cy="9300"/>
          </a:xfrm>
          <a:prstGeom prst="bentConnector3">
            <a:avLst>
              <a:gd fmla="val 1022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83" idx="6"/>
            <a:endCxn id="184" idx="2"/>
          </p:cNvCxnSpPr>
          <p:nvPr/>
        </p:nvCxnSpPr>
        <p:spPr>
          <a:xfrm>
            <a:off x="5778275" y="3818050"/>
            <a:ext cx="765600" cy="9300"/>
          </a:xfrm>
          <a:prstGeom prst="bentConnector3">
            <a:avLst>
              <a:gd fmla="val 1146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>
            <a:stCxn id="184" idx="6"/>
            <a:endCxn id="185" idx="2"/>
          </p:cNvCxnSpPr>
          <p:nvPr/>
        </p:nvCxnSpPr>
        <p:spPr>
          <a:xfrm>
            <a:off x="7346525" y="3827325"/>
            <a:ext cx="597300" cy="9300"/>
          </a:xfrm>
          <a:prstGeom prst="bentConnector3">
            <a:avLst>
              <a:gd fmla="val 1000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82" idx="4"/>
            <a:endCxn id="188" idx="0"/>
          </p:cNvCxnSpPr>
          <p:nvPr/>
        </p:nvCxnSpPr>
        <p:spPr>
          <a:xfrm flipH="1" rot="-5400000">
            <a:off x="3724700" y="4247325"/>
            <a:ext cx="279900" cy="2241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>
            <a:stCxn id="183" idx="0"/>
            <a:endCxn id="189" idx="2"/>
          </p:cNvCxnSpPr>
          <p:nvPr/>
        </p:nvCxnSpPr>
        <p:spPr>
          <a:xfrm rot="-5400000">
            <a:off x="5240975" y="3215350"/>
            <a:ext cx="365100" cy="933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>
            <a:stCxn id="184" idx="4"/>
            <a:endCxn id="190" idx="0"/>
          </p:cNvCxnSpPr>
          <p:nvPr/>
        </p:nvCxnSpPr>
        <p:spPr>
          <a:xfrm flipH="1" rot="-5400000">
            <a:off x="6833075" y="4331475"/>
            <a:ext cx="317400" cy="933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>
            <a:stCxn id="185" idx="0"/>
            <a:endCxn id="191" idx="2"/>
          </p:cNvCxnSpPr>
          <p:nvPr/>
        </p:nvCxnSpPr>
        <p:spPr>
          <a:xfrm flipH="1" rot="5400000">
            <a:off x="8190850" y="3262000"/>
            <a:ext cx="271800" cy="933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 txBox="1"/>
          <p:nvPr/>
        </p:nvSpPr>
        <p:spPr>
          <a:xfrm>
            <a:off x="1521575" y="1549575"/>
            <a:ext cx="17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Defect Files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Employee Database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19"/>
          <p:cNvCxnSpPr>
            <a:stCxn id="186" idx="0"/>
            <a:endCxn id="200" idx="2"/>
          </p:cNvCxnSpPr>
          <p:nvPr/>
        </p:nvCxnSpPr>
        <p:spPr>
          <a:xfrm rot="-5400000">
            <a:off x="2172175" y="2485025"/>
            <a:ext cx="252900" cy="2286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9"/>
          <p:cNvSpPr txBox="1"/>
          <p:nvPr/>
        </p:nvSpPr>
        <p:spPr>
          <a:xfrm>
            <a:off x="6889100" y="1549575"/>
            <a:ext cx="20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Unassigned Defect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Invalid Defect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Employee Assignment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19"/>
          <p:cNvCxnSpPr>
            <a:stCxn id="191" idx="0"/>
            <a:endCxn id="202" idx="2"/>
          </p:cNvCxnSpPr>
          <p:nvPr/>
        </p:nvCxnSpPr>
        <p:spPr>
          <a:xfrm flipH="1" rot="5400000">
            <a:off x="7802825" y="2295300"/>
            <a:ext cx="576300" cy="3780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main.c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main()</a:t>
            </a:r>
            <a:endParaRPr sz="4800"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Input Defect files are taken as command line arguments and also validates them 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Separate</a:t>
            </a:r>
            <a:r>
              <a:rPr lang="en" sz="1500"/>
              <a:t> threads are created for each input files and these files are passed to getDefect() function .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 calls getEmployee() function to </a:t>
            </a:r>
            <a:r>
              <a:rPr lang="en" sz="1500"/>
              <a:t>fetch</a:t>
            </a:r>
            <a:r>
              <a:rPr lang="en" sz="1500"/>
              <a:t> data from Employee database.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Finally it waits for all threads to complete their work.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