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7" r:id="rId4"/>
    <p:sldId id="273" r:id="rId5"/>
    <p:sldId id="276" r:id="rId6"/>
    <p:sldId id="274" r:id="rId7"/>
    <p:sldId id="284" r:id="rId8"/>
    <p:sldId id="275" r:id="rId9"/>
    <p:sldId id="291" r:id="rId10"/>
    <p:sldId id="277" r:id="rId11"/>
    <p:sldId id="290" r:id="rId12"/>
    <p:sldId id="279"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1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500" b="1" i="1" dirty="0">
                <a:solidFill>
                  <a:schemeClr val="bg1"/>
                </a:solidFill>
                <a:effectLst/>
                <a:latin typeface="Times New Roman" panose="02020603050405020304" pitchFamily="18" charset="0"/>
                <a:cs typeface="Times New Roman" panose="02020603050405020304" pitchFamily="18" charset="0"/>
              </a:rPr>
              <a:t>Two Stage Job Title Identification System for Online Job Advertisements</a:t>
            </a:r>
            <a:endParaRPr lang="en-IN" altLang="en-US"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a:t>
            </a:r>
            <a:r>
              <a:rPr lang="en-IN" altLang="en-US" sz="1600" b="0" cap="small" baseline="0" dirty="0">
                <a:solidFill>
                  <a:schemeClr val="bg1"/>
                </a:solidFill>
                <a:latin typeface="Times New Roman" panose="02020603050405020304" pitchFamily="18" charset="0"/>
                <a:cs typeface="Times New Roman" panose="02020603050405020304" pitchFamily="18" charset="0"/>
              </a:rPr>
              <a:t>14</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Harshitha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214G1A3222</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sym typeface="+mn-ea"/>
              </a:rPr>
              <a:t>Mr. </a:t>
            </a:r>
            <a:r>
              <a:rPr lang="en-IN" altLang="en-US" sz="2400" b="0" dirty="0">
                <a:effectLst>
                  <a:outerShdw blurRad="38100" dist="38100" dir="2700000" algn="tl">
                    <a:srgbClr val="000000">
                      <a:alpha val="43137"/>
                    </a:srgbClr>
                  </a:outerShdw>
                </a:effectLst>
                <a:sym typeface="+mn-ea"/>
              </a:rPr>
              <a:t>Nazeer </a:t>
            </a:r>
            <a:r>
              <a:rPr lang="en-US" altLang="en-IN" sz="2400" b="0" dirty="0">
                <a:effectLst>
                  <a:outerShdw blurRad="38100" dist="38100" dir="2700000" algn="tl">
                    <a:srgbClr val="000000">
                      <a:alpha val="43137"/>
                    </a:srgbClr>
                  </a:outerShdw>
                </a:effectLst>
                <a:sym typeface="+mn-ea"/>
              </a:rPr>
              <a:t>s</a:t>
            </a:r>
            <a:r>
              <a:rPr lang="en-IN" altLang="en-US" sz="2400" b="0" dirty="0">
                <a:effectLst>
                  <a:outerShdw blurRad="38100" dist="38100" dir="2700000" algn="tl">
                    <a:srgbClr val="000000">
                      <a:alpha val="43137"/>
                    </a:srgbClr>
                  </a:outerShdw>
                </a:effectLst>
                <a:sym typeface="+mn-ea"/>
              </a:rPr>
              <a:t>haik</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sym typeface="+mn-ea"/>
              </a:rPr>
              <a:t>M. Tech.</a:t>
            </a:r>
            <a:r>
              <a:rPr lang="en-IN" altLang="en-US" sz="2400" b="0" baseline="-25000" dirty="0">
                <a:effectLst>
                  <a:outerShdw blurRad="38100" dist="38100" dir="2700000" algn="tl">
                    <a:srgbClr val="000000">
                      <a:alpha val="43137"/>
                    </a:srgbClr>
                  </a:outerShdw>
                </a:effectLst>
                <a:sym typeface="+mn-ea"/>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Deekshitha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214G1A3215</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Lahari</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214G1A3244</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GunaTeja</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224G5A3204</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Two Stage Job Title Identification System for Online Job Advertisements </a:t>
            </a:r>
            <a:endPar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marL="0" indent="0">
              <a:buNone/>
            </a:pPr>
            <a:r>
              <a:rPr lang="en-IN" altLang="en-US"/>
              <a:t>[5]. </a:t>
            </a:r>
            <a:r>
              <a:rPr lang="en-IN" altLang="en-US">
                <a:sym typeface="+mn-ea"/>
              </a:rPr>
              <a:t>Lina Cao, Jian Zhang, Jindong Chen, “</a:t>
            </a:r>
            <a:r>
              <a:rPr lang="en-US" altLang="en-US">
                <a:sym typeface="+mn-ea"/>
              </a:rPr>
              <a:t>Occupation Identification in Low-Resource Settings</a:t>
            </a:r>
            <a:r>
              <a:rPr lang="en-IN" altLang="en-US">
                <a:sym typeface="+mn-ea"/>
              </a:rPr>
              <a:t>”, in </a:t>
            </a:r>
            <a:r>
              <a:rPr lang="en-US" altLang="en-US">
                <a:sym typeface="+mn-ea"/>
              </a:rPr>
              <a:t>ACM Digital Library</a:t>
            </a:r>
            <a:r>
              <a:rPr lang="en-IN" altLang="en-US">
                <a:sym typeface="+mn-ea"/>
              </a:rPr>
              <a:t>, vol. 155, pp. 14-17.</a:t>
            </a:r>
            <a:endParaRPr lang="en-US" altLang="en-US">
              <a:sym typeface="+mn-ea"/>
            </a:endParaRPr>
          </a:p>
          <a:p>
            <a:pPr marL="0" indent="0">
              <a:buNone/>
            </a:pPr>
            <a:endParaRPr lang="en-I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pic>
        <p:nvPicPr>
          <p:cNvPr id="3" name="Content Placeholder 2"/>
          <p:cNvPicPr>
            <a:picLocks noGrp="1"/>
          </p:cNvPicPr>
          <p:nvPr>
            <p:ph idx="1"/>
          </p:nvPr>
        </p:nvPicPr>
        <p:blipFill>
          <a:blip r:embed="rId1"/>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a:t>
            </a:r>
            <a:r>
              <a:rPr lang="en-US"/>
              <a:t>CSD 2024 – 25 </a:t>
            </a:r>
            <a:r>
              <a:rPr lang="en-US" dirty="0"/>
              <a:t>Batch: A – XX</a:t>
            </a:r>
            <a:endParaRPr lang="en-US" dirty="0"/>
          </a:p>
          <a:p>
            <a:pPr marL="457200" indent="-457200"/>
            <a:r>
              <a:rPr lang="en-US" dirty="0"/>
              <a:t>Under that project data upload literature survey papers, and son on..</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233680" y="1097280"/>
            <a:ext cx="12106275" cy="5279390"/>
          </a:xfrm>
        </p:spPr>
        <p:txBody>
          <a:bodyPr>
            <a:noAutofit/>
          </a:bodyPr>
          <a:lstStyle/>
          <a:p>
            <a:pPr marL="457200" indent="0">
              <a:buNone/>
            </a:pPr>
            <a:r>
              <a:rPr lang="en-US" altLang="en-US" sz="2500"/>
              <a:t>Data science techniques are vital for analyzing job markets through online job advertisements, but existing methods often require extensive labeled datasets and focus on databases like O*NET, limiting their scope. This study proposes a two-stage job title identification system for smaller datasets, applied to the Moroccan job market. The first stage uses Bidirectional Encoder Representations from Transformers (BERT) to classify ads by sector, while the second employs unsupervised learning and similarity measures to identify job titles. A novel document embedding strategy enhances accuracy. Results show a 14% improvement, with accuracy exceeding 85% in some sectors, outperforming state-of-the-art methods.</a:t>
            </a:r>
            <a:endParaRPr lang="en-US" alt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Abstract</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Literature survey </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Proposed Work </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References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lnSpcReduction="10000"/>
          </a:bodyPr>
          <a:lstStyle/>
          <a:p>
            <a:pPr algn="just">
              <a:lnSpc>
                <a:spcPct val="100000"/>
              </a:lnSpc>
              <a:spcBef>
                <a:spcPts val="600"/>
              </a:spcBef>
              <a:buClr>
                <a:srgbClr val="000000"/>
              </a:buClr>
              <a:buSzPct val="85000"/>
              <a:buFont typeface="Wingdings" panose="05000000000000000000" charset="0"/>
              <a:buChar char="Ø"/>
            </a:pPr>
            <a:r>
              <a:rPr lang="en-IN" altLang="en-US" spc="-1" dirty="0">
                <a:solidFill>
                  <a:srgbClr val="000000"/>
                </a:solidFill>
                <a:latin typeface="Garamond" panose="02020404030301010803"/>
                <a:sym typeface="+mn-ea"/>
              </a:rPr>
              <a:t> </a:t>
            </a:r>
            <a:r>
              <a:rPr lang="en-US" spc="-1" dirty="0">
                <a:solidFill>
                  <a:srgbClr val="000000"/>
                </a:solidFill>
                <a:sym typeface="+mn-ea"/>
              </a:rPr>
              <a:t>The widespread use of the Internet and digitization of processes, driven by social media, has generated a vast amount of data across industries.</a:t>
            </a:r>
            <a:endParaRPr lang="en-IN" b="0" strike="noStrike" spc="-1" dirty="0">
              <a:solidFill>
                <a:srgbClr val="000000"/>
              </a:solidFill>
            </a:endParaRPr>
          </a:p>
          <a:p>
            <a:pPr algn="just">
              <a:lnSpc>
                <a:spcPct val="100000"/>
              </a:lnSpc>
              <a:spcBef>
                <a:spcPts val="600"/>
              </a:spcBef>
              <a:buClr>
                <a:srgbClr val="000000"/>
              </a:buClr>
              <a:buSzPct val="85000"/>
              <a:buFont typeface="Wingdings" panose="05000000000000000000" charset="0"/>
              <a:buChar char="Ø"/>
            </a:pPr>
            <a:r>
              <a:rPr lang="en-IN" altLang="en-US" spc="-1" dirty="0">
                <a:solidFill>
                  <a:srgbClr val="000000"/>
                </a:solidFill>
                <a:sym typeface="+mn-ea"/>
              </a:rPr>
              <a:t> </a:t>
            </a:r>
            <a:r>
              <a:rPr lang="en-US" spc="-1" dirty="0">
                <a:solidFill>
                  <a:srgbClr val="000000"/>
                </a:solidFill>
                <a:sym typeface="+mn-ea"/>
              </a:rPr>
              <a:t>Emphasizing the importance of efficient data processing for informed decision-making in a rapidly evolving digital world.</a:t>
            </a:r>
            <a:endParaRPr lang="en-IN" b="0" strike="noStrike" spc="-1" dirty="0">
              <a:solidFill>
                <a:srgbClr val="000000"/>
              </a:solidFill>
            </a:endParaRPr>
          </a:p>
          <a:p>
            <a:pPr algn="just">
              <a:lnSpc>
                <a:spcPct val="100000"/>
              </a:lnSpc>
              <a:spcBef>
                <a:spcPts val="600"/>
              </a:spcBef>
              <a:buClr>
                <a:srgbClr val="000000"/>
              </a:buClr>
              <a:buSzPct val="85000"/>
              <a:buFont typeface="Wingdings" panose="05000000000000000000" charset="0"/>
              <a:buChar char="Ø"/>
            </a:pPr>
            <a:r>
              <a:rPr lang="en-IN" altLang="en-US" spc="-1" dirty="0">
                <a:solidFill>
                  <a:srgbClr val="000000"/>
                </a:solidFill>
                <a:sym typeface="+mn-ea"/>
              </a:rPr>
              <a:t> </a:t>
            </a:r>
            <a:r>
              <a:rPr lang="en-US" spc="-1" dirty="0">
                <a:solidFill>
                  <a:srgbClr val="000000"/>
                </a:solidFill>
                <a:sym typeface="+mn-ea"/>
              </a:rPr>
              <a:t>Highlights data science as a potent tool for extracting insights from diverse datasets and simplifying traditional processes.</a:t>
            </a:r>
            <a:endParaRPr lang="en-IN" b="0" strike="noStrike" spc="-1" dirty="0">
              <a:solidFill>
                <a:srgbClr val="000000"/>
              </a:solidFill>
            </a:endParaRPr>
          </a:p>
          <a:p>
            <a:pPr algn="just">
              <a:lnSpc>
                <a:spcPct val="100000"/>
              </a:lnSpc>
              <a:spcBef>
                <a:spcPts val="600"/>
              </a:spcBef>
              <a:buClr>
                <a:srgbClr val="000000"/>
              </a:buClr>
              <a:buSzPct val="85000"/>
              <a:buFont typeface="Wingdings" panose="05000000000000000000" charset="0"/>
              <a:buChar char="Ø"/>
            </a:pPr>
            <a:r>
              <a:rPr lang="en-IN" altLang="en-US" spc="-1" dirty="0">
                <a:solidFill>
                  <a:srgbClr val="000000"/>
                </a:solidFill>
                <a:sym typeface="+mn-ea"/>
              </a:rPr>
              <a:t> </a:t>
            </a:r>
            <a:r>
              <a:rPr lang="en-US" spc="-1" dirty="0">
                <a:solidFill>
                  <a:srgbClr val="000000"/>
                </a:solidFill>
                <a:sym typeface="+mn-ea"/>
              </a:rPr>
              <a:t>Recognizes the job market's shift from traditional to online channels, presenting an opportunity for understanding market needs from the vast daily data.</a:t>
            </a:r>
            <a:endParaRPr lang="en-IN" b="0" strike="noStrike" spc="-1" dirty="0">
              <a:solidFill>
                <a:srgbClr val="000000"/>
              </a:solidFill>
            </a:endParaRPr>
          </a:p>
          <a:p>
            <a:pPr algn="just">
              <a:lnSpc>
                <a:spcPct val="100000"/>
              </a:lnSpc>
              <a:spcBef>
                <a:spcPts val="600"/>
              </a:spcBef>
              <a:buClr>
                <a:srgbClr val="000000"/>
              </a:buClr>
              <a:buSzPct val="85000"/>
              <a:buFont typeface="Wingdings" panose="05000000000000000000" charset="0"/>
              <a:buChar char="Ø"/>
            </a:pPr>
            <a:r>
              <a:rPr lang="en-IN" altLang="en-US" spc="-1" dirty="0">
                <a:solidFill>
                  <a:srgbClr val="000000"/>
                </a:solidFill>
                <a:sym typeface="+mn-ea"/>
              </a:rPr>
              <a:t> </a:t>
            </a:r>
            <a:r>
              <a:rPr lang="en-US" spc="-1" dirty="0">
                <a:solidFill>
                  <a:srgbClr val="000000"/>
                </a:solidFill>
                <a:sym typeface="+mn-ea"/>
              </a:rPr>
              <a:t>Aims to benefit labor market analysts, policymakers, job seekers, students, and recruiters by providing valuable insights and guidance.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custDataLst>
              <p:tags r:id="rId1"/>
            </p:custDataLst>
          </p:nvPr>
        </p:nvGraphicFramePr>
        <p:xfrm>
          <a:off x="156845" y="1029970"/>
          <a:ext cx="11628120" cy="5577840"/>
        </p:xfrm>
        <a:graphic>
          <a:graphicData uri="http://schemas.openxmlformats.org/drawingml/2006/table">
            <a:tbl>
              <a:tblPr firstRow="1" bandRow="1">
                <a:tableStyleId>{5C22544A-7EE6-4342-B048-85BDC9FD1C3A}</a:tableStyleId>
              </a:tblPr>
              <a:tblGrid>
                <a:gridCol w="514985"/>
                <a:gridCol w="2006600"/>
                <a:gridCol w="1520825"/>
                <a:gridCol w="1539240"/>
                <a:gridCol w="1894205"/>
                <a:gridCol w="2202180"/>
                <a:gridCol w="1950085"/>
              </a:tblGrid>
              <a:tr h="640080">
                <a:tc>
                  <a:txBody>
                    <a:bodyPr/>
                    <a:lstStyle/>
                    <a:p>
                      <a:r>
                        <a:rPr lang="en-US" dirty="0"/>
                        <a:t>No</a:t>
                      </a:r>
                      <a:endParaRPr lang="en-US" dirty="0"/>
                    </a:p>
                  </a:txBody>
                  <a:tcPr/>
                </a:tc>
                <a:tc>
                  <a:txBody>
                    <a:bodyPr/>
                    <a:lstStyle/>
                    <a:p>
                      <a:r>
                        <a:rPr lang="en-US" dirty="0"/>
                        <a:t>Title</a:t>
                      </a:r>
                      <a:endParaRPr lang="en-US" dirty="0"/>
                    </a:p>
                  </a:txBody>
                  <a:tcPr/>
                </a:tc>
                <a:tc>
                  <a:txBody>
                    <a:bodyPr/>
                    <a:lstStyle/>
                    <a:p>
                      <a:r>
                        <a:rPr lang="en-US" dirty="0"/>
                        <a:t>Author</a:t>
                      </a:r>
                      <a:endParaRPr lang="en-US" dirty="0"/>
                    </a:p>
                  </a:txBody>
                  <a:tcPr/>
                </a:tc>
                <a:tc>
                  <a:txBody>
                    <a:bodyPr/>
                    <a:lstStyle/>
                    <a:p>
                      <a:r>
                        <a:rPr lang="en-US" dirty="0"/>
                        <a:t>Journal Name &amp; Year</a:t>
                      </a:r>
                      <a:endParaRPr lang="en-US" dirty="0"/>
                    </a:p>
                  </a:txBody>
                  <a:tcPr/>
                </a:tc>
                <a:tc>
                  <a:txBody>
                    <a:bodyPr/>
                    <a:lstStyle/>
                    <a:p>
                      <a:r>
                        <a:rPr lang="en-US" dirty="0"/>
                        <a:t>Methodology Adapted</a:t>
                      </a:r>
                      <a:endParaRPr lang="en-US" dirty="0"/>
                    </a:p>
                  </a:txBody>
                  <a:tcPr/>
                </a:tc>
                <a:tc>
                  <a:txBody>
                    <a:bodyPr/>
                    <a:lstStyle/>
                    <a:p>
                      <a:r>
                        <a:rPr lang="en-US" dirty="0"/>
                        <a:t>Key Findings</a:t>
                      </a:r>
                      <a:endParaRPr lang="en-US" dirty="0"/>
                    </a:p>
                  </a:txBody>
                  <a:tcPr/>
                </a:tc>
                <a:tc>
                  <a:txBody>
                    <a:bodyPr/>
                    <a:lstStyle/>
                    <a:p>
                      <a:r>
                        <a:rPr lang="en-US" dirty="0"/>
                        <a:t>Gaps</a:t>
                      </a:r>
                      <a:endParaRPr lang="en-US" dirty="0"/>
                    </a:p>
                  </a:txBody>
                  <a:tcPr/>
                </a:tc>
              </a:tr>
              <a:tr h="2011680">
                <a:tc>
                  <a:txBody>
                    <a:bodyPr/>
                    <a:lstStyle/>
                    <a:p>
                      <a:r>
                        <a:rPr lang="en-US" dirty="0"/>
                        <a:t>1</a:t>
                      </a:r>
                      <a:endParaRPr lang="en-US" dirty="0"/>
                    </a:p>
                  </a:txBody>
                  <a:tcPr/>
                </a:tc>
                <a:tc>
                  <a:txBody>
                    <a:bodyPr/>
                    <a:lstStyle/>
                    <a:p>
                      <a:r>
                        <a:rPr lang="en-US" altLang="en-US" sz="1800" dirty="0"/>
                        <a:t>Two-Stage Job Title Identification for Online Job Ads</a:t>
                      </a:r>
                      <a:endParaRPr lang="en-US" altLang="en-US" sz="1800" dirty="0"/>
                    </a:p>
                  </a:txBody>
                  <a:tcPr/>
                </a:tc>
                <a:tc>
                  <a:txBody>
                    <a:bodyPr/>
                    <a:lstStyle/>
                    <a:p>
                      <a:r>
                        <a:rPr lang="en-US" altLang="en-US" sz="1800" dirty="0"/>
                        <a:t>I. Rahhal et al.</a:t>
                      </a:r>
                      <a:endParaRPr lang="en-US" altLang="en-US" sz="1800" dirty="0"/>
                    </a:p>
                  </a:txBody>
                  <a:tcPr/>
                </a:tc>
                <a:tc>
                  <a:txBody>
                    <a:bodyPr/>
                    <a:lstStyle/>
                    <a:p>
                      <a:r>
                        <a:rPr lang="en-US" altLang="en-US" sz="1800" dirty="0"/>
                        <a:t>IEEE Access, 2023</a:t>
                      </a:r>
                      <a:endParaRPr lang="en-US"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800" dirty="0"/>
                        <a:t>Supervised learning (BERT, SVM) for sector classification; unsupervised algorithms for title matching</a:t>
                      </a:r>
                      <a:endParaRPr lang="en-US"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800" dirty="0"/>
                        <a:t>Improved accuracy by 14%; Document embedding enhanced classification accuracy by 23.5%</a:t>
                      </a:r>
                      <a:endParaRPr lang="en-US" altLang="en-US" sz="1800" dirty="0"/>
                    </a:p>
                  </a:txBody>
                  <a:tcPr/>
                </a:tc>
                <a:tc>
                  <a:txBody>
                    <a:bodyPr/>
                    <a:lstStyle/>
                    <a:p>
                      <a:r>
                        <a:rPr lang="en-US" altLang="en-US" sz="1800" dirty="0"/>
                        <a:t>Limited labeled data; region-specific focus (Morocco)</a:t>
                      </a:r>
                      <a:endParaRPr lang="en-US" altLang="en-US" sz="1800" dirty="0"/>
                    </a:p>
                  </a:txBody>
                  <a:tcPr/>
                </a:tc>
              </a:tr>
              <a:tr h="1737360">
                <a:tc>
                  <a:txBody>
                    <a:bodyPr/>
                    <a:lstStyle/>
                    <a:p>
                      <a:r>
                        <a:rPr lang="en-US" dirty="0"/>
                        <a:t>2</a:t>
                      </a:r>
                      <a:endParaRPr lang="en-US" dirty="0"/>
                    </a:p>
                  </a:txBody>
                  <a:tcPr/>
                </a:tc>
                <a:tc>
                  <a:txBody>
                    <a:bodyPr/>
                    <a:lstStyle/>
                    <a:p>
                      <a:r>
                        <a:rPr lang="en-US" altLang="en-US" sz="1800"/>
                        <a:t>Predicting Job Titles from Job Descriptions with</a:t>
                      </a:r>
                      <a:endParaRPr lang="en-US" altLang="en-US" sz="1800"/>
                    </a:p>
                    <a:p>
                      <a:r>
                        <a:rPr lang="en-US" altLang="en-US" sz="1800"/>
                        <a:t>Multi-label Text Classification</a:t>
                      </a:r>
                      <a:endParaRPr lang="en-US" altLang="en-US" sz="1800"/>
                    </a:p>
                  </a:txBody>
                  <a:tcPr/>
                </a:tc>
                <a:tc>
                  <a:txBody>
                    <a:bodyPr/>
                    <a:lstStyle/>
                    <a:p>
                      <a:pPr algn="just">
                        <a:lnSpc>
                          <a:spcPct val="100000"/>
                        </a:lnSpc>
                      </a:pPr>
                      <a:r>
                        <a:rPr lang="en-US" sz="1800" b="0" spc="-1">
                          <a:solidFill>
                            <a:srgbClr val="0D0D0D"/>
                          </a:solidFill>
                          <a:cs typeface="+mn-lt"/>
                          <a:sym typeface="+mn-ea"/>
                        </a:rPr>
                        <a:t>H. T. Tran, H. H. P. Vo, and S. T. Luu</a:t>
                      </a:r>
                      <a:endParaRPr lang="en-US" altLang="en-US" sz="1800" b="0" spc="-1">
                        <a:solidFill>
                          <a:srgbClr val="0D0D0D"/>
                        </a:solidFill>
                        <a:cs typeface="+mn-lt"/>
                        <a:sym typeface="+mn-ea"/>
                      </a:endParaRPr>
                    </a:p>
                  </a:txBody>
                  <a:tcPr/>
                </a:tc>
                <a:tc>
                  <a:txBody>
                    <a:bodyPr/>
                    <a:lstStyle/>
                    <a:p>
                      <a:r>
                        <a:rPr lang="en-US" altLang="en-US" sz="1800"/>
                        <a:t>Springer AI Journal, 2022</a:t>
                      </a:r>
                      <a:endParaRPr lang="en-US" altLang="en-US" sz="1800"/>
                    </a:p>
                  </a:txBody>
                  <a:tcPr/>
                </a:tc>
                <a:tc>
                  <a:txBody>
                    <a:bodyPr/>
                    <a:lstStyle/>
                    <a:p>
                      <a:r>
                        <a:rPr lang="en-US" altLang="en-US" sz="1800" dirty="0"/>
                        <a:t>Pre-trained models (e.g., BERT, GPT-2)</a:t>
                      </a:r>
                      <a:endParaRPr lang="en-US" altLang="en-US" sz="1800" dirty="0"/>
                    </a:p>
                  </a:txBody>
                  <a:tcPr/>
                </a:tc>
                <a:tc>
                  <a:txBody>
                    <a:bodyPr/>
                    <a:lstStyle/>
                    <a:p>
                      <a:r>
                        <a:rPr lang="en-US" altLang="en-US" sz="1800"/>
                        <a:t>Multilingual models showed highest accuracy; combining job title and description improves performance</a:t>
                      </a:r>
                      <a:endParaRPr lang="en-US" altLang="en-US" sz="1800"/>
                    </a:p>
                  </a:txBody>
                  <a:tcPr/>
                </a:tc>
                <a:tc>
                  <a:txBody>
                    <a:bodyPr/>
                    <a:lstStyle/>
                    <a:p>
                      <a:r>
                        <a:rPr lang="en-US" altLang="en-US" sz="1800"/>
                        <a:t>High computational cost</a:t>
                      </a:r>
                      <a:endParaRPr lang="en-US" altLang="en-US" sz="1800"/>
                    </a:p>
                  </a:txBody>
                  <a:tcPr/>
                </a:tc>
              </a:tr>
              <a:tr h="1188720">
                <a:tc>
                  <a:txBody>
                    <a:bodyPr/>
                    <a:lstStyle/>
                    <a:p>
                      <a:r>
                        <a:rPr lang="en-US" dirty="0"/>
                        <a:t>3</a:t>
                      </a:r>
                      <a:endParaRPr lang="en-US" dirty="0"/>
                    </a:p>
                  </a:txBody>
                  <a:tcPr/>
                </a:tc>
                <a:tc>
                  <a:txBody>
                    <a:bodyPr/>
                    <a:lstStyle/>
                    <a:p>
                      <a:r>
                        <a:rPr lang="en-US" altLang="en-US" sz="1800"/>
                        <a:t>Multi-Stage Classifier for Job Title Normalization</a:t>
                      </a:r>
                      <a:endParaRPr lang="en-US" altLang="en-US" sz="1800"/>
                    </a:p>
                  </a:txBody>
                  <a:tcPr/>
                </a:tc>
                <a:tc>
                  <a:txBody>
                    <a:bodyPr/>
                    <a:lstStyle/>
                    <a:p>
                      <a:r>
                        <a:rPr lang="en-IN" altLang="en-US" sz="1800"/>
                        <a:t>Mayukh Maitra,Surabhi Sinha, Tomas</a:t>
                      </a:r>
                      <a:endParaRPr lang="en-IN" altLang="en-US" sz="1800"/>
                    </a:p>
                  </a:txBody>
                  <a:tcPr/>
                </a:tc>
                <a:tc>
                  <a:txBody>
                    <a:bodyPr/>
                    <a:lstStyle/>
                    <a:p>
                      <a:r>
                        <a:rPr lang="en-IN" altLang="en-US" sz="1800"/>
                        <a:t>IEEE Access</a:t>
                      </a:r>
                      <a:r>
                        <a:rPr lang="en-US" altLang="en-US" sz="1800"/>
                        <a:t>, 2020</a:t>
                      </a:r>
                      <a:endParaRPr lang="en-US" altLang="en-US" sz="1800"/>
                    </a:p>
                  </a:txBody>
                  <a:tcPr/>
                </a:tc>
                <a:tc>
                  <a:txBody>
                    <a:bodyPr/>
                    <a:lstStyle/>
                    <a:p>
                      <a:r>
                        <a:rPr lang="en-US" altLang="en-US" sz="1800"/>
                        <a:t>Manual taxonomy, string similarity measures</a:t>
                      </a:r>
                      <a:endParaRPr lang="en-US" altLang="en-US" sz="1800"/>
                    </a:p>
                  </a:txBody>
                  <a:tcPr/>
                </a:tc>
                <a:tc>
                  <a:txBody>
                    <a:bodyPr/>
                    <a:lstStyle/>
                    <a:p>
                      <a:r>
                        <a:rPr lang="en-US" altLang="en-US" sz="1800"/>
                        <a:t>Multi-stage classification handled large class hierarchies effectively</a:t>
                      </a:r>
                      <a:endParaRPr lang="en-US" altLang="en-US" sz="1800"/>
                    </a:p>
                  </a:txBody>
                  <a:tcPr/>
                </a:tc>
                <a:tc>
                  <a:txBody>
                    <a:bodyPr/>
                    <a:lstStyle/>
                    <a:p>
                      <a:r>
                        <a:rPr lang="en-US" altLang="en-US" sz="1800"/>
                        <a:t>Reliance on crowd-sourced training data</a:t>
                      </a:r>
                      <a:endParaRPr lang="en-US" altLang="en-US" sz="18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graphicFrame>
        <p:nvGraphicFramePr>
          <p:cNvPr id="4" name="Content Placeholder 3"/>
          <p:cNvGraphicFramePr/>
          <p:nvPr>
            <p:ph idx="1"/>
          </p:nvPr>
        </p:nvGraphicFramePr>
        <p:xfrm>
          <a:off x="199505" y="1078229"/>
          <a:ext cx="11547475" cy="1676400"/>
        </p:xfrm>
        <a:graphic>
          <a:graphicData uri="http://schemas.openxmlformats.org/drawingml/2006/table">
            <a:tbl>
              <a:tblPr firstRow="1" bandRow="1">
                <a:tableStyleId>{5C22544A-7EE6-4342-B048-85BDC9FD1C3A}</a:tableStyleId>
              </a:tblPr>
              <a:tblGrid>
                <a:gridCol w="573405"/>
                <a:gridCol w="1788795"/>
                <a:gridCol w="1499235"/>
                <a:gridCol w="1692275"/>
                <a:gridCol w="2088515"/>
                <a:gridCol w="1894840"/>
                <a:gridCol w="2010410"/>
              </a:tblGrid>
              <a:tr h="702310">
                <a:tc>
                  <a:txBody>
                    <a:bodyPr/>
                    <a:p>
                      <a:pPr>
                        <a:buNone/>
                      </a:pPr>
                      <a:r>
                        <a:rPr lang="en-US" sz="1800" dirty="0">
                          <a:sym typeface="+mn-ea"/>
                        </a:rPr>
                        <a:t>No</a:t>
                      </a:r>
                      <a:endParaRPr lang="en-US" sz="1800" dirty="0"/>
                    </a:p>
                    <a:p>
                      <a:pPr>
                        <a:buNone/>
                      </a:pPr>
                      <a:endParaRPr lang="en-US"/>
                    </a:p>
                  </a:txBody>
                  <a:tcPr/>
                </a:tc>
                <a:tc>
                  <a:txBody>
                    <a:bodyPr/>
                    <a:p>
                      <a:pPr>
                        <a:buNone/>
                      </a:pPr>
                      <a:r>
                        <a:rPr lang="en-US" sz="1800" dirty="0">
                          <a:sym typeface="+mn-ea"/>
                        </a:rPr>
                        <a:t>Title</a:t>
                      </a:r>
                      <a:endParaRPr lang="en-US" sz="1800" dirty="0"/>
                    </a:p>
                    <a:p>
                      <a:pPr>
                        <a:buNone/>
                      </a:pPr>
                      <a:endParaRPr lang="en-US"/>
                    </a:p>
                  </a:txBody>
                  <a:tcPr/>
                </a:tc>
                <a:tc>
                  <a:txBody>
                    <a:bodyPr/>
                    <a:p>
                      <a:pPr>
                        <a:buNone/>
                      </a:pPr>
                      <a:r>
                        <a:rPr lang="en-US" sz="1800" dirty="0">
                          <a:sym typeface="+mn-ea"/>
                        </a:rPr>
                        <a:t>Author</a:t>
                      </a:r>
                      <a:endParaRPr lang="en-US" sz="1800" dirty="0"/>
                    </a:p>
                    <a:p>
                      <a:pPr>
                        <a:buNone/>
                      </a:pPr>
                      <a:endParaRPr lang="en-US"/>
                    </a:p>
                  </a:txBody>
                  <a:tcPr/>
                </a:tc>
                <a:tc>
                  <a:txBody>
                    <a:bodyPr/>
                    <a:p>
                      <a:pPr>
                        <a:buNone/>
                      </a:pPr>
                      <a:r>
                        <a:rPr lang="en-US" sz="1800" dirty="0">
                          <a:sym typeface="+mn-ea"/>
                        </a:rPr>
                        <a:t>Journal Name &amp; Year</a:t>
                      </a:r>
                      <a:endParaRPr lang="en-US"/>
                    </a:p>
                  </a:txBody>
                  <a:tcPr/>
                </a:tc>
                <a:tc>
                  <a:txBody>
                    <a:bodyPr/>
                    <a:p>
                      <a:pPr>
                        <a:buNone/>
                      </a:pPr>
                      <a:r>
                        <a:rPr lang="en-US" sz="1800" dirty="0">
                          <a:sym typeface="+mn-ea"/>
                        </a:rPr>
                        <a:t>Methodology Adapted</a:t>
                      </a:r>
                      <a:endParaRPr lang="en-US" sz="1800" dirty="0"/>
                    </a:p>
                    <a:p>
                      <a:pPr>
                        <a:buNone/>
                      </a:pPr>
                      <a:endParaRPr lang="en-US"/>
                    </a:p>
                  </a:txBody>
                  <a:tcPr/>
                </a:tc>
                <a:tc>
                  <a:txBody>
                    <a:bodyPr/>
                    <a:p>
                      <a:pPr>
                        <a:buNone/>
                      </a:pPr>
                      <a:r>
                        <a:rPr lang="en-US" sz="1800" dirty="0">
                          <a:sym typeface="+mn-ea"/>
                        </a:rPr>
                        <a:t>Key Finding</a:t>
                      </a:r>
                      <a:r>
                        <a:rPr lang="en-IN" altLang="en-US" sz="1800" dirty="0">
                          <a:sym typeface="+mn-ea"/>
                        </a:rPr>
                        <a:t>s</a:t>
                      </a:r>
                      <a:endParaRPr lang="en-IN" altLang="en-US" sz="1800" dirty="0">
                        <a:sym typeface="+mn-ea"/>
                      </a:endParaRPr>
                    </a:p>
                  </a:txBody>
                  <a:tcPr/>
                </a:tc>
                <a:tc>
                  <a:txBody>
                    <a:bodyPr/>
                    <a:p>
                      <a:pPr>
                        <a:buNone/>
                      </a:pPr>
                      <a:r>
                        <a:rPr lang="en-US" sz="1800" dirty="0">
                          <a:sym typeface="+mn-ea"/>
                        </a:rPr>
                        <a:t>Gaps</a:t>
                      </a:r>
                      <a:endParaRPr lang="en-US" sz="1800" dirty="0"/>
                    </a:p>
                    <a:p>
                      <a:pPr>
                        <a:buNone/>
                      </a:pPr>
                      <a:endParaRPr lang="en-US"/>
                    </a:p>
                  </a:txBody>
                  <a:tcPr/>
                </a:tc>
              </a:tr>
              <a:tr h="381000">
                <a:tc>
                  <a:txBody>
                    <a:bodyPr/>
                    <a:p>
                      <a:pPr>
                        <a:buNone/>
                      </a:pPr>
                      <a:r>
                        <a:rPr lang="en-IN" altLang="en-US"/>
                        <a:t>4</a:t>
                      </a:r>
                      <a:endParaRPr lang="en-IN" altLang="en-US"/>
                    </a:p>
                  </a:txBody>
                  <a:tcPr/>
                </a:tc>
                <a:tc>
                  <a:txBody>
                    <a:bodyPr/>
                    <a:p>
                      <a:pPr>
                        <a:buNone/>
                      </a:pPr>
                      <a:r>
                        <a:rPr lang="en-US" altLang="en-US"/>
                        <a:t>Automated Job Matching Using Similarity and Clustering</a:t>
                      </a:r>
                      <a:endParaRPr lang="en-US" altLang="en-US"/>
                    </a:p>
                  </a:txBody>
                  <a:tcPr/>
                </a:tc>
                <a:tc>
                  <a:txBody>
                    <a:bodyPr/>
                    <a:p>
                      <a:pPr>
                        <a:buNone/>
                      </a:pPr>
                      <a:r>
                        <a:rPr lang="en-IN" altLang="en-US"/>
                        <a:t>Maitri Dipak Amin, Aishwarya Chandrashekhar, Nitya singh</a:t>
                      </a:r>
                      <a:endParaRPr lang="en-IN" altLang="en-US"/>
                    </a:p>
                  </a:txBody>
                  <a:tcPr/>
                </a:tc>
                <a:tc>
                  <a:txBody>
                    <a:bodyPr/>
                    <a:p>
                      <a:pPr>
                        <a:buNone/>
                      </a:pPr>
                      <a:r>
                        <a:rPr lang="en-US" altLang="en-US"/>
                        <a:t>Elsevier, 2019</a:t>
                      </a:r>
                      <a:endParaRPr lang="en-US" altLang="en-US"/>
                    </a:p>
                  </a:txBody>
                  <a:tcPr/>
                </a:tc>
                <a:tc>
                  <a:txBody>
                    <a:bodyPr/>
                    <a:p>
                      <a:pPr>
                        <a:buNone/>
                      </a:pPr>
                      <a:r>
                        <a:rPr lang="en-US" altLang="en-US"/>
                        <a:t>Clustering and similarity-based approaches</a:t>
                      </a:r>
                      <a:endParaRPr lang="en-US" altLang="en-US"/>
                    </a:p>
                  </a:txBody>
                  <a:tcPr/>
                </a:tc>
                <a:tc>
                  <a:txBody>
                    <a:bodyPr/>
                    <a:p>
                      <a:pPr>
                        <a:buNone/>
                      </a:pPr>
                      <a:r>
                        <a:rPr lang="en-US" altLang="en-US"/>
                        <a:t>Addressed noisy datasets with preprocessing strategies</a:t>
                      </a:r>
                      <a:endParaRPr lang="en-US" altLang="en-US"/>
                    </a:p>
                  </a:txBody>
                  <a:tcPr/>
                </a:tc>
                <a:tc>
                  <a:txBody>
                    <a:bodyPr/>
                    <a:p>
                      <a:pPr>
                        <a:buNone/>
                      </a:pPr>
                      <a:r>
                        <a:rPr lang="en-US" altLang="en-US"/>
                        <a:t>Limited scalability for dynamic trends</a:t>
                      </a:r>
                      <a:endParaRPr lang="en-US" altLang="en-US"/>
                    </a:p>
                  </a:txBody>
                  <a:tcPr/>
                </a:tc>
              </a:tr>
              <a:tr h="381000">
                <a:tc>
                  <a:txBody>
                    <a:bodyPr/>
                    <a:p>
                      <a:pPr>
                        <a:buNone/>
                      </a:pPr>
                      <a:r>
                        <a:rPr lang="en-IN" altLang="en-US"/>
                        <a:t>5</a:t>
                      </a:r>
                      <a:endParaRPr lang="en-IN" altLang="en-US"/>
                    </a:p>
                  </a:txBody>
                  <a:tcPr/>
                </a:tc>
                <a:tc>
                  <a:txBody>
                    <a:bodyPr/>
                    <a:p>
                      <a:pPr>
                        <a:buNone/>
                      </a:pPr>
                      <a:r>
                        <a:rPr lang="en-US" altLang="en-US"/>
                        <a:t>Occupation Identification in Low-Resource Settings</a:t>
                      </a:r>
                      <a:endParaRPr lang="en-US" altLang="en-US"/>
                    </a:p>
                  </a:txBody>
                  <a:tcPr/>
                </a:tc>
                <a:tc>
                  <a:txBody>
                    <a:bodyPr/>
                    <a:p>
                      <a:pPr>
                        <a:buNone/>
                      </a:pPr>
                      <a:r>
                        <a:rPr lang="en-IN" altLang="en-US"/>
                        <a:t>Lina Cao, Jian Zhang, Jindong Chen</a:t>
                      </a:r>
                      <a:endParaRPr lang="en-IN" altLang="en-US"/>
                    </a:p>
                  </a:txBody>
                  <a:tcPr/>
                </a:tc>
                <a:tc>
                  <a:txBody>
                    <a:bodyPr/>
                    <a:p>
                      <a:pPr>
                        <a:buNone/>
                      </a:pPr>
                      <a:r>
                        <a:rPr lang="en-US" altLang="en-US"/>
                        <a:t>ACM Digital Library, 2021</a:t>
                      </a:r>
                      <a:endParaRPr lang="en-US" altLang="en-US"/>
                    </a:p>
                  </a:txBody>
                  <a:tcPr/>
                </a:tc>
                <a:tc>
                  <a:txBody>
                    <a:bodyPr/>
                    <a:p>
                      <a:pPr>
                        <a:buNone/>
                      </a:pPr>
                      <a:r>
                        <a:rPr lang="en-US" altLang="en-US"/>
                        <a:t>Self-supervised learning and document embedding</a:t>
                      </a:r>
                      <a:endParaRPr lang="en-US" altLang="en-US"/>
                    </a:p>
                  </a:txBody>
                  <a:tcPr/>
                </a:tc>
                <a:tc>
                  <a:txBody>
                    <a:bodyPr/>
                    <a:p>
                      <a:pPr>
                        <a:buNone/>
                      </a:pPr>
                      <a:r>
                        <a:rPr lang="en-US" altLang="en-US"/>
                        <a:t>Achieved high accuracy despite small datasets; applied methodology to emerging occupations in Morocco</a:t>
                      </a:r>
                      <a:endParaRPr lang="en-US" altLang="en-US"/>
                    </a:p>
                  </a:txBody>
                  <a:tcPr/>
                </a:tc>
                <a:tc>
                  <a:txBody>
                    <a:bodyPr/>
                    <a:p>
                      <a:pPr>
                        <a:buNone/>
                      </a:pPr>
                      <a:r>
                        <a:rPr lang="en-US" altLang="en-US"/>
                        <a:t>Focused on a limited regional dataset</a:t>
                      </a:r>
                      <a:endParaRPr lang="en-US"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Autofit/>
          </a:bodyPr>
          <a:lstStyle/>
          <a:p>
            <a:pPr marL="685800" indent="-457200">
              <a:lnSpc>
                <a:spcPct val="100000"/>
              </a:lnSpc>
              <a:spcBef>
                <a:spcPts val="600"/>
              </a:spcBef>
              <a:buFont typeface="Wingdings" panose="05000000000000000000" charset="0"/>
              <a:buChar char="Ø"/>
              <a:tabLst>
                <a:tab pos="0" algn="l"/>
              </a:tabLst>
            </a:pPr>
            <a:r>
              <a:rPr lang="en-US" sz="2700" spc="-1" dirty="0">
                <a:solidFill>
                  <a:srgbClr val="000000"/>
                </a:solidFill>
                <a:sym typeface="+mn-ea"/>
              </a:rPr>
              <a:t>The proposed system introduces a two-stage job title identification methodology. In the first stage, it uses BERT to classify job ads into sectors. In the second stage, unsupervised machine learning algorithms and similarity measures are employed to identify the most suitable job title from the predicted sector.</a:t>
            </a:r>
            <a:endParaRPr lang="en-US" sz="2700" spc="-1" dirty="0">
              <a:solidFill>
                <a:srgbClr val="000000"/>
              </a:solidFill>
              <a:sym typeface="+mn-ea"/>
            </a:endParaRPr>
          </a:p>
          <a:p>
            <a:pPr marL="685800" indent="-457200">
              <a:lnSpc>
                <a:spcPct val="100000"/>
              </a:lnSpc>
              <a:spcBef>
                <a:spcPts val="600"/>
              </a:spcBef>
              <a:buFont typeface="Wingdings" panose="05000000000000000000" charset="0"/>
              <a:buChar char="Ø"/>
              <a:tabLst>
                <a:tab pos="0" algn="l"/>
              </a:tabLst>
            </a:pPr>
            <a:r>
              <a:rPr lang="en-US" altLang="en-US"/>
              <a:t>The system is further enhanced with a document embedding strategy that transforms job ads into numerical representations, improving classification accuracy by reducing noise and handling contextual ambiguities. This two-stage approach not only improves accuracy, especially with smaller datasets, but also offers a scalable, adaptable solution for job market analysis, helping job seekers, recruiters, and policymakers make more informed decisions.</a:t>
            </a:r>
            <a:endParaRPr lang="en-US" altLang="en-US"/>
          </a:p>
          <a:p>
            <a:pPr indent="0">
              <a:lnSpc>
                <a:spcPct val="100000"/>
              </a:lnSpc>
              <a:spcBef>
                <a:spcPts val="600"/>
              </a:spcBef>
              <a:buNone/>
              <a:tabLst>
                <a:tab pos="0" algn="l"/>
              </a:tabLst>
            </a:pPr>
            <a:endParaRPr lang="en-IN" sz="2700" b="0" strike="noStrike" spc="-1" dirty="0">
              <a:solidFill>
                <a:srgbClr val="000000"/>
              </a:solidFill>
            </a:endParaRPr>
          </a:p>
          <a:p>
            <a:pPr indent="0">
              <a:lnSpc>
                <a:spcPct val="100000"/>
              </a:lnSpc>
              <a:spcBef>
                <a:spcPts val="600"/>
              </a:spcBef>
              <a:buNone/>
              <a:tabLst>
                <a:tab pos="0" algn="l"/>
              </a:tabLst>
            </a:pPr>
            <a:endParaRPr lang="en-IN" sz="2700" b="0" strike="noStrike" spc="-1" dirty="0">
              <a:solidFill>
                <a:srgbClr val="000000"/>
              </a:solidFill>
            </a:endParaRPr>
          </a:p>
          <a:p>
            <a:pPr>
              <a:lnSpc>
                <a:spcPct val="100000"/>
              </a:lnSpc>
              <a:spcBef>
                <a:spcPts val="600"/>
              </a:spcBef>
              <a:buClr>
                <a:srgbClr val="000000"/>
              </a:buClr>
              <a:buSzPct val="85000"/>
              <a:buFont typeface="Wingdings" panose="05000000000000000000" charset="0"/>
              <a:buChar char="Ø"/>
              <a:tabLst>
                <a:tab pos="0" algn="l"/>
              </a:tabLst>
            </a:pPr>
            <a:endParaRPr lang="en-IN" sz="2700" b="0" strike="noStrike" spc="-1" dirty="0">
              <a:solidFill>
                <a:srgbClr val="000000"/>
              </a:solidFill>
            </a:endParaRPr>
          </a:p>
          <a:p>
            <a:pPr marL="0" indent="0">
              <a:lnSpc>
                <a:spcPct val="100000"/>
              </a:lnSpc>
              <a:spcBef>
                <a:spcPts val="600"/>
              </a:spcBef>
              <a:buClr>
                <a:srgbClr val="000000"/>
              </a:buClr>
              <a:buSzPct val="85000"/>
              <a:buFont typeface="Wingdings 2" panose="05020102010507070707" charset="2"/>
              <a:buNone/>
              <a:tabLst>
                <a:tab pos="0" algn="l"/>
              </a:tabLst>
            </a:pPr>
            <a:endParaRPr lang="en-US" sz="2700" spc="-1" dirty="0">
              <a:solidFill>
                <a:srgbClr val="00000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normAutofit/>
          </a:bodyPr>
          <a:p>
            <a:pPr indent="0">
              <a:lnSpc>
                <a:spcPct val="100000"/>
              </a:lnSpc>
              <a:spcBef>
                <a:spcPts val="600"/>
              </a:spcBef>
              <a:buNone/>
              <a:tabLst>
                <a:tab pos="0" algn="l"/>
              </a:tabLst>
            </a:pPr>
            <a:r>
              <a:rPr lang="en-US" b="1" spc="-1" dirty="0">
                <a:solidFill>
                  <a:srgbClr val="000000"/>
                </a:solidFill>
                <a:sym typeface="+mn-ea"/>
              </a:rPr>
              <a:t>ADVANTAGES </a:t>
            </a:r>
            <a:endParaRPr lang="en-IN" b="0" strike="noStrike" spc="-1" dirty="0">
              <a:solidFill>
                <a:srgbClr val="000000"/>
              </a:solidFill>
            </a:endParaRPr>
          </a:p>
          <a:p>
            <a:pPr>
              <a:lnSpc>
                <a:spcPct val="100000"/>
              </a:lnSpc>
              <a:spcBef>
                <a:spcPts val="600"/>
              </a:spcBef>
              <a:buClr>
                <a:srgbClr val="000000"/>
              </a:buClr>
              <a:buSzPct val="85000"/>
              <a:buFont typeface="Wingdings" panose="05000000000000000000" charset="0"/>
              <a:buChar char="Ø"/>
              <a:tabLst>
                <a:tab pos="0" algn="l"/>
              </a:tabLst>
            </a:pPr>
            <a:r>
              <a:rPr lang="en-US" spc="-1" dirty="0">
                <a:solidFill>
                  <a:srgbClr val="000000"/>
                </a:solidFill>
                <a:sym typeface="+mn-ea"/>
              </a:rPr>
              <a:t>The system minimizes the need for extensive labeled datasets, enhancing adaptability and cost-efficiency.</a:t>
            </a:r>
            <a:endParaRPr lang="en-IN" b="0" strike="noStrike" spc="-1" dirty="0">
              <a:solidFill>
                <a:srgbClr val="000000"/>
              </a:solidFill>
            </a:endParaRPr>
          </a:p>
          <a:p>
            <a:pPr>
              <a:lnSpc>
                <a:spcPct val="100000"/>
              </a:lnSpc>
              <a:spcBef>
                <a:spcPts val="600"/>
              </a:spcBef>
              <a:buClr>
                <a:srgbClr val="000000"/>
              </a:buClr>
              <a:buSzPct val="85000"/>
              <a:buFont typeface="Wingdings" panose="05000000000000000000" charset="0"/>
              <a:buChar char="Ø"/>
              <a:tabLst>
                <a:tab pos="0" algn="l"/>
              </a:tabLst>
            </a:pPr>
            <a:r>
              <a:rPr lang="en-US" spc="-1" dirty="0">
                <a:solidFill>
                  <a:srgbClr val="000000"/>
                </a:solidFill>
                <a:sym typeface="+mn-ea"/>
              </a:rPr>
              <a:t>It is designed to work across various job markets and linguistic contexts, in contrast to region-specific systems.</a:t>
            </a:r>
            <a:endParaRPr lang="en-US" spc="-1" dirty="0">
              <a:solidFill>
                <a:srgbClr val="000000"/>
              </a:solidFill>
              <a:sym typeface="+mn-ea"/>
            </a:endParaRPr>
          </a:p>
          <a:p>
            <a:r>
              <a:rPr lang="en-US" spc="-1" dirty="0">
                <a:solidFill>
                  <a:srgbClr val="000000"/>
                </a:solidFill>
                <a:sym typeface="+mn-ea"/>
              </a:rPr>
              <a:t>The two-stage methodology, including BERT and unsupervised learning, leads to significant accuracy enhancements, particularly within specific sectors.</a:t>
            </a:r>
            <a:endParaRPr lang="en-US" spc="-1" dirty="0">
              <a:solidFill>
                <a:srgbClr val="000000"/>
              </a:solidFill>
              <a:sym typeface="+mn-ea"/>
            </a:endParaRPr>
          </a:p>
          <a:p>
            <a:r>
              <a:rPr lang="en-US" spc="-1" dirty="0">
                <a:solidFill>
                  <a:srgbClr val="000000"/>
                </a:solidFill>
                <a:sym typeface="+mn-ea"/>
              </a:rPr>
              <a:t>The system's flexibility and document embedding strategies make it easier to adapt to changing job markets and incorporate new titles or sectors, reducing rigidity.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pPr marL="577850" indent="-577850">
              <a:buNone/>
            </a:pPr>
            <a:r>
              <a:rPr lang="en-US" dirty="0"/>
              <a:t>[1]. </a:t>
            </a:r>
            <a:r>
              <a:rPr lang="en-US" altLang="en-US"/>
              <a:t>I. Rahhal, K. M. Carley, I. Kassou, M. Ghogho, “Two-Stage Job Title Identification for Online Job Ads,” IEEE Transactions on Knowledge and Data Engineering, vol. 100, pp. 45-60, </a:t>
            </a:r>
            <a:r>
              <a:rPr lang="en-IN" altLang="en-US"/>
              <a:t>Feb</a:t>
            </a:r>
            <a:r>
              <a:rPr lang="en-US" altLang="en-US"/>
              <a:t>. 202</a:t>
            </a:r>
            <a:r>
              <a:rPr lang="en-IN" altLang="en-US"/>
              <a:t>3</a:t>
            </a:r>
            <a:r>
              <a:rPr lang="en-US" altLang="en-US"/>
              <a:t>.</a:t>
            </a:r>
            <a:endParaRPr lang="en-US" altLang="en-US"/>
          </a:p>
          <a:p>
            <a:pPr marL="577850" indent="-577850">
              <a:buNone/>
            </a:pPr>
            <a:r>
              <a:rPr lang="en-IN" altLang="en-US" dirty="0"/>
              <a:t>[2]. </a:t>
            </a:r>
            <a:r>
              <a:rPr lang="en-US" altLang="en-US"/>
              <a:t>H. T. Tran, H. H. P. Vo, and S. T. Luu, ‘‘Predicting job titles from job descriptions with multi-label text classification,’’ in Proc. 8th NAFOSTED Conf. Inf. Comput. Sci. (NICS), Dec. 2021, pp. 513–518.</a:t>
            </a:r>
            <a:endParaRPr lang="en-US" altLang="en-US"/>
          </a:p>
          <a:p>
            <a:pPr marL="577850" indent="-577850">
              <a:buNone/>
            </a:pPr>
            <a:r>
              <a:rPr lang="en-IN" altLang="en-US"/>
              <a:t>[3]. </a:t>
            </a:r>
            <a:r>
              <a:rPr lang="en-IN" altLang="en-US">
                <a:sym typeface="+mn-ea"/>
              </a:rPr>
              <a:t>Mayukh Maitra, Surabhi Sinha, Tomas, “</a:t>
            </a:r>
            <a:r>
              <a:rPr lang="en-US" altLang="en-US">
                <a:sym typeface="+mn-ea"/>
              </a:rPr>
              <a:t>Multi-Stage Classifier for Job Title Normalization</a:t>
            </a:r>
            <a:r>
              <a:rPr lang="en-IN" altLang="en-US">
                <a:sym typeface="+mn-ea"/>
              </a:rPr>
              <a:t>” </a:t>
            </a:r>
            <a:r>
              <a:rPr lang="en-US" altLang="en-US">
                <a:sym typeface="+mn-ea"/>
              </a:rPr>
              <a:t>IEEE Transactions on Knowledge and Data Engineering</a:t>
            </a:r>
            <a:r>
              <a:rPr lang="en-IN" altLang="en-US">
                <a:sym typeface="+mn-ea"/>
              </a:rPr>
              <a:t>, </a:t>
            </a:r>
            <a:r>
              <a:rPr lang="en-US" altLang="en-US"/>
              <a:t>pp. 1-6,</a:t>
            </a:r>
            <a:r>
              <a:rPr lang="en-IN" altLang="en-US"/>
              <a:t> Jan 2020.</a:t>
            </a:r>
            <a:endParaRPr lang="en-IN" altLang="en-US"/>
          </a:p>
          <a:p>
            <a:pPr marL="577850" indent="-577850">
              <a:buNone/>
            </a:pPr>
            <a:r>
              <a:rPr lang="en-IN" altLang="en-US"/>
              <a:t>[4]. </a:t>
            </a:r>
            <a:r>
              <a:rPr lang="en-IN" altLang="en-US">
                <a:sym typeface="+mn-ea"/>
              </a:rPr>
              <a:t>Maitri Dipak Amin, Aishwarya Chandrashekhar, Nitya singh, “</a:t>
            </a:r>
            <a:r>
              <a:rPr lang="en-US" altLang="en-US">
                <a:sym typeface="+mn-ea"/>
              </a:rPr>
              <a:t>Automated Job Matching Using Similarity and Clustering</a:t>
            </a:r>
            <a:r>
              <a:rPr lang="en-IN" altLang="en-US">
                <a:sym typeface="+mn-ea"/>
              </a:rPr>
              <a:t>”, in Elsevier, </a:t>
            </a:r>
            <a:r>
              <a:rPr lang="en-US" altLang="en-US"/>
              <a:t>pp. 1-6</a:t>
            </a:r>
            <a:r>
              <a:rPr lang="en-IN" altLang="en-US"/>
              <a:t>, Mar 2019.</a:t>
            </a:r>
            <a:endParaRPr lang="en-US" altLang="en-US"/>
          </a:p>
          <a:p>
            <a:pPr marL="577850" indent="-577850">
              <a:buNone/>
            </a:pPr>
            <a:endParaRPr lang="en-IN" altLang="en-US"/>
          </a:p>
          <a:p>
            <a:pPr marL="577850" indent="-577850">
              <a:buNone/>
            </a:pPr>
            <a:endParaRPr lang="en-US" altLang="en-US"/>
          </a:p>
          <a:p>
            <a:pPr marL="577850" indent="-577850">
              <a:buNone/>
            </a:pPr>
            <a:endParaRPr lang="en-IN" dirty="0"/>
          </a:p>
        </p:txBody>
      </p:sp>
    </p:spTree>
  </p:cSld>
  <p:clrMapOvr>
    <a:masterClrMapping/>
  </p:clrMapOvr>
</p:sld>
</file>

<file path=ppt/tags/tag1.xml><?xml version="1.0" encoding="utf-8"?>
<p:tagLst xmlns:p="http://schemas.openxmlformats.org/presentationml/2006/main">
  <p:tag name="TABLE_ENDDRAG_ORIGIN_RECT" val="915*432"/>
  <p:tag name="TABLE_ENDDRAG_RECT" val="12*85*915*43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6047</Words>
  <Application>WPS Presentation</Application>
  <PresentationFormat>Widescreen</PresentationFormat>
  <Paragraphs>198</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Times New Roman</vt:lpstr>
      <vt:lpstr>Courier New</vt:lpstr>
      <vt:lpstr>Calibri</vt:lpstr>
      <vt:lpstr>Times New Roman</vt:lpstr>
      <vt:lpstr>Microsoft YaHei</vt:lpstr>
      <vt:lpstr>Arial Unicode MS</vt:lpstr>
      <vt:lpstr>Wingdings 2</vt:lpstr>
      <vt:lpstr>Garamond</vt:lpstr>
      <vt:lpstr>Arial</vt:lpstr>
      <vt:lpstr>Georgia</vt:lpstr>
      <vt:lpstr>Wingdings</vt:lpstr>
      <vt:lpstr>Custom Design</vt:lpstr>
      <vt:lpstr>PowerPoint 演示文稿</vt:lpstr>
      <vt:lpstr>Abstract</vt:lpstr>
      <vt:lpstr>Contents</vt:lpstr>
      <vt:lpstr>Introduction</vt:lpstr>
      <vt:lpstr>Literature Survey</vt:lpstr>
      <vt:lpstr>Contd....</vt:lpstr>
      <vt:lpstr>Proposed System</vt:lpstr>
      <vt:lpstr>PowerPoint 演示文稿</vt:lpstr>
      <vt:lpstr>Reference</vt:lpstr>
      <vt:lpstr>PowerPoint 演示文稿</vt:lpstr>
      <vt:lpstr>Git Hub Dashboards of each student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HARSHITHA MODI</cp:lastModifiedBy>
  <cp:revision>120</cp:revision>
  <dcterms:created xsi:type="dcterms:W3CDTF">2019-06-11T05:35:00Z</dcterms:created>
  <dcterms:modified xsi:type="dcterms:W3CDTF">2024-12-13T16:06:34Z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772F77EE07954742993A7E05F14AB7A3_13</vt:lpwstr>
  </property>
  <property fmtid="{D5CDD505-2E9C-101B-9397-08002B2CF9AE}" pid="3" name="KSOProductBuildVer">
    <vt:lpwstr>1033-12.2.0.19307</vt:lpwstr>
  </property>
</Properties>
</file>