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73" r:id="rId4"/>
    <p:sldId id="257" r:id="rId5"/>
    <p:sldId id="282" r:id="rId6"/>
    <p:sldId id="300" r:id="rId7"/>
    <p:sldId id="301" r:id="rId8"/>
    <p:sldId id="304" r:id="rId9"/>
    <p:sldId id="303" r:id="rId10"/>
    <p:sldId id="305" r:id="rId11"/>
    <p:sldId id="306" r:id="rId12"/>
    <p:sldId id="307" r:id="rId13"/>
    <p:sldId id="308" r:id="rId14"/>
    <p:sldId id="309" r:id="rId15"/>
    <p:sldId id="310" r:id="rId16"/>
    <p:sldId id="279"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6986"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214G1A3222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HARSHITHA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214G1A3222</a:t>
            </a:r>
            <a:endParaRPr 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831844" y="33273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a:t>
            </a:r>
            <a:endParaRPr lang="en-US"/>
          </a:p>
        </p:txBody>
      </p:sp>
      <p:sp>
        <p:nvSpPr>
          <p:cNvPr id="3" name="Content Placeholder 2"/>
          <p:cNvSpPr>
            <a:spLocks noGrp="1"/>
          </p:cNvSpPr>
          <p:nvPr>
            <p:ph idx="1"/>
          </p:nvPr>
        </p:nvSpPr>
        <p:spPr/>
        <p:txBody>
          <a:bodyPr/>
          <a:p>
            <a:r>
              <a:rPr lang="en-US"/>
              <a:t> </a:t>
            </a:r>
            <a:r>
              <a:rPr lang="en-US" b="1"/>
              <a:t>Data Extraction and Collection:</a:t>
            </a:r>
            <a:endParaRPr lang="en-US"/>
          </a:p>
          <a:p>
            <a:pPr marL="0" indent="0">
              <a:buNone/>
            </a:pPr>
            <a:r>
              <a:rPr lang="en-US"/>
              <a:t>	</a:t>
            </a:r>
            <a:r>
              <a:rPr lang="en-US" sz="2400"/>
              <a:t>In this initial phase, relevant data is extracted from various sources, such as ERP systems, databases, and application logs.</a:t>
            </a:r>
            <a:endParaRPr lang="en-US" sz="2400"/>
          </a:p>
          <a:p>
            <a:pPr marL="0" indent="0">
              <a:buNone/>
            </a:pPr>
            <a:r>
              <a:rPr lang="en-US" sz="2400"/>
              <a:t>	The data collected usually includes timestamps, activity names, case IDs, and other relevant attributes that capture the process execution.</a:t>
            </a:r>
            <a:endParaRPr lang="en-US" sz="2400"/>
          </a:p>
          <a:p>
            <a:r>
              <a:rPr lang="en-US" b="1"/>
              <a:t>Predictive Analysis:</a:t>
            </a:r>
            <a:endParaRPr lang="en-US" b="1"/>
          </a:p>
          <a:p>
            <a:pPr marL="0" indent="0">
              <a:buNone/>
            </a:pPr>
            <a:r>
              <a:rPr lang="en-US"/>
              <a:t>	</a:t>
            </a:r>
            <a:r>
              <a:rPr lang="en-US" sz="2400"/>
              <a:t>Some advanced process mining tools incorporate machine learning techniques to predict future process behaviors based on historical data.</a:t>
            </a:r>
            <a:endParaRPr lang="en-US" sz="2400"/>
          </a:p>
          <a:p>
            <a:pPr marL="0" indent="0">
              <a:buNone/>
            </a:pPr>
            <a:r>
              <a:rPr lang="en-US" sz="2400"/>
              <a:t>	Predictive analytics can be used to forecast potential bottlenecks or delays and make proactive adjustments.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p>
            <a:r>
              <a:rPr lang="en-US" b="1"/>
              <a:t>Data Preprocessing:</a:t>
            </a:r>
            <a:endParaRPr lang="en-US" b="1"/>
          </a:p>
          <a:p>
            <a:pPr marL="0" indent="0">
              <a:buNone/>
            </a:pPr>
            <a:r>
              <a:rPr lang="en-US"/>
              <a:t>	</a:t>
            </a:r>
            <a:r>
              <a:rPr lang="en-US" sz="2400"/>
              <a:t>Raw data often requires cleaning and preprocessing to ensure accuracy and consistency.</a:t>
            </a:r>
            <a:endParaRPr lang="en-US" sz="2400"/>
          </a:p>
          <a:p>
            <a:pPr marL="0" indent="0">
              <a:buNone/>
            </a:pPr>
            <a:r>
              <a:rPr lang="en-US" sz="2400"/>
              <a:t>	Data preprocessing involves tasks like handling missing values, removing        duplicates, and transforming data into a suitable format for analysis.</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Real-Time Applications</a:t>
            </a:r>
            <a:endParaRPr lang="en-US"/>
          </a:p>
        </p:txBody>
      </p:sp>
      <p:sp>
        <p:nvSpPr>
          <p:cNvPr id="3" name="Content Placeholder 2"/>
          <p:cNvSpPr>
            <a:spLocks noGrp="1"/>
          </p:cNvSpPr>
          <p:nvPr>
            <p:ph idx="1"/>
          </p:nvPr>
        </p:nvSpPr>
        <p:spPr/>
        <p:txBody>
          <a:bodyPr>
            <a:normAutofit fontScale="50000"/>
          </a:bodyPr>
          <a:p>
            <a:pPr>
              <a:lnSpc>
                <a:spcPct val="120000"/>
              </a:lnSpc>
              <a:spcBef>
                <a:spcPts val="1000"/>
              </a:spcBef>
              <a:spcAft>
                <a:spcPts val="0"/>
              </a:spcAft>
            </a:pPr>
            <a:r>
              <a:rPr lang="en-US" sz="5600" b="1"/>
              <a:t>Customer Support and Helpdesk:</a:t>
            </a:r>
            <a:endParaRPr lang="en-US" sz="5600" b="1"/>
          </a:p>
          <a:p>
            <a:pPr marL="0" indent="0">
              <a:lnSpc>
                <a:spcPct val="120000"/>
              </a:lnSpc>
              <a:spcBef>
                <a:spcPts val="1000"/>
              </a:spcBef>
              <a:spcAft>
                <a:spcPts val="0"/>
              </a:spcAft>
              <a:buNone/>
            </a:pPr>
            <a:r>
              <a:rPr lang="en-US" sz="4800"/>
              <a:t>	By analyzing real-time customer interactions, companies can identify trends in support requests, optimize response times, and enhance the effectiveness of customer support teams.</a:t>
            </a:r>
            <a:endParaRPr lang="en-US" sz="4800"/>
          </a:p>
          <a:p>
            <a:pPr marL="0" indent="0">
              <a:lnSpc>
                <a:spcPct val="120000"/>
              </a:lnSpc>
              <a:spcBef>
                <a:spcPts val="1000"/>
              </a:spcBef>
              <a:spcAft>
                <a:spcPts val="0"/>
              </a:spcAft>
              <a:buNone/>
            </a:pPr>
            <a:endParaRPr lang="en-US" sz="4800"/>
          </a:p>
          <a:p>
            <a:pPr>
              <a:lnSpc>
                <a:spcPct val="120000"/>
              </a:lnSpc>
              <a:spcBef>
                <a:spcPts val="1000"/>
              </a:spcBef>
              <a:spcAft>
                <a:spcPts val="0"/>
              </a:spcAft>
            </a:pPr>
            <a:r>
              <a:rPr lang="en-US" sz="5600" b="1"/>
              <a:t>Risk Management in Banking:</a:t>
            </a:r>
            <a:endParaRPr lang="en-US" sz="5600" b="1"/>
          </a:p>
          <a:p>
            <a:pPr marL="0" indent="0">
              <a:lnSpc>
                <a:spcPct val="120000"/>
              </a:lnSpc>
              <a:spcBef>
                <a:spcPts val="1000"/>
              </a:spcBef>
              <a:spcAft>
                <a:spcPts val="0"/>
              </a:spcAft>
              <a:buNone/>
            </a:pPr>
            <a:r>
              <a:rPr lang="en-US"/>
              <a:t>	 </a:t>
            </a:r>
            <a:r>
              <a:rPr lang="en-US" sz="4800"/>
              <a:t>Financial institutions can use process mining to monitor real-time data related to financial transactions and identify potential risks or regulatory non-compliance.</a:t>
            </a:r>
            <a:endParaRPr lang="en-US" sz="4800"/>
          </a:p>
          <a:p>
            <a:pPr>
              <a:lnSpc>
                <a:spcPct val="120000"/>
              </a:lnSpc>
              <a:spcBef>
                <a:spcPts val="1000"/>
              </a:spcBef>
              <a:spcAft>
                <a:spcPts val="0"/>
              </a:spcAft>
            </a:pPr>
            <a:endParaRPr lang="en-US" sz="4800"/>
          </a:p>
          <a:p>
            <a:pPr>
              <a:lnSpc>
                <a:spcPct val="120000"/>
              </a:lnSpc>
              <a:spcBef>
                <a:spcPts val="1000"/>
              </a:spcBef>
              <a:spcAft>
                <a:spcPts val="0"/>
              </a:spcAft>
            </a:pPr>
            <a:endParaRPr lang="en-US"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br>
              <a:rPr lang="en-US"/>
            </a:br>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b="1">
                <a:sym typeface="+mn-ea"/>
              </a:rPr>
              <a:t>Telecommunications Network Monitoring:</a:t>
            </a:r>
            <a:r>
              <a:rPr lang="en-US">
                <a:sym typeface="+mn-ea"/>
              </a:rPr>
              <a:t> </a:t>
            </a:r>
            <a:endParaRPr lang="en-US">
              <a:sym typeface="+mn-ea"/>
            </a:endParaRPr>
          </a:p>
          <a:p>
            <a:pPr marL="0" indent="0">
              <a:lnSpc>
                <a:spcPct val="120000"/>
              </a:lnSpc>
              <a:spcBef>
                <a:spcPts val="1000"/>
              </a:spcBef>
              <a:spcAft>
                <a:spcPts val="0"/>
              </a:spcAft>
              <a:buNone/>
            </a:pPr>
            <a:r>
              <a:rPr lang="en-US">
                <a:sym typeface="+mn-ea"/>
              </a:rPr>
              <a:t>	</a:t>
            </a:r>
            <a:r>
              <a:rPr lang="en-US" sz="2400">
                <a:sym typeface="+mn-ea"/>
              </a:rPr>
              <a:t>Telecom companies can use process mining to monitor their network in real time, ensuring optimal performance, identifying potential outages, and maintaining quality of service.</a:t>
            </a:r>
            <a:endParaRPr lang="en-US"/>
          </a:p>
          <a:p>
            <a:pPr>
              <a:lnSpc>
                <a:spcPct val="120000"/>
              </a:lnSpc>
              <a:spcBef>
                <a:spcPts val="1000"/>
              </a:spcBef>
              <a:spcAft>
                <a:spcPts val="0"/>
              </a:spcAft>
            </a:pPr>
            <a:r>
              <a:rPr lang="en-US" b="1">
                <a:sym typeface="+mn-ea"/>
              </a:rPr>
              <a:t>Emergency Response Coordination:</a:t>
            </a:r>
            <a:endParaRPr lang="en-US" b="1">
              <a:sym typeface="+mn-ea"/>
            </a:endParaRPr>
          </a:p>
          <a:p>
            <a:pPr marL="0" indent="0">
              <a:lnSpc>
                <a:spcPct val="120000"/>
              </a:lnSpc>
              <a:spcBef>
                <a:spcPts val="1000"/>
              </a:spcBef>
              <a:spcAft>
                <a:spcPts val="0"/>
              </a:spcAft>
              <a:buNone/>
            </a:pPr>
            <a:r>
              <a:rPr lang="en-US" b="1">
                <a:sym typeface="+mn-ea"/>
              </a:rPr>
              <a:t>	 </a:t>
            </a:r>
            <a:r>
              <a:rPr lang="en-US" sz="2400">
                <a:sym typeface="+mn-ea"/>
              </a:rPr>
              <a:t>During emergencies, process mining can help authorities track resources, response times, and coordination efforts in real time to ensure effective disaster response.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outcomes</a:t>
            </a:r>
            <a:endParaRPr lang="en-US"/>
          </a:p>
        </p:txBody>
      </p:sp>
      <p:sp>
        <p:nvSpPr>
          <p:cNvPr id="3" name="Content Placeholder 2"/>
          <p:cNvSpPr>
            <a:spLocks noGrp="1"/>
          </p:cNvSpPr>
          <p:nvPr>
            <p:ph idx="1"/>
          </p:nvPr>
        </p:nvSpPr>
        <p:spPr/>
        <p:txBody>
          <a:bodyPr/>
          <a:p>
            <a:r>
              <a:rPr lang="en-US"/>
              <a:t>Interpret process visualizations and leverage analyses to identify process inefficiencies.</a:t>
            </a:r>
            <a:endParaRPr lang="en-US"/>
          </a:p>
          <a:p>
            <a:r>
              <a:rPr lang="en-US"/>
              <a:t>Conceptualize your process in terms of activities and cases.</a:t>
            </a:r>
            <a:endParaRPr lang="en-US"/>
          </a:p>
          <a:p>
            <a:r>
              <a:rPr lang="en-US"/>
              <a:t>Save an analysis selection for future reference and share it with your team; export visualizations and process data.</a:t>
            </a:r>
            <a:endParaRPr lang="en-US"/>
          </a:p>
          <a:p>
            <a:r>
              <a:rPr lang="en-US"/>
              <a:t>Perform the basic tasks necessary to build Celonis analyses.</a:t>
            </a:r>
            <a:endParaRPr lang="en-US"/>
          </a:p>
          <a:p>
            <a:r>
              <a:rPr lang="en-US"/>
              <a:t>Become familiar with Analysis Settings and Permissions.</a:t>
            </a:r>
            <a:endParaRPr lang="en-US"/>
          </a:p>
          <a:p>
            <a:r>
              <a:rPr lang="en-US"/>
              <a:t>Publish analyses using best practices in version control.</a:t>
            </a:r>
            <a:endParaRPr lang="en-US"/>
          </a:p>
          <a:p>
            <a:r>
              <a:rPr lang="en-US"/>
              <a:t>Put your knowledge about the theoretical foundations of Process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pic>
        <p:nvPicPr>
          <p:cNvPr id="3" name="Content Placeholder 2"/>
          <p:cNvPicPr>
            <a:picLocks noGrp="1"/>
          </p:cNvPicPr>
          <p:nvPr>
            <p:ph idx="1"/>
          </p:nvPr>
        </p:nvPicPr>
        <p:blipFill>
          <a:blip r:embed="rId1"/>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lnSpc>
                <a:spcPct val="120000"/>
              </a:lnSpc>
              <a:spcBef>
                <a:spcPts val="1000"/>
              </a:spcBef>
              <a:spcAft>
                <a:spcPts val="0"/>
              </a:spcAft>
            </a:pPr>
            <a:r>
              <a:rPr lang="en-US" sz="2400" dirty="0"/>
              <a:t>Participants will gain a comprehensive understanding of process mining's versatile applications across industries.</a:t>
            </a:r>
            <a:endParaRPr lang="en-US" sz="2400" dirty="0"/>
          </a:p>
          <a:p>
            <a:pPr>
              <a:lnSpc>
                <a:spcPct val="120000"/>
              </a:lnSpc>
              <a:spcBef>
                <a:spcPts val="1000"/>
              </a:spcBef>
              <a:spcAft>
                <a:spcPts val="0"/>
              </a:spcAft>
            </a:pPr>
            <a:r>
              <a:rPr lang="en-US" sz="2400" dirty="0"/>
              <a:t> Understanding the fundamental concepts and principles of process mining.</a:t>
            </a:r>
            <a:endParaRPr lang="en-US" sz="2400" dirty="0"/>
          </a:p>
          <a:p>
            <a:pPr>
              <a:lnSpc>
                <a:spcPct val="120000"/>
              </a:lnSpc>
              <a:spcBef>
                <a:spcPts val="1000"/>
              </a:spcBef>
              <a:spcAft>
                <a:spcPts val="0"/>
              </a:spcAft>
            </a:pPr>
            <a:r>
              <a:rPr lang="en-US" sz="2400" dirty="0"/>
              <a:t> Learning how to apply process mining techniques to real-world datasets.</a:t>
            </a:r>
            <a:endParaRPr lang="en-US" sz="2400" dirty="0"/>
          </a:p>
          <a:p>
            <a:pPr>
              <a:lnSpc>
                <a:spcPct val="120000"/>
              </a:lnSpc>
              <a:spcBef>
                <a:spcPts val="1000"/>
              </a:spcBef>
              <a:spcAft>
                <a:spcPts val="0"/>
              </a:spcAft>
            </a:pPr>
            <a:r>
              <a:rPr lang="en-US" sz="2400" dirty="0"/>
              <a:t> Gaining knowledge in using process mining tools and software.</a:t>
            </a:r>
            <a:endParaRPr lang="en-US" sz="2400" dirty="0"/>
          </a:p>
          <a:p>
            <a:pPr algn="just">
              <a:lnSpc>
                <a:spcPct val="120000"/>
              </a:lnSpc>
              <a:spcBef>
                <a:spcPts val="1000"/>
              </a:spcBef>
              <a:spcAft>
                <a:spcPts val="0"/>
              </a:spcAft>
            </a:pPr>
            <a:r>
              <a:rPr lang="en-US" sz="2400" dirty="0"/>
              <a:t> Developing skills in process discovery, conformance checking, and performance analysis.</a:t>
            </a:r>
            <a:endParaRPr lang="en-US" sz="2400" dirty="0"/>
          </a:p>
          <a:p>
            <a:pPr>
              <a:lnSpc>
                <a:spcPct val="120000"/>
              </a:lnSpc>
              <a:spcBef>
                <a:spcPts val="1000"/>
              </a:spcBef>
              <a:spcAft>
                <a:spcPts val="0"/>
              </a:spcAft>
            </a:pPr>
            <a:r>
              <a:rPr lang="en-US" sz="2400" dirty="0"/>
              <a:t>Acquiring knowledge of advanced process mining techniques, such as predictive analytics and decision mining.</a:t>
            </a:r>
            <a:endParaRPr lang="en-US" sz="2400" dirty="0"/>
          </a:p>
          <a:p>
            <a:pPr marL="0" indent="0">
              <a:lnSpc>
                <a:spcPct val="120000"/>
              </a:lnSpc>
              <a:spcBef>
                <a:spcPts val="1000"/>
              </a:spcBef>
              <a:spcAft>
                <a:spcPts val="0"/>
              </a:spcAft>
              <a:buNone/>
            </a:pPr>
            <a:r>
              <a:rPr lang="en-US" sz="2400" dirty="0"/>
              <a: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normAutofit/>
          </a:bodyPr>
          <a:p>
            <a:pPr marL="522605" indent="-457200">
              <a:lnSpc>
                <a:spcPts val="2855"/>
              </a:lnSpc>
              <a:spcBef>
                <a:spcPts val="100"/>
              </a:spcBef>
              <a:tabLst>
                <a:tab pos="507365" algn="l"/>
              </a:tabLst>
            </a:pPr>
            <a:endParaRPr lang="en-US" b="1"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a:sym typeface="+mn-ea"/>
              </a:rPr>
              <a:t>I did Process Mining Virtual internship from May 2023 to July 2023,through EduSkills-AICTE virtual internship oppurtunity.</a:t>
            </a:r>
            <a:endParaRPr lang="en-US" sz="2400" b="1" spc="-5" dirty="0">
              <a:latin typeface="Times New Roman" panose="02020603050405020304"/>
              <a:cs typeface="Times New Roman" panose="02020603050405020304"/>
              <a:sym typeface="+mn-ea"/>
            </a:endParaRPr>
          </a:p>
          <a:p>
            <a:pPr marL="65405" indent="0" algn="just">
              <a:lnSpc>
                <a:spcPct val="120000"/>
              </a:lnSpc>
              <a:spcBef>
                <a:spcPts val="100"/>
              </a:spcBef>
              <a:spcAft>
                <a:spcPts val="0"/>
              </a:spcAft>
              <a:buNone/>
              <a:tabLst>
                <a:tab pos="507365" algn="l"/>
              </a:tabLst>
            </a:pPr>
            <a:endParaRPr lang="en-US" sz="2400" b="1" spc="-5" dirty="0">
              <a:latin typeface="Times New Roman" panose="02020603050405020304"/>
              <a:cs typeface="Times New Roman" panose="02020603050405020304"/>
              <a:sym typeface="+mn-ea"/>
            </a:endParaRPr>
          </a:p>
          <a:p>
            <a:pPr marL="408305" indent="-342900" algn="just">
              <a:lnSpc>
                <a:spcPct val="120000"/>
              </a:lnSpc>
              <a:spcBef>
                <a:spcPts val="100"/>
              </a:spcBef>
              <a:spcAft>
                <a:spcPts val="0"/>
              </a:spcAft>
              <a:tabLst>
                <a:tab pos="507365" algn="l"/>
              </a:tabLst>
            </a:pPr>
            <a:r>
              <a:rPr lang="en-US" sz="2400" spc="-5" dirty="0">
                <a:latin typeface="Times New Roman" panose="02020603050405020304"/>
                <a:cs typeface="Times New Roman" panose="02020603050405020304"/>
                <a:sym typeface="+mn-ea"/>
              </a:rPr>
              <a:t>The process mining was done in the platform of </a:t>
            </a:r>
            <a:r>
              <a:rPr lang="en-US" sz="2400" spc="-5" dirty="0" err="1">
                <a:latin typeface="Times New Roman" panose="02020603050405020304"/>
                <a:cs typeface="Times New Roman" panose="02020603050405020304"/>
                <a:sym typeface="+mn-ea"/>
              </a:rPr>
              <a:t>Celonis</a:t>
            </a:r>
            <a:r>
              <a:rPr lang="en-US" sz="2400" spc="-5" dirty="0">
                <a:latin typeface="Times New Roman" panose="02020603050405020304"/>
                <a:cs typeface="Times New Roman" panose="02020603050405020304"/>
                <a:sym typeface="+mn-ea"/>
              </a:rPr>
              <a:t> website, it helps companies achieve process excellence through its platform by eliminating operational friction with their Intelligent Business Cloud </a:t>
            </a:r>
            <a:r>
              <a:rPr lang="en-IN" sz="2400" spc="-5" dirty="0">
                <a:latin typeface="Times New Roman" panose="02020603050405020304"/>
                <a:cs typeface="Times New Roman" panose="02020603050405020304"/>
                <a:sym typeface="+mn-ea"/>
              </a:rPr>
              <a:t>.</a:t>
            </a:r>
            <a:endParaRPr lang="en-IN" sz="2400" spc="-5" dirty="0">
              <a:latin typeface="Times New Roman" panose="02020603050405020304"/>
              <a:cs typeface="Times New Roman" panose="02020603050405020304"/>
              <a:sym typeface="+mn-ea"/>
            </a:endParaRPr>
          </a:p>
          <a:p>
            <a:pPr marL="65405" indent="0" algn="just">
              <a:lnSpc>
                <a:spcPct val="120000"/>
              </a:lnSpc>
              <a:spcBef>
                <a:spcPts val="100"/>
              </a:spcBef>
              <a:spcAft>
                <a:spcPts val="0"/>
              </a:spcAft>
              <a:buNone/>
              <a:tabLst>
                <a:tab pos="507365" algn="l"/>
              </a:tabLst>
            </a:pPr>
            <a:endParaRPr lang="en-US" sz="2400" b="1" dirty="0"/>
          </a:p>
          <a:p>
            <a:pPr algn="just">
              <a:lnSpc>
                <a:spcPct val="120000"/>
              </a:lnSpc>
              <a:spcAft>
                <a:spcPts val="0"/>
              </a:spcAft>
            </a:pPr>
            <a:r>
              <a:rPr lang="en-US" sz="2400"/>
              <a:t>  Process Mining is a widely-used technology to model, ananlyze, and optimize business process.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p>
            <a:pPr>
              <a:lnSpc>
                <a:spcPct val="120000"/>
              </a:lnSpc>
              <a:spcBef>
                <a:spcPts val="1000"/>
              </a:spcBef>
              <a:spcAft>
                <a:spcPts val="0"/>
              </a:spcAft>
            </a:pPr>
            <a:r>
              <a:rPr lang="en-US" sz="2400"/>
              <a:t>  </a:t>
            </a:r>
            <a:r>
              <a:rPr lang="en-US" sz="2400" spc="-5" dirty="0">
                <a:latin typeface="Times New Roman" panose="02020603050405020304"/>
                <a:cs typeface="Times New Roman" panose="02020603050405020304"/>
                <a:sym typeface="+mn-ea"/>
              </a:rPr>
              <a:t>The main use of this process mining technique is to find deviations and weak points in business processes.</a:t>
            </a:r>
            <a:endParaRPr lang="en-US" sz="2400" spc="-5" dirty="0">
              <a:latin typeface="Times New Roman" panose="02020603050405020304"/>
              <a:cs typeface="Times New Roman" panose="02020603050405020304"/>
              <a:sym typeface="+mn-ea"/>
            </a:endParaRPr>
          </a:p>
          <a:p>
            <a:pPr>
              <a:lnSpc>
                <a:spcPct val="120000"/>
              </a:lnSpc>
              <a:spcBef>
                <a:spcPts val="1000"/>
              </a:spcBef>
              <a:spcAft>
                <a:spcPts val="0"/>
              </a:spcAft>
            </a:pPr>
            <a:r>
              <a:rPr lang="en-US" sz="2400" dirty="0" smtClean="0">
                <a:sym typeface="+mn-ea"/>
              </a:rPr>
              <a:t> Process Mining is combination of two disciplines: Data  science and Business process Management.</a:t>
            </a:r>
            <a:endParaRPr lang="en-US" sz="2400" spc="-5" dirty="0">
              <a:latin typeface="Times New Roman" panose="02020603050405020304"/>
              <a:cs typeface="Times New Roman" panose="02020603050405020304"/>
              <a:sym typeface="+mn-ea"/>
            </a:endParaRPr>
          </a:p>
          <a:p>
            <a:pPr marL="0" indent="0">
              <a:lnSpc>
                <a:spcPct val="120000"/>
              </a:lnSpc>
              <a:spcBef>
                <a:spcPts val="1000"/>
              </a:spcBef>
              <a:spcAft>
                <a:spcPts val="0"/>
              </a:spcAft>
              <a:buNone/>
            </a:pPr>
            <a:endParaRPr lang="en-US" sz="2400" spc="-5" dirty="0">
              <a:latin typeface="Times New Roman" panose="02020603050405020304"/>
              <a:cs typeface="Times New Roman" panose="02020603050405020304"/>
            </a:endParaRPr>
          </a:p>
          <a:p>
            <a:pPr marL="0" indent="0">
              <a:lnSpc>
                <a:spcPct val="120000"/>
              </a:lnSpc>
              <a:buNone/>
            </a:pPr>
            <a:endParaRPr lang="en-US" sz="2400" b="1" dirty="0"/>
          </a:p>
          <a:p>
            <a:pPr>
              <a:lnSpc>
                <a:spcPct val="120000"/>
              </a:lnSpc>
              <a:spcBef>
                <a:spcPts val="1000"/>
              </a:spcBef>
              <a:spcAft>
                <a:spcPts val="0"/>
              </a:spcAft>
            </a:pPr>
            <a:endParaRPr lang="en-US" sz="240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9155" y="3242945"/>
            <a:ext cx="6358255" cy="3148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Technology</a:t>
            </a:r>
            <a:endParaRPr lang="en-US"/>
          </a:p>
        </p:txBody>
      </p:sp>
      <p:sp>
        <p:nvSpPr>
          <p:cNvPr id="3" name="Content Placeholder 2"/>
          <p:cNvSpPr>
            <a:spLocks noGrp="1"/>
          </p:cNvSpPr>
          <p:nvPr>
            <p:ph idx="1"/>
          </p:nvPr>
        </p:nvSpPr>
        <p:spPr/>
        <p:txBody>
          <a:bodyPr>
            <a:noAutofit/>
          </a:bodyPr>
          <a:p>
            <a:pPr>
              <a:lnSpc>
                <a:spcPct val="120000"/>
              </a:lnSpc>
              <a:spcBef>
                <a:spcPts val="1000"/>
              </a:spcBef>
              <a:spcAft>
                <a:spcPts val="0"/>
              </a:spcAft>
            </a:pPr>
            <a:r>
              <a:rPr lang="en-US" sz="2400"/>
              <a:t>Process mining technologies encompass a range of tools and techniques that enable the analysis and optimization of business processes. </a:t>
            </a:r>
            <a:endParaRPr lang="en-US" sz="2400"/>
          </a:p>
          <a:p>
            <a:pPr marL="0" indent="0">
              <a:lnSpc>
                <a:spcPct val="120000"/>
              </a:lnSpc>
              <a:spcBef>
                <a:spcPts val="1000"/>
              </a:spcBef>
              <a:spcAft>
                <a:spcPts val="0"/>
              </a:spcAft>
              <a:buNone/>
            </a:pPr>
            <a:endParaRPr lang="en-US" sz="2400"/>
          </a:p>
        </p:txBody>
      </p:sp>
      <p:pic>
        <p:nvPicPr>
          <p:cNvPr id="10" name="Picture 2" descr="What Is Process Mining? Explore the Best Practices and Tool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52140" y="2396490"/>
            <a:ext cx="6091555" cy="387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normAutofit/>
          </a:bodyPr>
          <a:p>
            <a:pPr marL="0" indent="0">
              <a:lnSpc>
                <a:spcPct val="120000"/>
              </a:lnSpc>
              <a:spcBef>
                <a:spcPts val="1000"/>
              </a:spcBef>
              <a:spcAft>
                <a:spcPts val="0"/>
              </a:spcAft>
              <a:buNone/>
            </a:pPr>
            <a:r>
              <a:rPr lang="en-US" sz="2400">
                <a:sym typeface="+mn-ea"/>
              </a:rPr>
              <a:t>Some popular process mining technologies include:</a:t>
            </a:r>
            <a:endParaRPr lang="en-US" sz="2400">
              <a:sym typeface="+mn-ea"/>
            </a:endParaRPr>
          </a:p>
          <a:p>
            <a:pPr>
              <a:lnSpc>
                <a:spcPct val="120000"/>
              </a:lnSpc>
              <a:spcBef>
                <a:spcPts val="1000"/>
              </a:spcBef>
              <a:spcAft>
                <a:spcPts val="0"/>
              </a:spcAft>
            </a:pPr>
            <a:r>
              <a:rPr lang="en-US" b="1">
                <a:sym typeface="+mn-ea"/>
              </a:rPr>
              <a:t>Process Discovery:</a:t>
            </a:r>
            <a:r>
              <a:rPr lang="en-US">
                <a:sym typeface="+mn-ea"/>
              </a:rPr>
              <a:t> </a:t>
            </a:r>
            <a:r>
              <a:rPr lang="en-US" sz="2400">
                <a:sym typeface="+mn-ea"/>
              </a:rPr>
              <a:t>These technologies automatically extract process models from event logs, allowing for the visualization and understanding of the actual process flow.</a:t>
            </a:r>
            <a:endParaRPr lang="en-US" sz="2400"/>
          </a:p>
          <a:p>
            <a:pPr>
              <a:lnSpc>
                <a:spcPct val="120000"/>
              </a:lnSpc>
              <a:spcBef>
                <a:spcPts val="1000"/>
              </a:spcBef>
              <a:spcAft>
                <a:spcPts val="0"/>
              </a:spcAft>
            </a:pPr>
            <a:r>
              <a:rPr lang="en-US">
                <a:sym typeface="+mn-ea"/>
              </a:rPr>
              <a:t> </a:t>
            </a:r>
            <a:r>
              <a:rPr lang="en-US" b="1">
                <a:sym typeface="+mn-ea"/>
              </a:rPr>
              <a:t>Conformance Checking:</a:t>
            </a:r>
            <a:r>
              <a:rPr lang="en-US" sz="2400">
                <a:sym typeface="+mn-ea"/>
              </a:rPr>
              <a:t> These technologies compare the discovered process model with the expected or desired process model, identifying deviations and highlighting areas for improvement.</a:t>
            </a:r>
            <a:endParaRPr lang="en-US" sz="2400"/>
          </a:p>
          <a:p>
            <a:pPr>
              <a:lnSpc>
                <a:spcPct val="120000"/>
              </a:lnSpc>
              <a:spcBef>
                <a:spcPts val="1000"/>
              </a:spcBef>
              <a:spcAft>
                <a:spcPts val="0"/>
              </a:spcAft>
            </a:pPr>
            <a:r>
              <a:rPr lang="en-US">
                <a:sym typeface="+mn-ea"/>
              </a:rPr>
              <a:t> </a:t>
            </a:r>
            <a:r>
              <a:rPr lang="en-US" b="1">
                <a:sym typeface="+mn-ea"/>
              </a:rPr>
              <a:t>Performance Analysis:</a:t>
            </a:r>
            <a:r>
              <a:rPr lang="en-US">
                <a:sym typeface="+mn-ea"/>
              </a:rPr>
              <a:t> </a:t>
            </a:r>
            <a:r>
              <a:rPr lang="en-US" sz="2400">
                <a:sym typeface="+mn-ea"/>
              </a:rPr>
              <a:t>These technologies analyze process execution data to identify bottlenecks, inefficiencies, and opportunities for optimization. They provide insights into process cycle times, resource utilization, and other performance metrics.</a:t>
            </a:r>
            <a:endParaRPr lang="en-US" sz="2400"/>
          </a:p>
          <a:p>
            <a:pPr marL="0" indent="0">
              <a:buNone/>
            </a:pP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a:t>
            </a:r>
            <a:endParaRPr lang="en-US"/>
          </a:p>
        </p:txBody>
      </p:sp>
      <p:sp>
        <p:nvSpPr>
          <p:cNvPr id="3" name="Content Placeholder 2"/>
          <p:cNvSpPr>
            <a:spLocks noGrp="1"/>
          </p:cNvSpPr>
          <p:nvPr>
            <p:ph idx="1"/>
          </p:nvPr>
        </p:nvSpPr>
        <p:spPr/>
        <p:txBody>
          <a:bodyPr/>
          <a:p>
            <a:r>
              <a:rPr lang="en-US" b="1" dirty="0">
                <a:solidFill>
                  <a:schemeClr val="tx1"/>
                </a:solidFill>
                <a:sym typeface="+mn-ea"/>
              </a:rPr>
              <a:t>Healthcare Optimization </a:t>
            </a:r>
            <a:r>
              <a:rPr lang="en-US" b="1" dirty="0">
                <a:sym typeface="+mn-ea"/>
              </a:rPr>
              <a:t>: </a:t>
            </a:r>
            <a:r>
              <a:rPr lang="en-US" sz="2400" dirty="0">
                <a:sym typeface="+mn-ea"/>
              </a:rPr>
              <a:t>In healthcare, process mining can analyze patient treatment processes, hospital workflows, and resource utilization to enhance patient care, reduce waiting times, and improve resource allocation.</a:t>
            </a:r>
            <a:endParaRPr lang="en-US" sz="2400" dirty="0"/>
          </a:p>
          <a:p>
            <a:pPr marL="0" indent="0">
              <a:buNone/>
            </a:pPr>
            <a:endParaRPr lang="en-US" sz="2400" dirty="0"/>
          </a:p>
          <a:p>
            <a:pPr marL="0" indent="0">
              <a:buNone/>
            </a:pPr>
            <a:endParaRPr lang="en-US" sz="2400"/>
          </a:p>
        </p:txBody>
      </p:sp>
      <p:pic>
        <p:nvPicPr>
          <p:cNvPr id="5" name="Picture 1" descr="IMG_256"/>
          <p:cNvPicPr>
            <a:picLocks noChangeAspect="1"/>
          </p:cNvPicPr>
          <p:nvPr/>
        </p:nvPicPr>
        <p:blipFill>
          <a:blip r:embed="rId1"/>
          <a:stretch>
            <a:fillRect/>
          </a:stretch>
        </p:blipFill>
        <p:spPr>
          <a:xfrm>
            <a:off x="2412365" y="2586355"/>
            <a:ext cx="7143750" cy="3429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normAutofit lnSpcReduction="20000"/>
          </a:bodyPr>
          <a:p>
            <a:pPr>
              <a:lnSpc>
                <a:spcPct val="120000"/>
              </a:lnSpc>
              <a:spcBef>
                <a:spcPts val="1000"/>
              </a:spcBef>
              <a:spcAft>
                <a:spcPts val="0"/>
              </a:spcAft>
            </a:pPr>
            <a:r>
              <a:rPr lang="en-US" b="1"/>
              <a:t>Financial Services:</a:t>
            </a:r>
            <a:endParaRPr lang="en-US" b="1"/>
          </a:p>
          <a:p>
            <a:pPr marL="0" indent="0">
              <a:lnSpc>
                <a:spcPct val="120000"/>
              </a:lnSpc>
              <a:spcBef>
                <a:spcPts val="1000"/>
              </a:spcBef>
              <a:spcAft>
                <a:spcPts val="0"/>
              </a:spcAft>
              <a:buNone/>
            </a:pPr>
            <a:r>
              <a:rPr lang="en-US" sz="2665"/>
              <a:t>	 </a:t>
            </a:r>
            <a:r>
              <a:rPr lang="en-US" sz="2400"/>
              <a:t>In the world of finance and business,where aton of transactions are happening online, process mining is likehaving a super detective that makes sure everything is goingsmoothlyand follows the rules. This is really helpful because rulesand regulations are getting more strict, and companies need to show that they're playing by the rules.</a:t>
            </a:r>
            <a:endParaRPr lang="en-US" sz="2400"/>
          </a:p>
          <a:p>
            <a:pPr>
              <a:lnSpc>
                <a:spcPct val="120000"/>
              </a:lnSpc>
              <a:spcBef>
                <a:spcPts val="1000"/>
              </a:spcBef>
              <a:spcAft>
                <a:spcPts val="0"/>
              </a:spcAft>
            </a:pPr>
            <a:r>
              <a:rPr lang="en-US" b="1"/>
              <a:t> Digital Transformation:</a:t>
            </a:r>
            <a:endParaRPr lang="en-US" b="1"/>
          </a:p>
          <a:p>
            <a:pPr marL="0" indent="0">
              <a:lnSpc>
                <a:spcPct val="120000"/>
              </a:lnSpc>
              <a:spcBef>
                <a:spcPts val="1000"/>
              </a:spcBef>
              <a:spcAft>
                <a:spcPts val="0"/>
              </a:spcAft>
              <a:buNone/>
            </a:pPr>
            <a:r>
              <a:rPr lang="en-US" sz="2665"/>
              <a:t>	</a:t>
            </a:r>
            <a:r>
              <a:rPr lang="en-US" sz="2400"/>
              <a:t>Process mining is frequently used in larger-scale digital transformation initiatives because it can give you the precise insights needed for process improvement, allowing systems to run more quickly, smoothly, and efficiently, as well as objective data-driven insights into the causes of delays and inefficiencies within business processes.</a:t>
            </a:r>
            <a:endParaRPr lang="en-US" sz="240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5797</Words>
  <Application>WPS Presentation</Application>
  <PresentationFormat>Widescreen</PresentationFormat>
  <Paragraphs>131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Courier New</vt:lpstr>
      <vt:lpstr>Calibri</vt:lpstr>
      <vt:lpstr>Times New Roman</vt:lpstr>
      <vt:lpstr>Microsoft YaHei</vt:lpstr>
      <vt:lpstr>Arial Unicode MS</vt:lpstr>
      <vt:lpstr>Custom Design</vt:lpstr>
      <vt:lpstr>PowerPoint 演示文稿</vt:lpstr>
      <vt:lpstr>Contents</vt:lpstr>
      <vt:lpstr>Course Objective</vt:lpstr>
      <vt:lpstr>Introduction</vt:lpstr>
      <vt:lpstr>Contd....</vt:lpstr>
      <vt:lpstr>Technology</vt:lpstr>
      <vt:lpstr>Contd....</vt:lpstr>
      <vt:lpstr>Applications</vt:lpstr>
      <vt:lpstr>Contd....</vt:lpstr>
      <vt:lpstr>Modules</vt:lpstr>
      <vt:lpstr>Contd...</vt:lpstr>
      <vt:lpstr>Real-Time Applications</vt:lpstr>
      <vt:lpstr>Contd.... </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harsh</cp:lastModifiedBy>
  <cp:revision>121</cp:revision>
  <dcterms:created xsi:type="dcterms:W3CDTF">2019-06-11T05:35:00Z</dcterms:created>
  <dcterms:modified xsi:type="dcterms:W3CDTF">2023-08-29T15:19:38Z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2784258041874DD88049837DFC8A0782</vt:lpwstr>
  </property>
  <property fmtid="{D5CDD505-2E9C-101B-9397-08002B2CF9AE}" pid="3" name="KSOProductBuildVer">
    <vt:lpwstr>1033-11.2.0.11537</vt:lpwstr>
  </property>
</Properties>
</file>