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9" r:id="rId3"/>
    <p:sldId id="258" r:id="rId4"/>
    <p:sldId id="260" r:id="rId5"/>
    <p:sldId id="268" r:id="rId6"/>
    <p:sldId id="261" r:id="rId7"/>
    <p:sldId id="267" r:id="rId8"/>
    <p:sldId id="262" r:id="rId9"/>
    <p:sldId id="270" r:id="rId10"/>
    <p:sldId id="271" r:id="rId11"/>
    <p:sldId id="287" r:id="rId12"/>
    <p:sldId id="272" r:id="rId13"/>
    <p:sldId id="273" r:id="rId14"/>
    <p:sldId id="274" r:id="rId15"/>
    <p:sldId id="275" r:id="rId16"/>
    <p:sldId id="276" r:id="rId17"/>
    <p:sldId id="281" r:id="rId18"/>
    <p:sldId id="277" r:id="rId19"/>
    <p:sldId id="282" r:id="rId20"/>
    <p:sldId id="283" r:id="rId21"/>
    <p:sldId id="284" r:id="rId22"/>
    <p:sldId id="285" r:id="rId23"/>
    <p:sldId id="286" r:id="rId24"/>
    <p:sldId id="269" r:id="rId25"/>
    <p:sldId id="278" r:id="rId26"/>
    <p:sldId id="279" r:id="rId27"/>
    <p:sldId id="280"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74" d="100"/>
          <a:sy n="74" d="100"/>
        </p:scale>
        <p:origin x="-62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8" name="Slide Number Placeholder 7"/>
          <p:cNvSpPr>
            <a:spLocks noGrp="1"/>
          </p:cNvSpPr>
          <p:nvPr>
            <p:ph type="sldNum" sz="quarter" idx="11"/>
          </p:nvPr>
        </p:nvSpPr>
        <p:spPr/>
        <p:txBody>
          <a:bodyPr/>
          <a:lstStyle/>
          <a:p>
            <a:fld id="{EDB477FF-0904-48D3-B31A-6C84F8C801D7}" type="slidenum">
              <a:rPr lang="en-IN" smtClean="0"/>
              <a:pPr/>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B477FF-0904-48D3-B31A-6C84F8C801D7}" type="slidenum">
              <a:rPr lang="en-IN" smtClean="0"/>
              <a:pPr/>
              <a:t>‹#›</a:t>
            </a:fld>
            <a:endParaRPr lang="en-IN"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B477FF-0904-48D3-B31A-6C84F8C801D7}" type="slidenum">
              <a:rPr lang="en-IN" smtClean="0"/>
              <a:pPr/>
              <a:t>‹#›</a:t>
            </a:fld>
            <a:endParaRPr lang="en-IN" dirty="0"/>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21541-49A0-4FFD-96F4-14EB3A7D5114}" type="datetimeFigureOut">
              <a:rPr lang="en-IN" smtClean="0"/>
              <a:pPr/>
              <a:t>20-09-2023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B477FF-0904-48D3-B31A-6C84F8C801D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FD21541-49A0-4FFD-96F4-14EB3A7D5114}" type="datetimeFigureOut">
              <a:rPr lang="en-IN" smtClean="0"/>
              <a:pPr/>
              <a:t>20-09-2023</a:t>
            </a:fld>
            <a:endParaRPr lang="en-IN"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EDB477FF-0904-48D3-B31A-6C84F8C801D7}" type="slidenum">
              <a:rPr lang="en-IN" smtClean="0"/>
              <a:pPr/>
              <a:t>‹#›</a:t>
            </a:fld>
            <a:endParaRPr lang="en-IN"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D82E600-ED56-4A8E-F0B9-6863B288D6E9}"/>
              </a:ext>
            </a:extLst>
          </p:cNvPr>
          <p:cNvSpPr txBox="1"/>
          <p:nvPr/>
        </p:nvSpPr>
        <p:spPr>
          <a:xfrm>
            <a:off x="738094" y="2032000"/>
            <a:ext cx="10614212" cy="2123658"/>
          </a:xfrm>
          <a:prstGeom prst="rect">
            <a:avLst/>
          </a:prstGeom>
          <a:noFill/>
        </p:spPr>
        <p:txBody>
          <a:bodyPr wrap="square">
            <a:spAutoFit/>
          </a:bodyPr>
          <a:lstStyle/>
          <a:p>
            <a:pPr algn="ctr">
              <a:lnSpc>
                <a:spcPct val="100000"/>
              </a:lnSpc>
            </a:pPr>
            <a:endParaRPr lang="en-IN" sz="2800" b="1" dirty="0">
              <a:solidFill>
                <a:srgbClr val="00B050"/>
              </a:solidFill>
              <a:latin typeface="Times New Roman" pitchFamily="18" charset="0"/>
              <a:cs typeface="Times New Roman" pitchFamily="18" charset="0"/>
            </a:endParaRPr>
          </a:p>
          <a:p>
            <a:pPr algn="ctr">
              <a:lnSpc>
                <a:spcPct val="100000"/>
              </a:lnSpc>
            </a:pPr>
            <a:r>
              <a:rPr lang="en-IN" sz="2800" b="1" dirty="0">
                <a:solidFill>
                  <a:srgbClr val="00B050"/>
                </a:solidFill>
                <a:latin typeface="Times New Roman" pitchFamily="18" charset="0"/>
                <a:cs typeface="Times New Roman" pitchFamily="18" charset="0"/>
              </a:rPr>
              <a:t>A</a:t>
            </a:r>
          </a:p>
          <a:p>
            <a:pPr algn="ctr">
              <a:lnSpc>
                <a:spcPct val="100000"/>
              </a:lnSpc>
            </a:pPr>
            <a:r>
              <a:rPr lang="en-IN" sz="2800" b="1" dirty="0">
                <a:solidFill>
                  <a:srgbClr val="00B050"/>
                </a:solidFill>
                <a:latin typeface="Times New Roman" pitchFamily="18" charset="0"/>
                <a:cs typeface="Times New Roman" pitchFamily="18" charset="0"/>
              </a:rPr>
              <a:t> Mini Project On</a:t>
            </a:r>
          </a:p>
          <a:p>
            <a:pPr algn="ctr">
              <a:lnSpc>
                <a:spcPct val="100000"/>
              </a:lnSpc>
            </a:pPr>
            <a:r>
              <a:rPr lang="en-US" sz="3200" b="1" dirty="0">
                <a:latin typeface="Times New Roman" panose="02020603050405020304" pitchFamily="18" charset="0"/>
                <a:ea typeface="Times New Roman" panose="02020603050405020304" pitchFamily="18" charset="0"/>
              </a:rPr>
              <a:t> AGRICULTURE HELPER CHATBOT</a:t>
            </a:r>
          </a:p>
          <a:p>
            <a:pPr algn="ctr">
              <a:lnSpc>
                <a:spcPct val="100000"/>
              </a:lnSpc>
            </a:pPr>
            <a:r>
              <a:rPr lang="en-IN" sz="1600" b="1" dirty="0">
                <a:solidFill>
                  <a:srgbClr val="FF0000"/>
                </a:solidFill>
                <a:latin typeface="Times New Roman" panose="02020603050405020304" pitchFamily="18" charset="0"/>
                <a:cs typeface="Times New Roman" panose="02020603050405020304" pitchFamily="18" charset="0"/>
              </a:rPr>
              <a:t>BATCH NO</a:t>
            </a:r>
            <a:r>
              <a:rPr lang="en-IN" sz="1600" dirty="0">
                <a:solidFill>
                  <a:srgbClr val="FF0000"/>
                </a:solidFill>
                <a:latin typeface="Times New Roman" panose="02020603050405020304" pitchFamily="18" charset="0"/>
                <a:cs typeface="Times New Roman" panose="02020603050405020304" pitchFamily="18" charset="0"/>
              </a:rPr>
              <a:t>:  </a:t>
            </a:r>
            <a:r>
              <a:rPr lang="en-IN" sz="1600" b="1" dirty="0" smtClean="0">
                <a:solidFill>
                  <a:srgbClr val="FF0000"/>
                </a:solidFill>
                <a:latin typeface="Times New Roman" panose="02020603050405020304" pitchFamily="18" charset="0"/>
                <a:cs typeface="Times New Roman" panose="02020603050405020304" pitchFamily="18" charset="0"/>
              </a:rPr>
              <a:t>08</a:t>
            </a:r>
            <a:endParaRPr lang="en-IN" sz="3200" b="1" i="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E1F83BA2-053C-A8A7-DEB0-DE4637F7B388}"/>
              </a:ext>
            </a:extLst>
          </p:cNvPr>
          <p:cNvSpPr txBox="1"/>
          <p:nvPr/>
        </p:nvSpPr>
        <p:spPr>
          <a:xfrm>
            <a:off x="791881" y="4618108"/>
            <a:ext cx="5253319" cy="1477328"/>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GROUP  MEMBERS :</a:t>
            </a:r>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207R1A0587    K.Harshitha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207R5A05B0   P.Karthik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207R1A0598    Mohammed Mokhim</a:t>
            </a:r>
            <a:endParaRPr lang="en-US" dirty="0"/>
          </a:p>
          <a:p>
            <a:endParaRPr lang="en-IN" dirty="0"/>
          </a:p>
        </p:txBody>
      </p:sp>
      <p:sp>
        <p:nvSpPr>
          <p:cNvPr id="5" name="TextBox 4">
            <a:extLst>
              <a:ext uri="{FF2B5EF4-FFF2-40B4-BE49-F238E27FC236}">
                <a16:creationId xmlns="" xmlns:a16="http://schemas.microsoft.com/office/drawing/2014/main" id="{F1BD768B-D830-BBC9-ED54-29DA78BE5DCE}"/>
              </a:ext>
            </a:extLst>
          </p:cNvPr>
          <p:cNvSpPr txBox="1"/>
          <p:nvPr/>
        </p:nvSpPr>
        <p:spPr>
          <a:xfrm>
            <a:off x="8115300" y="4669851"/>
            <a:ext cx="3472481" cy="923330"/>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UNDER THE GUIDANCE OF: </a:t>
            </a:r>
          </a:p>
          <a:p>
            <a:r>
              <a:rPr lang="en-IN" b="1" dirty="0">
                <a:latin typeface="Times New Roman" panose="02020603050405020304" pitchFamily="18" charset="0"/>
                <a:cs typeface="Times New Roman" panose="02020603050405020304" pitchFamily="18" charset="0"/>
              </a:rPr>
              <a:t> A.Uday Kiran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a:t>
            </a:r>
            <a:r>
              <a:rPr lang="en-IN" dirty="0"/>
              <a:t>)</a:t>
            </a:r>
          </a:p>
        </p:txBody>
      </p:sp>
      <p:pic>
        <p:nvPicPr>
          <p:cNvPr id="11" name="Picture 10" descr="CMRGI Logo New2">
            <a:extLst>
              <a:ext uri="{FF2B5EF4-FFF2-40B4-BE49-F238E27FC236}">
                <a16:creationId xmlns="" xmlns:a16="http://schemas.microsoft.com/office/drawing/2014/main" id="{2D5AECA5-BF31-6618-F629-C2EAAAFDEFC1}"/>
              </a:ext>
            </a:extLst>
          </p:cNvPr>
          <p:cNvPicPr>
            <a:picLocks noChangeAspect="1"/>
          </p:cNvPicPr>
          <p:nvPr/>
        </p:nvPicPr>
        <p:blipFill>
          <a:blip r:embed="rId2" cstate="print"/>
          <a:srcRect/>
          <a:stretch>
            <a:fillRect/>
          </a:stretch>
        </p:blipFill>
        <p:spPr bwMode="auto">
          <a:xfrm>
            <a:off x="967104" y="866298"/>
            <a:ext cx="1425133" cy="992823"/>
          </a:xfrm>
          <a:prstGeom prst="rect">
            <a:avLst/>
          </a:prstGeom>
          <a:noFill/>
          <a:ln w="9525">
            <a:noFill/>
            <a:miter lim="800000"/>
            <a:headEnd/>
            <a:tailEnd/>
          </a:ln>
        </p:spPr>
      </p:pic>
      <p:pic>
        <p:nvPicPr>
          <p:cNvPr id="12" name="Picture 11">
            <a:extLst>
              <a:ext uri="{FF2B5EF4-FFF2-40B4-BE49-F238E27FC236}">
                <a16:creationId xmlns="" xmlns:a16="http://schemas.microsoft.com/office/drawing/2014/main" id="{6D119C35-54B6-0456-701A-13D5545F591E}"/>
              </a:ext>
            </a:extLst>
          </p:cNvPr>
          <p:cNvPicPr>
            <a:picLocks noChangeAspect="1"/>
          </p:cNvPicPr>
          <p:nvPr/>
        </p:nvPicPr>
        <p:blipFill>
          <a:blip r:embed="rId3"/>
          <a:srcRect/>
          <a:stretch>
            <a:fillRect/>
          </a:stretch>
        </p:blipFill>
        <p:spPr bwMode="auto">
          <a:xfrm>
            <a:off x="9799763" y="993267"/>
            <a:ext cx="1425133" cy="957689"/>
          </a:xfrm>
          <a:prstGeom prst="rect">
            <a:avLst/>
          </a:prstGeom>
          <a:noFill/>
          <a:ln w="9525">
            <a:noFill/>
            <a:miter lim="800000"/>
            <a:headEnd/>
            <a:tailEnd/>
          </a:ln>
        </p:spPr>
      </p:pic>
      <p:sp>
        <p:nvSpPr>
          <p:cNvPr id="13" name="Rounded Rectangle 4">
            <a:extLst>
              <a:ext uri="{FF2B5EF4-FFF2-40B4-BE49-F238E27FC236}">
                <a16:creationId xmlns="" xmlns:a16="http://schemas.microsoft.com/office/drawing/2014/main" id="{061DE854-4A3D-6C56-20A0-351376521827}"/>
              </a:ext>
            </a:extLst>
          </p:cNvPr>
          <p:cNvSpPr>
            <a:spLocks noChangeArrowheads="1"/>
          </p:cNvSpPr>
          <p:nvPr/>
        </p:nvSpPr>
        <p:spPr bwMode="auto">
          <a:xfrm>
            <a:off x="10055129" y="713052"/>
            <a:ext cx="914400" cy="257175"/>
          </a:xfrm>
          <a:prstGeom prst="roundRect">
            <a:avLst>
              <a:gd name="adj" fmla="val 16667"/>
            </a:avLst>
          </a:prstGeom>
          <a:solidFill>
            <a:schemeClr val="bg2">
              <a:lumMod val="100000"/>
              <a:lumOff val="0"/>
            </a:schemeClr>
          </a:solidFill>
          <a:ln w="9525">
            <a:solidFill>
              <a:srgbClr val="000000"/>
            </a:solidFill>
            <a:round/>
            <a:headEnd/>
            <a:tailEnd/>
          </a:ln>
        </p:spPr>
        <p:txBody>
          <a:bodyPr rot="0" vert="horz" wrap="square" lIns="91440" tIns="45720" rIns="91440" bIns="45720" anchor="t" anchorCtr="0" upright="1">
            <a:noAutofit/>
          </a:bodyPr>
          <a:lstStyle/>
          <a:p>
            <a:pPr algn="ctr">
              <a:lnSpc>
                <a:spcPct val="107000"/>
              </a:lnSpc>
              <a:spcAft>
                <a:spcPts val="800"/>
              </a:spcAft>
            </a:pPr>
            <a:r>
              <a:rPr lang="en-IN" sz="900" dirty="0">
                <a:effectLst/>
                <a:latin typeface="Bookman Old Style" panose="02050604050505020204" pitchFamily="18" charset="0"/>
                <a:ea typeface="Calibri" panose="020F0502020204030204" pitchFamily="34" charset="0"/>
                <a:cs typeface="Times New Roman" panose="02020603050405020304" pitchFamily="18" charset="0"/>
              </a:rPr>
              <a:t>ESTD: 2009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TextBox 14">
            <a:extLst>
              <a:ext uri="{FF2B5EF4-FFF2-40B4-BE49-F238E27FC236}">
                <a16:creationId xmlns="" xmlns:a16="http://schemas.microsoft.com/office/drawing/2014/main" id="{30A6F25A-BF90-36CA-4D29-7DF05FAA78ED}"/>
              </a:ext>
            </a:extLst>
          </p:cNvPr>
          <p:cNvSpPr txBox="1"/>
          <p:nvPr/>
        </p:nvSpPr>
        <p:spPr>
          <a:xfrm>
            <a:off x="2324100" y="731283"/>
            <a:ext cx="7467600" cy="1569660"/>
          </a:xfrm>
          <a:prstGeom prst="rect">
            <a:avLst/>
          </a:prstGeom>
          <a:noFill/>
        </p:spPr>
        <p:txBody>
          <a:bodyPr wrap="square">
            <a:spAutoFit/>
          </a:bodyPr>
          <a:lstStyle/>
          <a:p>
            <a:pPr algn="ctr"/>
            <a:r>
              <a:rPr lang="en-IN" sz="2400" b="1" dirty="0">
                <a:solidFill>
                  <a:srgbClr val="00B0F0"/>
                </a:solidFill>
                <a:latin typeface="Times New Roman" pitchFamily="18" charset="0"/>
                <a:cs typeface="Times New Roman" pitchFamily="18" charset="0"/>
              </a:rPr>
              <a:t>CMR TECHNICAL CAMPUS</a:t>
            </a:r>
            <a:br>
              <a:rPr lang="en-IN" sz="2400" b="1" dirty="0">
                <a:solidFill>
                  <a:srgbClr val="00B0F0"/>
                </a:solidFill>
                <a:latin typeface="Times New Roman" pitchFamily="18" charset="0"/>
                <a:cs typeface="Times New Roman" pitchFamily="18" charset="0"/>
              </a:rPr>
            </a:br>
            <a:r>
              <a:rPr lang="en-IN" sz="2400" b="1" dirty="0">
                <a:solidFill>
                  <a:srgbClr val="00B0F0"/>
                </a:solidFill>
                <a:latin typeface="Times New Roman" pitchFamily="18" charset="0"/>
                <a:cs typeface="Times New Roman" pitchFamily="18" charset="0"/>
              </a:rPr>
              <a:t>UGC (Autonomous)</a:t>
            </a: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dirty="0">
                <a:latin typeface="Times New Roman" pitchFamily="18" charset="0"/>
                <a:cs typeface="Times New Roman" pitchFamily="18" charset="0"/>
              </a:rPr>
              <a:t>Kandlakoya, Medchal Road, Hyd-501401</a:t>
            </a:r>
            <a:br>
              <a:rPr lang="en-IN" sz="2400" dirty="0">
                <a:latin typeface="Times New Roman" pitchFamily="18" charset="0"/>
                <a:cs typeface="Times New Roman" pitchFamily="18" charset="0"/>
              </a:rPr>
            </a:br>
            <a:r>
              <a:rPr lang="en-IN" sz="2400" b="1" dirty="0">
                <a:solidFill>
                  <a:srgbClr val="FF0000"/>
                </a:solidFill>
                <a:latin typeface="Times New Roman" pitchFamily="18" charset="0"/>
                <a:cs typeface="Times New Roman" pitchFamily="18" charset="0"/>
              </a:rPr>
              <a:t>Department of Computer Science and Engineering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039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98276" y="338979"/>
            <a:ext cx="4712677"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Architecture</a:t>
            </a:r>
            <a:endParaRPr lang="en-US" sz="4000" b="1" i="1" u="sng"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3" y="1344705"/>
            <a:ext cx="10514101" cy="49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533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9120" y="399245"/>
            <a:ext cx="3000778"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Modules</a:t>
            </a:r>
            <a:endParaRPr lang="en-US" sz="4000" b="1" i="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49252" y="1957588"/>
            <a:ext cx="7534140"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There are several modules and technologies that can be used to develop an agriculture helper chatbot project.Here are some key modules:</a:t>
            </a:r>
          </a:p>
          <a:p>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Natural Language Processing(NLP) Libraries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Crop and Pest Databases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Database and Storage</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Web Development Frameworks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18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52884"/>
            <a:ext cx="8077200" cy="5086350"/>
          </a:xfrm>
          <a:prstGeom prst="rect">
            <a:avLst/>
          </a:prstGeom>
        </p:spPr>
      </p:pic>
      <p:sp>
        <p:nvSpPr>
          <p:cNvPr id="4" name="TextBox 3"/>
          <p:cNvSpPr txBox="1"/>
          <p:nvPr/>
        </p:nvSpPr>
        <p:spPr>
          <a:xfrm>
            <a:off x="576907" y="1198941"/>
            <a:ext cx="4829908" cy="707886"/>
          </a:xfrm>
          <a:prstGeom prst="rect">
            <a:avLst/>
          </a:prstGeom>
          <a:noFill/>
        </p:spPr>
        <p:txBody>
          <a:bodyPr wrap="square" rtlCol="0">
            <a:spAutoFit/>
          </a:bodyPr>
          <a:lstStyle/>
          <a:p>
            <a:r>
              <a:rPr lang="en-US" sz="4000" i="1" u="sng" dirty="0" smtClean="0">
                <a:latin typeface="Times New Roman" panose="02020603050405020304" pitchFamily="18" charset="0"/>
                <a:cs typeface="Times New Roman" panose="02020603050405020304" pitchFamily="18" charset="0"/>
              </a:rPr>
              <a:t>Usecase Diagram</a:t>
            </a:r>
            <a:endParaRPr lang="en-US" sz="4000" i="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07184" y="231368"/>
            <a:ext cx="3618876" cy="707886"/>
          </a:xfrm>
          <a:prstGeom prst="rect">
            <a:avLst/>
          </a:prstGeom>
          <a:noFill/>
        </p:spPr>
        <p:txBody>
          <a:bodyPr wrap="none" rtlCol="0" anchor="ctr">
            <a:spAutoFit/>
          </a:bodyPr>
          <a:lstStyle/>
          <a:p>
            <a:r>
              <a:rPr lang="en-US" sz="4000" b="1" i="1" u="sng" dirty="0" smtClean="0">
                <a:latin typeface="Times New Roman" panose="02020603050405020304" pitchFamily="18" charset="0"/>
                <a:cs typeface="Times New Roman" panose="02020603050405020304" pitchFamily="18" charset="0"/>
              </a:rPr>
              <a:t>UML Diagrams</a:t>
            </a:r>
            <a:endParaRPr lang="en-US" sz="4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575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lass diagram of farming robot progra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346" y="674140"/>
            <a:ext cx="6913440" cy="59536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27538" y="224370"/>
            <a:ext cx="3516924" cy="707886"/>
          </a:xfrm>
          <a:prstGeom prst="rect">
            <a:avLst/>
          </a:prstGeom>
          <a:noFill/>
        </p:spPr>
        <p:txBody>
          <a:bodyPr wrap="square" rtlCol="0">
            <a:spAutoFit/>
          </a:bodyPr>
          <a:lstStyle/>
          <a:p>
            <a:r>
              <a:rPr lang="en-US" sz="4000" i="1" u="sng" dirty="0" smtClean="0">
                <a:latin typeface="Times New Roman" panose="02020603050405020304" pitchFamily="18" charset="0"/>
                <a:cs typeface="Times New Roman" panose="02020603050405020304" pitchFamily="18" charset="0"/>
              </a:rPr>
              <a:t>Class Diagram</a:t>
            </a:r>
            <a:endParaRPr lang="en-US" sz="4000"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01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6060" y="504092"/>
            <a:ext cx="5486401" cy="707886"/>
          </a:xfrm>
          <a:prstGeom prst="rect">
            <a:avLst/>
          </a:prstGeom>
          <a:noFill/>
        </p:spPr>
        <p:txBody>
          <a:bodyPr wrap="square" rtlCol="0">
            <a:spAutoFit/>
          </a:bodyPr>
          <a:lstStyle/>
          <a:p>
            <a:r>
              <a:rPr lang="en-US" sz="4000" i="1" u="sng" dirty="0" smtClean="0">
                <a:latin typeface="Times New Roman" panose="02020603050405020304" pitchFamily="18" charset="0"/>
                <a:cs typeface="Times New Roman" panose="02020603050405020304" pitchFamily="18" charset="0"/>
              </a:rPr>
              <a:t>Sequence Diagram</a:t>
            </a:r>
            <a:endParaRPr lang="en-US" sz="4000" i="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401" y="1630484"/>
            <a:ext cx="7735380" cy="4344006"/>
          </a:xfrm>
          <a:prstGeom prst="rect">
            <a:avLst/>
          </a:prstGeom>
        </p:spPr>
      </p:pic>
    </p:spTree>
    <p:extLst>
      <p:ext uri="{BB962C8B-B14F-4D97-AF65-F5344CB8AC3E}">
        <p14:creationId xmlns:p14="http://schemas.microsoft.com/office/powerpoint/2010/main" val="2600973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420424" y="1376886"/>
            <a:ext cx="3477675" cy="4994030"/>
          </a:xfrm>
          <a:prstGeom prst="rect">
            <a:avLst/>
          </a:prstGeom>
          <a:noFill/>
          <a:ln w="9525">
            <a:noFill/>
            <a:miter lim="800000"/>
            <a:headEnd/>
            <a:tailEnd/>
          </a:ln>
        </p:spPr>
      </p:pic>
      <p:sp>
        <p:nvSpPr>
          <p:cNvPr id="3" name="TextBox 2"/>
          <p:cNvSpPr txBox="1"/>
          <p:nvPr/>
        </p:nvSpPr>
        <p:spPr>
          <a:xfrm>
            <a:off x="977308" y="504092"/>
            <a:ext cx="4314093" cy="707886"/>
          </a:xfrm>
          <a:prstGeom prst="rect">
            <a:avLst/>
          </a:prstGeom>
          <a:noFill/>
        </p:spPr>
        <p:txBody>
          <a:bodyPr wrap="square" rtlCol="0">
            <a:spAutoFit/>
          </a:bodyPr>
          <a:lstStyle/>
          <a:p>
            <a:r>
              <a:rPr lang="en-US" sz="4000" i="1" u="sng" dirty="0" smtClean="0">
                <a:latin typeface="Times New Roman" panose="02020603050405020304" pitchFamily="18" charset="0"/>
                <a:cs typeface="Times New Roman" panose="02020603050405020304" pitchFamily="18" charset="0"/>
              </a:rPr>
              <a:t>Activity Diagram</a:t>
            </a:r>
            <a:endParaRPr lang="en-US" sz="4000"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28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2753" y="165574"/>
            <a:ext cx="4739425"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Source Code</a:t>
            </a:r>
            <a:endParaRPr lang="en-US" sz="4000" b="1" i="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4704" y="1276998"/>
            <a:ext cx="9607636" cy="437042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import pandas as pd</a:t>
            </a:r>
          </a:p>
          <a:p>
            <a:r>
              <a:rPr lang="en-US" sz="2000" dirty="0">
                <a:latin typeface="Times New Roman" panose="02020603050405020304" pitchFamily="18" charset="0"/>
                <a:cs typeface="Times New Roman" panose="02020603050405020304" pitchFamily="18" charset="0"/>
              </a:rPr>
              <a:t>import numpy as np</a:t>
            </a:r>
          </a:p>
          <a:p>
            <a:r>
              <a:rPr lang="en-US" sz="2000" dirty="0" smtClean="0">
                <a:latin typeface="Times New Roman" panose="02020603050405020304" pitchFamily="18" charset="0"/>
                <a:cs typeface="Times New Roman" panose="02020603050405020304" pitchFamily="18" charset="0"/>
              </a:rPr>
              <a:t>question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answer = []</a:t>
            </a:r>
          </a:p>
          <a:p>
            <a:r>
              <a:rPr lang="en-US" sz="2000" dirty="0" smtClean="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 pd.read_csv("Messages/diseases.txt", encoding='iso-8859-1',header=None)</a:t>
            </a:r>
          </a:p>
          <a:p>
            <a:r>
              <a:rPr lang="en-US" sz="2000" dirty="0">
                <a:latin typeface="Times New Roman" panose="02020603050405020304" pitchFamily="18" charset="0"/>
                <a:cs typeface="Times New Roman" panose="02020603050405020304" pitchFamily="18" charset="0"/>
              </a:rPr>
              <a:t>dataset = dataset.values</a:t>
            </a:r>
          </a:p>
          <a:p>
            <a:r>
              <a:rPr lang="en-US" sz="2000" dirty="0">
                <a:latin typeface="Times New Roman" panose="02020603050405020304" pitchFamily="18" charset="0"/>
                <a:cs typeface="Times New Roman" panose="02020603050405020304" pitchFamily="18" charset="0"/>
              </a:rPr>
              <a:t>for i in range(len(dataset)):</a:t>
            </a:r>
          </a:p>
          <a:p>
            <a:r>
              <a:rPr lang="en-US" sz="2000" dirty="0">
                <a:latin typeface="Times New Roman" panose="02020603050405020304" pitchFamily="18" charset="0"/>
                <a:cs typeface="Times New Roman" panose="02020603050405020304" pitchFamily="18" charset="0"/>
              </a:rPr>
              <a:t>    disease = dataset[i,0]</a:t>
            </a:r>
          </a:p>
          <a:p>
            <a:r>
              <a:rPr lang="en-US" sz="2000" dirty="0">
                <a:latin typeface="Times New Roman" panose="02020603050405020304" pitchFamily="18" charset="0"/>
                <a:cs typeface="Times New Roman" panose="02020603050405020304" pitchFamily="18" charset="0"/>
              </a:rPr>
              <a:t>    remedy = dataset[i,1]</a:t>
            </a:r>
          </a:p>
          <a:p>
            <a:pPr marL="514350" indent="-514350">
              <a:buFont typeface="+mj-lt"/>
              <a:buAutoNum type="romanUcPeriod"/>
            </a:pPr>
            <a:r>
              <a:rPr lang="en-US" sz="2000" dirty="0">
                <a:latin typeface="Times New Roman" panose="02020603050405020304" pitchFamily="18" charset="0"/>
                <a:cs typeface="Times New Roman" panose="02020603050405020304" pitchFamily="18" charset="0"/>
              </a:rPr>
              <a:t>    question.append(disease.strip().lower())</a:t>
            </a:r>
          </a:p>
          <a:p>
            <a:r>
              <a:rPr lang="en-US" sz="2000" dirty="0">
                <a:latin typeface="Times New Roman" panose="02020603050405020304" pitchFamily="18" charset="0"/>
                <a:cs typeface="Times New Roman" panose="02020603050405020304" pitchFamily="18" charset="0"/>
              </a:rPr>
              <a:t>    answer.append(remedy)</a:t>
            </a:r>
          </a:p>
          <a:p>
            <a:r>
              <a:rPr lang="en-US" sz="2000" dirty="0" smtClean="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 pd.read_csv("Messages/chatbot.csv",encoding='iso-8859-1')</a:t>
            </a:r>
          </a:p>
          <a:p>
            <a:r>
              <a:rPr lang="en-US" sz="2000" dirty="0">
                <a:latin typeface="Times New Roman" panose="02020603050405020304" pitchFamily="18" charset="0"/>
                <a:cs typeface="Times New Roman" panose="02020603050405020304" pitchFamily="18" charset="0"/>
              </a:rPr>
              <a:t>dataset = dataset.values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661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6218" y="1378040"/>
            <a:ext cx="9684913" cy="344709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for i in range(len(dataset)):</a:t>
            </a:r>
          </a:p>
          <a:p>
            <a:r>
              <a:rPr lang="en-US" sz="2000" dirty="0" smtClean="0">
                <a:latin typeface="Times New Roman" panose="02020603050405020304" pitchFamily="18" charset="0"/>
                <a:cs typeface="Times New Roman" panose="02020603050405020304" pitchFamily="18" charset="0"/>
              </a:rPr>
              <a:t>    crop </a:t>
            </a:r>
            <a:r>
              <a:rPr lang="en-US" sz="2000" dirty="0">
                <a:latin typeface="Times New Roman" panose="02020603050405020304" pitchFamily="18" charset="0"/>
                <a:cs typeface="Times New Roman" panose="02020603050405020304" pitchFamily="18" charset="0"/>
              </a:rPr>
              <a:t>= dataset[i,0]</a:t>
            </a:r>
          </a:p>
          <a:p>
            <a:r>
              <a:rPr lang="en-US" sz="2000" dirty="0">
                <a:latin typeface="Times New Roman" panose="02020603050405020304" pitchFamily="18" charset="0"/>
                <a:cs typeface="Times New Roman" panose="02020603050405020304" pitchFamily="18" charset="0"/>
              </a:rPr>
              <a:t>    rainfall = str(dataset[i,1])</a:t>
            </a:r>
          </a:p>
          <a:p>
            <a:r>
              <a:rPr lang="en-US" sz="2000" dirty="0">
                <a:latin typeface="Times New Roman" panose="02020603050405020304" pitchFamily="18" charset="0"/>
                <a:cs typeface="Times New Roman" panose="02020603050405020304" pitchFamily="18" charset="0"/>
              </a:rPr>
              <a:t>    soil = str(dataset[i,2])</a:t>
            </a:r>
          </a:p>
          <a:p>
            <a:r>
              <a:rPr lang="en-US" sz="2000" dirty="0">
                <a:latin typeface="Times New Roman" panose="02020603050405020304" pitchFamily="18" charset="0"/>
                <a:cs typeface="Times New Roman" panose="02020603050405020304" pitchFamily="18" charset="0"/>
              </a:rPr>
              <a:t>    irrigation = str(dataset[i,3])</a:t>
            </a:r>
          </a:p>
          <a:p>
            <a:r>
              <a:rPr lang="en-US" sz="2000" dirty="0">
                <a:latin typeface="Times New Roman" panose="02020603050405020304" pitchFamily="18" charset="0"/>
                <a:cs typeface="Times New Roman" panose="02020603050405020304" pitchFamily="18" charset="0"/>
              </a:rPr>
              <a:t>    question.append(crop.strip().lower())</a:t>
            </a:r>
          </a:p>
          <a:p>
            <a:r>
              <a:rPr lang="en-US" sz="2000" dirty="0">
                <a:latin typeface="Times New Roman" panose="02020603050405020304" pitchFamily="18" charset="0"/>
                <a:cs typeface="Times New Roman" panose="02020603050405020304" pitchFamily="18" charset="0"/>
              </a:rPr>
              <a:t>    answer.append(rainfall+" "+soil+" "+irrigation)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tfidf_vectorizer </a:t>
            </a:r>
            <a:r>
              <a:rPr lang="en-US" sz="2000" dirty="0">
                <a:latin typeface="Times New Roman" panose="02020603050405020304" pitchFamily="18" charset="0"/>
                <a:cs typeface="Times New Roman" panose="02020603050405020304" pitchFamily="18" charset="0"/>
              </a:rPr>
              <a:t>= TfidfVectorizer(use_idf=True, smooth_idf=False, norm=None, decode_error='replace')</a:t>
            </a:r>
          </a:p>
          <a:p>
            <a:r>
              <a:rPr lang="en-US" sz="2000" dirty="0">
                <a:latin typeface="Times New Roman" panose="02020603050405020304" pitchFamily="18" charset="0"/>
                <a:cs typeface="Times New Roman" panose="02020603050405020304" pitchFamily="18" charset="0"/>
              </a:rPr>
              <a:t>tfidf = tfidf_vectorizer.fit_transform(question).toarray()        </a:t>
            </a:r>
          </a:p>
          <a:p>
            <a:r>
              <a:rPr lang="en-US" sz="2000" dirty="0">
                <a:latin typeface="Times New Roman" panose="02020603050405020304" pitchFamily="18" charset="0"/>
                <a:cs typeface="Times New Roman" panose="02020603050405020304" pitchFamily="18" charset="0"/>
              </a:rPr>
              <a:t>print(tfidf)</a:t>
            </a:r>
          </a:p>
        </p:txBody>
      </p:sp>
      <p:sp>
        <p:nvSpPr>
          <p:cNvPr id="3" name="TextBox 2"/>
          <p:cNvSpPr txBox="1"/>
          <p:nvPr/>
        </p:nvSpPr>
        <p:spPr>
          <a:xfrm>
            <a:off x="3709116" y="360608"/>
            <a:ext cx="6053070" cy="707886"/>
          </a:xfrm>
          <a:prstGeom prst="rect">
            <a:avLst/>
          </a:prstGeom>
          <a:noFill/>
        </p:spPr>
        <p:txBody>
          <a:bodyPr wrap="square" rtlCol="0">
            <a:spAutoFit/>
          </a:bodyPr>
          <a:lstStyle/>
          <a:p>
            <a:r>
              <a:rPr lang="en-US" sz="4000" b="1" i="1" u="sng" dirty="0">
                <a:latin typeface="Times New Roman" panose="02020603050405020304" pitchFamily="18" charset="0"/>
                <a:cs typeface="Times New Roman" panose="02020603050405020304" pitchFamily="18" charset="0"/>
              </a:rPr>
              <a:t>Source </a:t>
            </a:r>
            <a:r>
              <a:rPr lang="en-US" sz="4000" b="1" i="1" u="sng" dirty="0" smtClean="0">
                <a:latin typeface="Times New Roman" panose="02020603050405020304" pitchFamily="18" charset="0"/>
                <a:cs typeface="Times New Roman" panose="02020603050405020304" pitchFamily="18" charset="0"/>
              </a:rPr>
              <a:t>Code</a:t>
            </a:r>
            <a:endParaRPr lang="en-US" sz="4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245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1397" y="141668"/>
            <a:ext cx="3515932"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Results</a:t>
            </a:r>
            <a:endParaRPr lang="en-US" sz="4000" b="1" i="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79" y="849555"/>
            <a:ext cx="10612192" cy="5023211"/>
          </a:xfrm>
          <a:prstGeom prst="rect">
            <a:avLst/>
          </a:prstGeom>
        </p:spPr>
      </p:pic>
      <p:sp>
        <p:nvSpPr>
          <p:cNvPr id="4" name="TextBox 3"/>
          <p:cNvSpPr txBox="1"/>
          <p:nvPr/>
        </p:nvSpPr>
        <p:spPr>
          <a:xfrm>
            <a:off x="3103808" y="6046199"/>
            <a:ext cx="5125792"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Figure 1 : Chatbot </a:t>
            </a:r>
            <a:r>
              <a:rPr lang="en-US" sz="2000" dirty="0">
                <a:latin typeface="Times New Roman" panose="02020603050405020304" pitchFamily="18" charset="0"/>
                <a:cs typeface="Times New Roman" panose="02020603050405020304" pitchFamily="18" charset="0"/>
              </a:rPr>
              <a:t>Application</a:t>
            </a:r>
          </a:p>
        </p:txBody>
      </p:sp>
    </p:spTree>
    <p:extLst>
      <p:ext uri="{BB962C8B-B14F-4D97-AF65-F5344CB8AC3E}">
        <p14:creationId xmlns:p14="http://schemas.microsoft.com/office/powerpoint/2010/main" val="933644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94704" y="708338"/>
            <a:ext cx="10354613" cy="5087155"/>
          </a:xfrm>
          <a:prstGeom prst="rect">
            <a:avLst/>
          </a:prstGeom>
        </p:spPr>
      </p:pic>
      <p:sp>
        <p:nvSpPr>
          <p:cNvPr id="3" name="TextBox 2"/>
          <p:cNvSpPr txBox="1"/>
          <p:nvPr/>
        </p:nvSpPr>
        <p:spPr>
          <a:xfrm>
            <a:off x="4134118" y="5943168"/>
            <a:ext cx="52288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2 : </a:t>
            </a:r>
            <a:r>
              <a:rPr lang="en-US" sz="2000" dirty="0">
                <a:latin typeface="Times New Roman" panose="02020603050405020304" pitchFamily="18" charset="0"/>
                <a:cs typeface="Times New Roman" panose="02020603050405020304" pitchFamily="18" charset="0"/>
              </a:rPr>
              <a:t>Upload Crop Image </a:t>
            </a:r>
          </a:p>
        </p:txBody>
      </p:sp>
    </p:spTree>
    <p:extLst>
      <p:ext uri="{BB962C8B-B14F-4D97-AF65-F5344CB8AC3E}">
        <p14:creationId xmlns:p14="http://schemas.microsoft.com/office/powerpoint/2010/main" val="279820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D44183-ED08-F178-BA1A-908A86EC495C}"/>
              </a:ext>
            </a:extLst>
          </p:cNvPr>
          <p:cNvSpPr txBox="1"/>
          <p:nvPr/>
        </p:nvSpPr>
        <p:spPr>
          <a:xfrm>
            <a:off x="1625002" y="1128773"/>
            <a:ext cx="7377330" cy="541686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in Existing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Advantages of  Proposed System</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Novelty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Architecture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Modules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UML Diagrams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Sample Code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Future Scope</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Github Link</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
        <p:nvSpPr>
          <p:cNvPr id="3" name="TextBox 2">
            <a:extLst>
              <a:ext uri="{FF2B5EF4-FFF2-40B4-BE49-F238E27FC236}">
                <a16:creationId xmlns="" xmlns:a16="http://schemas.microsoft.com/office/drawing/2014/main" id="{A455C62E-EF77-CB51-B5DC-39304F9E604A}"/>
              </a:ext>
            </a:extLst>
          </p:cNvPr>
          <p:cNvSpPr txBox="1"/>
          <p:nvPr/>
        </p:nvSpPr>
        <p:spPr>
          <a:xfrm>
            <a:off x="632012" y="47400"/>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CONTENTS</a:t>
            </a:r>
            <a:endParaRPr lang="en-IN" sz="4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19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68945" y="695459"/>
            <a:ext cx="9775066" cy="4893972"/>
          </a:xfrm>
          <a:prstGeom prst="rect">
            <a:avLst/>
          </a:prstGeom>
        </p:spPr>
      </p:pic>
      <p:sp>
        <p:nvSpPr>
          <p:cNvPr id="5" name="TextBox 4"/>
          <p:cNvSpPr txBox="1"/>
          <p:nvPr/>
        </p:nvSpPr>
        <p:spPr>
          <a:xfrm>
            <a:off x="3155324" y="5749984"/>
            <a:ext cx="689019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3 : </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electing </a:t>
            </a:r>
            <a:r>
              <a:rPr lang="en-US" sz="2000" dirty="0">
                <a:latin typeface="Times New Roman" panose="02020603050405020304" pitchFamily="18" charset="0"/>
                <a:cs typeface="Times New Roman" panose="02020603050405020304" pitchFamily="18" charset="0"/>
              </a:rPr>
              <a:t>file to upload</a:t>
            </a:r>
          </a:p>
        </p:txBody>
      </p:sp>
    </p:spTree>
    <p:extLst>
      <p:ext uri="{BB962C8B-B14F-4D97-AF65-F5344CB8AC3E}">
        <p14:creationId xmlns:p14="http://schemas.microsoft.com/office/powerpoint/2010/main" val="409500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27280" y="772732"/>
            <a:ext cx="10625070" cy="4816699"/>
          </a:xfrm>
          <a:prstGeom prst="rect">
            <a:avLst/>
          </a:prstGeom>
        </p:spPr>
      </p:pic>
      <p:sp>
        <p:nvSpPr>
          <p:cNvPr id="3" name="TextBox 2"/>
          <p:cNvSpPr txBox="1"/>
          <p:nvPr/>
        </p:nvSpPr>
        <p:spPr>
          <a:xfrm>
            <a:off x="3670480" y="5853880"/>
            <a:ext cx="543488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4 : </a:t>
            </a:r>
            <a:r>
              <a:rPr lang="en-US" sz="2000" dirty="0">
                <a:latin typeface="Times New Roman" panose="02020603050405020304" pitchFamily="18" charset="0"/>
                <a:cs typeface="Times New Roman" panose="02020603050405020304" pitchFamily="18" charset="0"/>
              </a:rPr>
              <a:t>Crop disease predicted </a:t>
            </a:r>
          </a:p>
        </p:txBody>
      </p:sp>
    </p:spTree>
    <p:extLst>
      <p:ext uri="{BB962C8B-B14F-4D97-AF65-F5344CB8AC3E}">
        <p14:creationId xmlns:p14="http://schemas.microsoft.com/office/powerpoint/2010/main" val="268592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07583" y="759854"/>
            <a:ext cx="10200068" cy="4997001"/>
          </a:xfrm>
          <a:prstGeom prst="rect">
            <a:avLst/>
          </a:prstGeom>
        </p:spPr>
      </p:pic>
      <p:sp>
        <p:nvSpPr>
          <p:cNvPr id="3" name="TextBox 2"/>
          <p:cNvSpPr txBox="1"/>
          <p:nvPr/>
        </p:nvSpPr>
        <p:spPr>
          <a:xfrm>
            <a:off x="3232597" y="6143223"/>
            <a:ext cx="530609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5 : </a:t>
            </a:r>
            <a:r>
              <a:rPr lang="en-US" sz="2000" dirty="0">
                <a:latin typeface="Times New Roman" panose="02020603050405020304" pitchFamily="18" charset="0"/>
                <a:cs typeface="Times New Roman" panose="02020603050405020304" pitchFamily="18" charset="0"/>
              </a:rPr>
              <a:t>Query through text area</a:t>
            </a:r>
          </a:p>
        </p:txBody>
      </p:sp>
    </p:spTree>
    <p:extLst>
      <p:ext uri="{BB962C8B-B14F-4D97-AF65-F5344CB8AC3E}">
        <p14:creationId xmlns:p14="http://schemas.microsoft.com/office/powerpoint/2010/main" val="83047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27279" y="721217"/>
            <a:ext cx="10547797" cy="5112913"/>
          </a:xfrm>
          <a:prstGeom prst="rect">
            <a:avLst/>
          </a:prstGeom>
        </p:spPr>
      </p:pic>
      <p:sp>
        <p:nvSpPr>
          <p:cNvPr id="3" name="TextBox 2"/>
          <p:cNvSpPr txBox="1"/>
          <p:nvPr/>
        </p:nvSpPr>
        <p:spPr>
          <a:xfrm>
            <a:off x="3155324" y="6087345"/>
            <a:ext cx="409548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Figure </a:t>
            </a:r>
            <a:r>
              <a:rPr lang="en-US" sz="2000" dirty="0" smtClean="0">
                <a:latin typeface="Times New Roman" panose="02020603050405020304" pitchFamily="18" charset="0"/>
                <a:cs typeface="Times New Roman" panose="02020603050405020304" pitchFamily="18" charset="0"/>
              </a:rPr>
              <a:t>6 : </a:t>
            </a:r>
            <a:r>
              <a:rPr lang="en-US" sz="2000" dirty="0">
                <a:latin typeface="Times New Roman" panose="02020603050405020304" pitchFamily="18" charset="0"/>
                <a:cs typeface="Times New Roman" panose="02020603050405020304" pitchFamily="18" charset="0"/>
              </a:rPr>
              <a:t>Query through Voice search</a:t>
            </a:r>
          </a:p>
        </p:txBody>
      </p:sp>
    </p:spTree>
    <p:extLst>
      <p:ext uri="{BB962C8B-B14F-4D97-AF65-F5344CB8AC3E}">
        <p14:creationId xmlns:p14="http://schemas.microsoft.com/office/powerpoint/2010/main" val="157831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A0E0C0-92CE-5E34-5D39-5F8E69AA6362}"/>
              </a:ext>
            </a:extLst>
          </p:cNvPr>
          <p:cNvSpPr txBox="1"/>
          <p:nvPr/>
        </p:nvSpPr>
        <p:spPr>
          <a:xfrm>
            <a:off x="632012" y="362753"/>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Conclusion</a:t>
            </a:r>
            <a:endParaRPr lang="en-IN" sz="4000" b="1"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A0CEBD53-A601-6B1F-C153-9B3DE55ED0F1}"/>
              </a:ext>
            </a:extLst>
          </p:cNvPr>
          <p:cNvSpPr txBox="1"/>
          <p:nvPr/>
        </p:nvSpPr>
        <p:spPr>
          <a:xfrm>
            <a:off x="868680" y="1828800"/>
            <a:ext cx="10454640"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agriculture helper chatbot can be a valuable tool for farmers and other individuals in the agriculture industry</a:t>
            </a:r>
            <a:r>
              <a:rPr lang="en-US" sz="20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can assist and provide valuable insights recommendations to improve efficiency and productivity</a:t>
            </a:r>
            <a:r>
              <a:rPr lang="en-US" sz="20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agriculture helper chatbot has the potential to revolutionize the industry and help farmers to navigate the complex challenges of modern </a:t>
            </a:r>
            <a:r>
              <a:rPr lang="en-US" sz="2000" dirty="0" smtClean="0">
                <a:latin typeface="Times New Roman" panose="02020603050405020304" pitchFamily="18" charset="0"/>
                <a:cs typeface="Times New Roman" panose="02020603050405020304" pitchFamily="18" charset="0"/>
              </a:rPr>
              <a:t>agriculture.</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system </a:t>
            </a:r>
            <a:r>
              <a:rPr lang="en-US" sz="2000" dirty="0" smtClean="0">
                <a:latin typeface="Times New Roman" panose="02020603050405020304" pitchFamily="18" charset="0"/>
                <a:cs typeface="Times New Roman" panose="02020603050405020304" pitchFamily="18" charset="0"/>
              </a:rPr>
              <a:t>would enable </a:t>
            </a:r>
            <a:r>
              <a:rPr lang="en-US" sz="2000" dirty="0">
                <a:latin typeface="Times New Roman" panose="02020603050405020304" pitchFamily="18" charset="0"/>
                <a:cs typeface="Times New Roman" panose="02020603050405020304" pitchFamily="18" charset="0"/>
              </a:rPr>
              <a:t>the farmer to ask any number of questions, anytime, which will in turn help </a:t>
            </a:r>
            <a:r>
              <a:rPr lang="en-US" sz="2000" dirty="0" smtClean="0">
                <a:latin typeface="Times New Roman" panose="02020603050405020304" pitchFamily="18" charset="0"/>
                <a:cs typeface="Times New Roman" panose="02020603050405020304" pitchFamily="18" charset="0"/>
              </a:rPr>
              <a:t>in spreading </a:t>
            </a:r>
            <a:r>
              <a:rPr lang="en-US" sz="2000" dirty="0">
                <a:latin typeface="Times New Roman" panose="02020603050405020304" pitchFamily="18" charset="0"/>
                <a:cs typeface="Times New Roman" panose="02020603050405020304" pitchFamily="18" charset="0"/>
              </a:rPr>
              <a:t>the modern farming technology faster and to a higher number of farmers.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307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509" y="296215"/>
            <a:ext cx="4649274"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Future Scope</a:t>
            </a:r>
            <a:endParaRPr lang="en-US" sz="4000" b="1" i="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6220" y="1687133"/>
            <a:ext cx="9388698"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future scope for an agriculture helper chatbot project is promising, as it can address several challenges and opportunities in the agriculture sector.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are some potential areas of growth and development for </a:t>
            </a: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Crop </a:t>
            </a:r>
            <a:r>
              <a:rPr lang="en-US" sz="2000" dirty="0">
                <a:latin typeface="Times New Roman" panose="02020603050405020304" pitchFamily="18" charset="0"/>
                <a:cs typeface="Times New Roman" panose="02020603050405020304" pitchFamily="18" charset="0"/>
              </a:rPr>
              <a:t>Management and Advisory </a:t>
            </a:r>
            <a:r>
              <a:rPr lang="en-US" sz="2000" dirty="0" smtClean="0">
                <a:latin typeface="Times New Roman" panose="02020603050405020304" pitchFamily="18" charset="0"/>
                <a:cs typeface="Times New Roman" panose="02020603050405020304" pitchFamily="18" charset="0"/>
              </a:rPr>
              <a:t>Services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Disease and Pest </a:t>
            </a:r>
            <a:r>
              <a:rPr lang="en-US" sz="2000" dirty="0" smtClean="0">
                <a:latin typeface="Times New Roman" panose="02020603050405020304" pitchFamily="18" charset="0"/>
                <a:cs typeface="Times New Roman" panose="02020603050405020304" pitchFamily="18" charset="0"/>
              </a:rPr>
              <a:t>Detection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Soil Health </a:t>
            </a:r>
            <a:r>
              <a:rPr lang="en-US" sz="2000" dirty="0" smtClean="0">
                <a:latin typeface="Times New Roman" panose="02020603050405020304" pitchFamily="18" charset="0"/>
                <a:cs typeface="Times New Roman" panose="02020603050405020304" pitchFamily="18" charset="0"/>
              </a:rPr>
              <a:t>Assessment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 App Integration</a:t>
            </a:r>
          </a:p>
        </p:txBody>
      </p:sp>
    </p:spTree>
    <p:extLst>
      <p:ext uri="{BB962C8B-B14F-4D97-AF65-F5344CB8AC3E}">
        <p14:creationId xmlns:p14="http://schemas.microsoft.com/office/powerpoint/2010/main" val="4243392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9273" y="167425"/>
            <a:ext cx="4069724"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References</a:t>
            </a:r>
            <a:endParaRPr lang="en-US" sz="4000" b="1" i="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92427" y="1159099"/>
            <a:ext cx="11153105" cy="4524315"/>
          </a:xfrm>
          <a:prstGeom prst="rect">
            <a:avLst/>
          </a:prstGeom>
          <a:noFill/>
        </p:spPr>
        <p:txBody>
          <a:bodyPr wrap="square" rtlCol="0">
            <a:spAutoFit/>
          </a:bodyPr>
          <a:lstStyle/>
          <a:p>
            <a:pPr marL="342900" indent="-342900" algn="just">
              <a:buAutoNum type="arabicPeriod"/>
            </a:pPr>
            <a:r>
              <a:rPr lang="en-US" dirty="0">
                <a:latin typeface="Times New Roman" panose="02020603050405020304" pitchFamily="18" charset="0"/>
                <a:cs typeface="Times New Roman" panose="02020603050405020304" pitchFamily="18" charset="0"/>
              </a:rPr>
              <a:t>J. </a:t>
            </a:r>
            <a:r>
              <a:rPr lang="en-US" dirty="0" smtClean="0">
                <a:latin typeface="Times New Roman" panose="02020603050405020304" pitchFamily="18" charset="0"/>
                <a:cs typeface="Times New Roman" panose="02020603050405020304" pitchFamily="18" charset="0"/>
              </a:rPr>
              <a:t>Vijayalakshmi,K</a:t>
            </a:r>
            <a:r>
              <a:rPr lang="en-US" dirty="0">
                <a:latin typeface="Times New Roman" panose="02020603050405020304" pitchFamily="18" charset="0"/>
                <a:cs typeface="Times New Roman" panose="02020603050405020304" pitchFamily="18" charset="0"/>
              </a:rPr>
              <a:t>. PandiMeena, “Agriculture TalkBot Using AI”, International Journal of Recent Technology and Engineering (IJRTE) ISSN: 2277 – 3878, Volume-8, Issue-2S5, July 2019.</a:t>
            </a:r>
          </a:p>
          <a:p>
            <a:pPr marL="342900" indent="-342900" algn="just">
              <a:buAutoNum type="arabicPeriod"/>
            </a:pPr>
            <a:r>
              <a:rPr lang="en-US" dirty="0">
                <a:latin typeface="Times New Roman" panose="02020603050405020304" pitchFamily="18" charset="0"/>
                <a:cs typeface="Times New Roman" panose="02020603050405020304" pitchFamily="18" charset="0"/>
              </a:rPr>
              <a:t> J. Bang, H. Noh, Y. Kim and G. G. Lee, "Example-based chat oriented dialogue system with personalized long-term memory", 2015 International Conference on Big Data and Smart Computing (BIGCOMP), Jeju, 2015. </a:t>
            </a:r>
          </a:p>
          <a:p>
            <a:pPr marL="342900" indent="-342900" algn="just">
              <a:buAutoNum type="arabicPeriod"/>
            </a:pPr>
            <a:r>
              <a:rPr lang="en-US" dirty="0">
                <a:latin typeface="Times New Roman" panose="02020603050405020304" pitchFamily="18" charset="0"/>
                <a:cs typeface="Times New Roman" panose="02020603050405020304" pitchFamily="18" charset="0"/>
              </a:rPr>
              <a:t>E. Haller and T. Rebedea, "Designing a Chat-bot that Simulates an Historical Figure," 2013 19th International Conference on Control Systems and Computer Science, Bucharest, 2013.</a:t>
            </a:r>
          </a:p>
          <a:p>
            <a:pPr marL="342900" indent="-342900" algn="just">
              <a:buAutoNum type="arabicPeriod"/>
            </a:pPr>
            <a:r>
              <a:rPr lang="en-US" dirty="0">
                <a:latin typeface="Times New Roman" panose="02020603050405020304" pitchFamily="18" charset="0"/>
                <a:cs typeface="Times New Roman" panose="02020603050405020304" pitchFamily="18" charset="0"/>
              </a:rPr>
              <a:t> S. J. du Preez, M. Lall and S. Sinha, "An intelligent web-based voice chat bot," EUROCON 2009, EUROCON '09. IEEE, St.-Petersburg, 2009. [6] Y. Chen, W. Wang and Z. Liu, "Keywordbased search and exploration on databases," 2011 IEEE 27th International Conference on Data Engineering, Hannover, 2011.</a:t>
            </a:r>
          </a:p>
          <a:p>
            <a:pPr marL="342900" indent="-342900" algn="just">
              <a:buAutoNum type="arabicPeriod"/>
            </a:pPr>
            <a:r>
              <a:rPr lang="en-US" dirty="0">
                <a:latin typeface="Times New Roman" panose="02020603050405020304" pitchFamily="18" charset="0"/>
                <a:cs typeface="Times New Roman" panose="02020603050405020304" pitchFamily="18" charset="0"/>
              </a:rPr>
              <a:t>B. K. Kim, J. Roh, S. Y. Dong, and S. Y. Lee, “Hierarchical committee of deep convolutional neural networks for robust facial expression recognition,” Journal on Multimodal User Interfaces, pp. 1-17, 2016.</a:t>
            </a:r>
          </a:p>
          <a:p>
            <a:pPr marL="342900" indent="-342900" algn="just">
              <a:buAutoNum type="arabicPeriod"/>
            </a:pPr>
            <a:r>
              <a:rPr lang="en-US" dirty="0">
                <a:latin typeface="Times New Roman" panose="02020603050405020304" pitchFamily="18" charset="0"/>
                <a:cs typeface="Times New Roman" panose="02020603050405020304" pitchFamily="18" charset="0"/>
              </a:rPr>
              <a:t>L. Chao, J. Tao, M. Yang, Y. Li, and Z. Wen, “Audio Visual Emotion Recognition with Temporal Alignment and Perception Attention,” arXiv preprint arXiv:1603.08321, 2016.</a:t>
            </a:r>
          </a:p>
          <a:p>
            <a:pPr marL="342900" indent="-342900" algn="just">
              <a:buAutoNum type="arabicPeriod"/>
            </a:pPr>
            <a:r>
              <a:rPr lang="en-US" dirty="0">
                <a:latin typeface="Times New Roman" panose="02020603050405020304" pitchFamily="18" charset="0"/>
                <a:cs typeface="Times New Roman" panose="02020603050405020304" pitchFamily="18" charset="0"/>
              </a:rPr>
              <a:t>H. Lee, Y. S. Choi, S. Lee, and I. P. Park, “Towards unobtrusive emotion recognition for affective social communication,” In proc. Of 2012 IEEE Consumer Communications and Networking Conference, pp. 260-264, </a:t>
            </a:r>
            <a:r>
              <a:rPr lang="en-US" dirty="0" smtClean="0">
                <a:latin typeface="Times New Roman" panose="02020603050405020304" pitchFamily="18" charset="0"/>
                <a:cs typeface="Times New Roman" panose="02020603050405020304" pitchFamily="18" charset="0"/>
              </a:rPr>
              <a:t>2012.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160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1380" y="2962144"/>
            <a:ext cx="7868991" cy="400110"/>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https://github.com/Harshitha-31/Agriculturehelper-Chatbot-</a:t>
            </a:r>
          </a:p>
        </p:txBody>
      </p:sp>
      <p:sp>
        <p:nvSpPr>
          <p:cNvPr id="3" name="TextBox 2"/>
          <p:cNvSpPr txBox="1"/>
          <p:nvPr/>
        </p:nvSpPr>
        <p:spPr>
          <a:xfrm>
            <a:off x="4056844" y="566670"/>
            <a:ext cx="3915178" cy="707886"/>
          </a:xfrm>
          <a:prstGeom prst="rect">
            <a:avLst/>
          </a:prstGeom>
          <a:noFill/>
        </p:spPr>
        <p:txBody>
          <a:bodyPr wrap="square" rtlCol="0">
            <a:spAutoFit/>
          </a:bodyPr>
          <a:lstStyle/>
          <a:p>
            <a:r>
              <a:rPr lang="en-US" sz="4000" b="1" i="1" u="sng" dirty="0" smtClean="0">
                <a:latin typeface="Times New Roman" panose="02020603050405020304" pitchFamily="18" charset="0"/>
                <a:cs typeface="Times New Roman" panose="02020603050405020304" pitchFamily="18" charset="0"/>
              </a:rPr>
              <a:t>Github Link</a:t>
            </a:r>
            <a:endParaRPr lang="en-US" sz="4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537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228600" y="2743201"/>
            <a:ext cx="11331388" cy="1015663"/>
          </a:xfrm>
          <a:prstGeom prst="rect">
            <a:avLst/>
          </a:prstGeom>
          <a:noFill/>
        </p:spPr>
        <p:txBody>
          <a:bodyPr wrap="square" rtlCol="0">
            <a:spAutoFit/>
          </a:bodyPr>
          <a:lstStyle/>
          <a:p>
            <a:pPr algn="ctr"/>
            <a:r>
              <a:rPr lang="en-US" sz="6000" b="1" i="1" dirty="0">
                <a:latin typeface="Times New Roman" panose="02020603050405020304" pitchFamily="18" charset="0"/>
                <a:cs typeface="Times New Roman" panose="02020603050405020304" pitchFamily="18" charset="0"/>
              </a:rPr>
              <a:t>Thank You</a:t>
            </a:r>
            <a:endParaRPr lang="en-IN" sz="6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7581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547152"/>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Abstract</a:t>
            </a:r>
            <a:endParaRPr lang="en-IN" sz="4000" b="1"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9037C9F8-5742-462D-74B9-5EE1DC193EFE}"/>
              </a:ext>
            </a:extLst>
          </p:cNvPr>
          <p:cNvSpPr txBox="1"/>
          <p:nvPr/>
        </p:nvSpPr>
        <p:spPr>
          <a:xfrm>
            <a:off x="1043641" y="1676400"/>
            <a:ext cx="9979959"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itchFamily="18" charset="0"/>
                <a:cs typeface="Times New Roman" pitchFamily="18" charset="0"/>
              </a:rPr>
              <a:t>As India has an agro-based economy, 58% of its population relies on agriculture </a:t>
            </a:r>
            <a:r>
              <a:rPr lang="en-US" sz="2000" dirty="0" smtClean="0">
                <a:latin typeface="Times New Roman" pitchFamily="18" charset="0"/>
                <a:cs typeface="Times New Roman" pitchFamily="18" charset="0"/>
              </a:rPr>
              <a:t>as  it's </a:t>
            </a:r>
            <a:r>
              <a:rPr lang="en-US" sz="2000" dirty="0">
                <a:latin typeface="Times New Roman" pitchFamily="18" charset="0"/>
                <a:cs typeface="Times New Roman" pitchFamily="18" charset="0"/>
              </a:rPr>
              <a:t>primary method of livelihood</a:t>
            </a:r>
            <a:r>
              <a:rPr lang="en-US" sz="2000" dirty="0" smtClean="0">
                <a:latin typeface="Times New Roman" pitchFamily="18" charset="0"/>
                <a:cs typeface="Times New Roman" pitchFamily="18" charset="0"/>
              </a:rPr>
              <a:t>.</a:t>
            </a: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economic survey for </a:t>
            </a:r>
            <a:r>
              <a:rPr lang="en-US" sz="2000" dirty="0" smtClean="0">
                <a:latin typeface="Times New Roman" pitchFamily="18" charset="0"/>
                <a:cs typeface="Times New Roman" pitchFamily="18" charset="0"/>
              </a:rPr>
              <a:t>2019-2020  indicates </a:t>
            </a:r>
            <a:r>
              <a:rPr lang="en-US" sz="2000" dirty="0">
                <a:latin typeface="Times New Roman" pitchFamily="18" charset="0"/>
                <a:cs typeface="Times New Roman" pitchFamily="18" charset="0"/>
              </a:rPr>
              <a:t>that agriculture growth in India has stagnated around 2.9% annually for </a:t>
            </a:r>
            <a:r>
              <a:rPr lang="en-US" sz="2000" dirty="0" smtClean="0">
                <a:latin typeface="Times New Roman" pitchFamily="18" charset="0"/>
                <a:cs typeface="Times New Roman" pitchFamily="18" charset="0"/>
              </a:rPr>
              <a:t>the past </a:t>
            </a:r>
            <a:r>
              <a:rPr lang="en-US" sz="2000" dirty="0">
                <a:latin typeface="Times New Roman" pitchFamily="18" charset="0"/>
                <a:cs typeface="Times New Roman" pitchFamily="18" charset="0"/>
              </a:rPr>
              <a:t>6 years</a:t>
            </a:r>
            <a:r>
              <a:rPr lang="en-US" sz="2000" dirty="0" smtClean="0">
                <a:latin typeface="Times New Roman" pitchFamily="18" charset="0"/>
                <a:cs typeface="Times New Roman" pitchFamily="18" charset="0"/>
              </a:rPr>
              <a:t>.</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This problem can </a:t>
            </a:r>
            <a:r>
              <a:rPr lang="en-US" sz="2000" dirty="0" smtClean="0">
                <a:latin typeface="Times New Roman" pitchFamily="18" charset="0"/>
                <a:cs typeface="Times New Roman" pitchFamily="18" charset="0"/>
              </a:rPr>
              <a:t>be solved </a:t>
            </a:r>
            <a:r>
              <a:rPr lang="en-US" sz="2000" dirty="0">
                <a:latin typeface="Times New Roman" pitchFamily="18" charset="0"/>
                <a:cs typeface="Times New Roman" pitchFamily="18" charset="0"/>
              </a:rPr>
              <a:t>by providing farmers with expert advice and relevant </a:t>
            </a:r>
            <a:r>
              <a:rPr lang="en-US" sz="2000" dirty="0" smtClean="0">
                <a:latin typeface="Times New Roman" pitchFamily="18" charset="0"/>
                <a:cs typeface="Times New Roman" pitchFamily="18" charset="0"/>
              </a:rPr>
              <a:t>information</a:t>
            </a: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 Example: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etermine when </a:t>
            </a:r>
            <a:r>
              <a:rPr lang="en-US" sz="2000" dirty="0">
                <a:latin typeface="Times New Roman" pitchFamily="18" charset="0"/>
                <a:cs typeface="Times New Roman" pitchFamily="18" charset="0"/>
              </a:rPr>
              <a:t>to irrigate, how to sow seeds, and which pesticides to use effectively to </a:t>
            </a:r>
            <a:r>
              <a:rPr lang="en-US" sz="2000" dirty="0" smtClean="0">
                <a:latin typeface="Times New Roman" pitchFamily="18" charset="0"/>
                <a:cs typeface="Times New Roman" pitchFamily="18" charset="0"/>
              </a:rPr>
              <a:t>increase the yields.</a:t>
            </a:r>
          </a:p>
          <a:p>
            <a:pPr marL="342900" indent="-342900" algn="just">
              <a:buFont typeface="Arial" panose="020B0604020202020204" pitchFamily="34" charset="0"/>
              <a:buChar char="•"/>
            </a:pP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can overcome </a:t>
            </a:r>
            <a:r>
              <a:rPr lang="en-US" sz="2000" dirty="0" smtClean="0">
                <a:latin typeface="Times New Roman" pitchFamily="18" charset="0"/>
                <a:cs typeface="Times New Roman" pitchFamily="18" charset="0"/>
              </a:rPr>
              <a:t>the problems </a:t>
            </a:r>
            <a:r>
              <a:rPr lang="en-US" sz="2000" dirty="0">
                <a:latin typeface="Times New Roman" pitchFamily="18" charset="0"/>
                <a:cs typeface="Times New Roman" pitchFamily="18" charset="0"/>
              </a:rPr>
              <a:t>by allowing farmers to obtain </a:t>
            </a:r>
            <a:r>
              <a:rPr lang="en-US" sz="2000" dirty="0" smtClean="0">
                <a:latin typeface="Times New Roman" pitchFamily="18" charset="0"/>
                <a:cs typeface="Times New Roman" pitchFamily="18" charset="0"/>
              </a:rPr>
              <a:t>the information </a:t>
            </a:r>
            <a:r>
              <a:rPr lang="en-US" sz="2000" dirty="0">
                <a:latin typeface="Times New Roman" pitchFamily="18" charset="0"/>
                <a:cs typeface="Times New Roman" pitchFamily="18" charset="0"/>
              </a:rPr>
              <a:t>they need to succeed in an ever-changing market and to enlarge with </a:t>
            </a:r>
            <a:r>
              <a:rPr lang="en-US" sz="2000" dirty="0" smtClean="0">
                <a:latin typeface="Times New Roman" pitchFamily="18" charset="0"/>
                <a:cs typeface="Times New Roman" pitchFamily="18" charset="0"/>
              </a:rPr>
              <a:t>new technology </a:t>
            </a:r>
            <a:r>
              <a:rPr lang="en-US" sz="2000" dirty="0">
                <a:latin typeface="Times New Roman" pitchFamily="18" charset="0"/>
                <a:cs typeface="Times New Roman" pitchFamily="18" charset="0"/>
              </a:rPr>
              <a:t>and market demand in an easy-to-use manner</a:t>
            </a:r>
            <a:r>
              <a:rPr lang="en-US" sz="2000" dirty="0" smtClean="0">
                <a:latin typeface="Times New Roman" pitchFamily="18" charset="0"/>
                <a:cs typeface="Times New Roman" pitchFamily="18" charset="0"/>
              </a:rPr>
              <a:t>.</a:t>
            </a:r>
          </a:p>
          <a:p>
            <a:pPr marL="342900" indent="-342900" algn="just">
              <a:buFont typeface="Arial" panose="020B0604020202020204" pitchFamily="34" charset="0"/>
              <a:buChar char="•"/>
            </a:pPr>
            <a:r>
              <a:rPr lang="en-US" sz="2000" dirty="0">
                <a:latin typeface="Times New Roman" pitchFamily="18" charset="0"/>
                <a:cs typeface="Times New Roman" pitchFamily="18" charset="0"/>
              </a:rPr>
              <a:t>Farmers can </a:t>
            </a:r>
            <a:r>
              <a:rPr lang="en-US" sz="2000" dirty="0" smtClean="0">
                <a:latin typeface="Times New Roman" pitchFamily="18" charset="0"/>
                <a:cs typeface="Times New Roman" pitchFamily="18" charset="0"/>
              </a:rPr>
              <a:t>communicate easily </a:t>
            </a:r>
            <a:r>
              <a:rPr lang="en-US" sz="2000" dirty="0">
                <a:latin typeface="Times New Roman" pitchFamily="18" charset="0"/>
                <a:cs typeface="Times New Roman" pitchFamily="18" charset="0"/>
              </a:rPr>
              <a:t>with the CHATBOT since the system uses NLP (Natural Language Processing)</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450948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44891" y="576679"/>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Existing System</a:t>
            </a:r>
            <a:endParaRPr lang="en-IN" sz="4000" b="1" i="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67481FAE-6E17-BADC-2A35-C7454F678E93}"/>
              </a:ext>
            </a:extLst>
          </p:cNvPr>
          <p:cNvSpPr txBox="1"/>
          <p:nvPr/>
        </p:nvSpPr>
        <p:spPr>
          <a:xfrm>
            <a:off x="1255058" y="1644186"/>
            <a:ext cx="9672918" cy="396435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If a plant is deficient in a specific nutrient, it can exhibit some symptoms. </a:t>
            </a:r>
          </a:p>
          <a:p>
            <a:pPr marL="342900" indent="-342900" algn="just">
              <a:lnSpc>
                <a:spcPct val="107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Growing plants </a:t>
            </a:r>
            <a:r>
              <a:rPr lang="en-US" sz="2000" dirty="0">
                <a:latin typeface="Times New Roman" panose="02020603050405020304" pitchFamily="18" charset="0"/>
                <a:ea typeface="Calibri" panose="020F0502020204030204" pitchFamily="34" charset="0"/>
                <a:cs typeface="Times New Roman" panose="02020603050405020304" pitchFamily="18" charset="0"/>
              </a:rPr>
              <a:t>are the things that the grower is interested in because they serve as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integrators of </a:t>
            </a:r>
            <a:r>
              <a:rPr lang="en-US" sz="2000" dirty="0">
                <a:latin typeface="Times New Roman" panose="02020603050405020304" pitchFamily="18" charset="0"/>
                <a:ea typeface="Calibri" panose="020F0502020204030204" pitchFamily="34" charset="0"/>
                <a:cs typeface="Times New Roman" panose="02020603050405020304" pitchFamily="18" charset="0"/>
              </a:rPr>
              <a:t>all growth factor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As a result, a close examination of the growing plant will aid in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identification </a:t>
            </a:r>
            <a:r>
              <a:rPr lang="en-US" sz="2000" dirty="0">
                <a:latin typeface="Times New Roman" panose="02020603050405020304" pitchFamily="18" charset="0"/>
                <a:ea typeface="Calibri" panose="020F0502020204030204" pitchFamily="34" charset="0"/>
                <a:cs typeface="Times New Roman" panose="02020603050405020304" pitchFamily="18" charset="0"/>
              </a:rPr>
              <a:t>of a particular nutrient stress</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Only when the nutrient supply is so poor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that the </a:t>
            </a:r>
            <a:r>
              <a:rPr lang="en-US" sz="2000" dirty="0">
                <a:latin typeface="Times New Roman" panose="02020603050405020304" pitchFamily="18" charset="0"/>
                <a:ea typeface="Calibri" panose="020F0502020204030204" pitchFamily="34" charset="0"/>
                <a:cs typeface="Times New Roman" panose="02020603050405020304" pitchFamily="18" charset="0"/>
              </a:rPr>
              <a:t>plants can no longer survive properly do sign of nutrient deficiency appears</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would have </a:t>
            </a:r>
            <a:r>
              <a:rPr lang="en-US" sz="2000" dirty="0">
                <a:latin typeface="Times New Roman" panose="02020603050405020304" pitchFamily="18" charset="0"/>
                <a:ea typeface="Calibri" panose="020F0502020204030204" pitchFamily="34" charset="0"/>
                <a:cs typeface="Times New Roman" panose="02020603050405020304" pitchFamily="18" charset="0"/>
              </a:rPr>
              <a:t>been more cost-effective to apply fertilizer long before the symptoms occurred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in such </a:t>
            </a:r>
            <a:r>
              <a:rPr lang="en-US" sz="2000" dirty="0">
                <a:latin typeface="Times New Roman" panose="02020603050405020304" pitchFamily="18" charset="0"/>
                <a:ea typeface="Calibri" panose="020F0502020204030204" pitchFamily="34" charset="0"/>
                <a:cs typeface="Times New Roman" panose="02020603050405020304" pitchFamily="18" charset="0"/>
              </a:rPr>
              <a:t>cases.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45974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762000"/>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Disadvantages in Existing System</a:t>
            </a:r>
            <a:endParaRPr lang="en-IN" sz="4000" b="1"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C67E45A0-3C57-718A-8C40-1C6F3365C19F}"/>
              </a:ext>
            </a:extLst>
          </p:cNvPr>
          <p:cNvSpPr txBox="1"/>
          <p:nvPr/>
        </p:nvSpPr>
        <p:spPr>
          <a:xfrm>
            <a:off x="969106" y="2266461"/>
            <a:ext cx="10464800" cy="707886"/>
          </a:xfrm>
          <a:prstGeom prst="rect">
            <a:avLst/>
          </a:prstGeom>
          <a:noFill/>
        </p:spPr>
        <p:txBody>
          <a:bodyPr wrap="square">
            <a:spAutoFit/>
          </a:bodyPr>
          <a:lstStyle/>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Less Accuracy</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Low </a:t>
            </a:r>
            <a:r>
              <a:rPr lang="en-US" sz="2000" dirty="0">
                <a:latin typeface="Times New Roman" panose="02020603050405020304" pitchFamily="18" charset="0"/>
                <a:cs typeface="Times New Roman" panose="02020603050405020304" pitchFamily="18" charset="0"/>
              </a:rPr>
              <a:t>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667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600635"/>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Proposed System</a:t>
            </a:r>
            <a:endParaRPr lang="en-IN" sz="4000" b="1" i="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09804797-1C7F-9CCF-8164-1F84B4CCF547}"/>
              </a:ext>
            </a:extLst>
          </p:cNvPr>
          <p:cNvSpPr txBox="1"/>
          <p:nvPr/>
        </p:nvSpPr>
        <p:spPr>
          <a:xfrm>
            <a:off x="1019908" y="1724976"/>
            <a:ext cx="9598787" cy="2923877"/>
          </a:xfrm>
          <a:prstGeom prst="rect">
            <a:avLst/>
          </a:prstGeom>
          <a:noFill/>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In the proposed system, we developed an application </a:t>
            </a:r>
            <a:r>
              <a:rPr lang="en-US" sz="2000" dirty="0" smtClean="0">
                <a:latin typeface="Times New Roman" panose="02020603050405020304" pitchFamily="18" charset="0"/>
                <a:cs typeface="Times New Roman" panose="02020603050405020304" pitchFamily="18" charset="0"/>
              </a:rPr>
              <a:t>that is Chatbot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farmers, </a:t>
            </a:r>
            <a:r>
              <a:rPr lang="en-US" sz="2000" dirty="0">
                <a:latin typeface="Times New Roman" panose="02020603050405020304" pitchFamily="18" charset="0"/>
                <a:cs typeface="Times New Roman" panose="02020603050405020304" pitchFamily="18" charset="0"/>
              </a:rPr>
              <a:t>where </a:t>
            </a:r>
            <a:r>
              <a:rPr lang="en-US" sz="2000" dirty="0" smtClean="0">
                <a:latin typeface="Times New Roman" panose="02020603050405020304" pitchFamily="18" charset="0"/>
                <a:cs typeface="Times New Roman" panose="02020603050405020304" pitchFamily="18" charset="0"/>
              </a:rPr>
              <a:t>Chatbot </a:t>
            </a:r>
            <a:r>
              <a:rPr lang="en-US" sz="2000" dirty="0">
                <a:latin typeface="Times New Roman" panose="02020603050405020304" pitchFamily="18" charset="0"/>
                <a:cs typeface="Times New Roman" panose="02020603050405020304" pitchFamily="18" charset="0"/>
              </a:rPr>
              <a:t>ask farmer to upload crop image and then application will apply </a:t>
            </a:r>
            <a:r>
              <a:rPr lang="en-US" sz="2000" dirty="0" smtClean="0">
                <a:latin typeface="Times New Roman" panose="02020603050405020304" pitchFamily="18" charset="0"/>
                <a:cs typeface="Times New Roman" panose="02020603050405020304" pitchFamily="18" charset="0"/>
              </a:rPr>
              <a:t>CNN </a:t>
            </a:r>
            <a:r>
              <a:rPr lang="en-US" sz="2000" dirty="0">
                <a:latin typeface="Times New Roman" panose="02020603050405020304" pitchFamily="18" charset="0"/>
                <a:cs typeface="Times New Roman" panose="02020603050405020304" pitchFamily="18" charset="0"/>
              </a:rPr>
              <a:t>algorithm to predict disease from that crop leaf and display possible remedies.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getting remedies user can ask question related such as crop name and then </a:t>
            </a:r>
            <a:r>
              <a:rPr lang="en-US" sz="2000" dirty="0" smtClean="0">
                <a:latin typeface="Times New Roman" panose="02020603050405020304" pitchFamily="18" charset="0"/>
                <a:cs typeface="Times New Roman" panose="02020603050405020304" pitchFamily="18" charset="0"/>
              </a:rPr>
              <a:t>Chatbot </a:t>
            </a:r>
            <a:r>
              <a:rPr lang="en-US" sz="2000" dirty="0">
                <a:latin typeface="Times New Roman" panose="02020603050405020304" pitchFamily="18" charset="0"/>
                <a:cs typeface="Times New Roman" panose="02020603050405020304" pitchFamily="18" charset="0"/>
              </a:rPr>
              <a:t>will display soil, rainfall and other details.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can ask question chatbot in their voice and application will use speech recognition algorithm to understand farmer question and then display answer</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3787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600635"/>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Advantages of Proposed System</a:t>
            </a:r>
            <a:endParaRPr lang="en-IN" sz="4000" b="1"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D4CECDA-E067-D17D-C8CD-33AD38A684CE}"/>
              </a:ext>
            </a:extLst>
          </p:cNvPr>
          <p:cNvSpPr txBox="1"/>
          <p:nvPr/>
        </p:nvSpPr>
        <p:spPr>
          <a:xfrm>
            <a:off x="833718" y="2066192"/>
            <a:ext cx="10524564"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High Efficiency</a:t>
            </a:r>
          </a:p>
        </p:txBody>
      </p:sp>
    </p:spTree>
    <p:extLst>
      <p:ext uri="{BB962C8B-B14F-4D97-AF65-F5344CB8AC3E}">
        <p14:creationId xmlns:p14="http://schemas.microsoft.com/office/powerpoint/2010/main" val="19014989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56320AE-CA14-9A2F-2BE5-947F7944CB44}"/>
              </a:ext>
            </a:extLst>
          </p:cNvPr>
          <p:cNvSpPr txBox="1"/>
          <p:nvPr/>
        </p:nvSpPr>
        <p:spPr>
          <a:xfrm>
            <a:off x="632012" y="600635"/>
            <a:ext cx="10927976" cy="707886"/>
          </a:xfrm>
          <a:prstGeom prst="rect">
            <a:avLst/>
          </a:prstGeom>
          <a:noFill/>
        </p:spPr>
        <p:txBody>
          <a:bodyPr wrap="square" rtlCol="0">
            <a:spAutoFit/>
          </a:bodyPr>
          <a:lstStyle/>
          <a:p>
            <a:pPr algn="ctr"/>
            <a:r>
              <a:rPr lang="en-US" sz="4000" b="1" i="1" u="sng" dirty="0">
                <a:latin typeface="Times New Roman" panose="02020603050405020304" pitchFamily="18" charset="0"/>
                <a:cs typeface="Times New Roman" panose="02020603050405020304" pitchFamily="18" charset="0"/>
              </a:rPr>
              <a:t>Hardware and Software Requirements</a:t>
            </a:r>
            <a:endParaRPr lang="en-IN" sz="4000" b="1"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BE5F05F4-37AB-FDFA-2329-EEDFF82B32FE}"/>
              </a:ext>
            </a:extLst>
          </p:cNvPr>
          <p:cNvSpPr txBox="1"/>
          <p:nvPr/>
        </p:nvSpPr>
        <p:spPr>
          <a:xfrm>
            <a:off x="1430217" y="2129150"/>
            <a:ext cx="5100917" cy="1717393"/>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Arial" panose="020B0604020202020204" pitchFamily="34" charset="0"/>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System </a:t>
            </a:r>
            <a:r>
              <a:rPr lang="en-IN" sz="2000" dirty="0">
                <a:latin typeface="Times New Roman" panose="02020603050405020304" pitchFamily="18" charset="0"/>
                <a:ea typeface="Calibri" panose="020F0502020204030204" pitchFamily="34" charset="0"/>
                <a:cs typeface="Times New Roman" panose="02020603050405020304" pitchFamily="18" charset="0"/>
              </a:rPr>
              <a:t>: i3 or above</a:t>
            </a:r>
          </a:p>
          <a:p>
            <a:pPr marL="342900" indent="-342900">
              <a:lnSpc>
                <a:spcPct val="107000"/>
              </a:lnSpc>
              <a:spcAft>
                <a:spcPts val="800"/>
              </a:spcAft>
              <a:buFont typeface="Arial" panose="020B0604020202020204" pitchFamily="34" charset="0"/>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RAM : 4GB</a:t>
            </a:r>
          </a:p>
          <a:p>
            <a:pPr marL="342900" indent="-342900">
              <a:lnSpc>
                <a:spcPct val="107000"/>
              </a:lnSpc>
              <a:spcAft>
                <a:spcPts val="800"/>
              </a:spcAft>
              <a:buFont typeface="Arial" panose="020B0604020202020204" pitchFamily="34" charset="0"/>
              <a:buChar char="•"/>
            </a:pPr>
            <a:r>
              <a:rPr lang="en-IN"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Hard disk : 40GB</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DC0BABFC-7D7D-BBB1-1241-63B262589B93}"/>
              </a:ext>
            </a:extLst>
          </p:cNvPr>
          <p:cNvSpPr txBox="1"/>
          <p:nvPr/>
        </p:nvSpPr>
        <p:spPr>
          <a:xfrm>
            <a:off x="6569770" y="2245060"/>
            <a:ext cx="4824400" cy="1285480"/>
          </a:xfrm>
          <a:prstGeom prst="rect">
            <a:avLst/>
          </a:prstGeom>
          <a:noFill/>
        </p:spPr>
        <p:txBody>
          <a:bodyPr wrap="square">
            <a:spAutoFit/>
          </a:bodyPr>
          <a:lstStyle/>
          <a:p>
            <a:pPr>
              <a:lnSpc>
                <a:spcPct val="107000"/>
              </a:lnSpc>
              <a:spcAft>
                <a:spcPts val="800"/>
              </a:spcAf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Operating </a:t>
            </a:r>
            <a:r>
              <a:rPr lang="en-US" sz="2000" dirty="0">
                <a:latin typeface="Times New Roman" panose="02020603050405020304" pitchFamily="18" charset="0"/>
                <a:ea typeface="Calibri" panose="020F0502020204030204" pitchFamily="34" charset="0"/>
                <a:cs typeface="Times New Roman" panose="02020603050405020304" pitchFamily="18" charset="0"/>
              </a:rPr>
              <a:t>System : Windows 8 or above</a:t>
            </a:r>
          </a:p>
          <a:p>
            <a:pPr marL="285750" indent="-285750">
              <a:lnSpc>
                <a:spcPct val="107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Coding </a:t>
            </a:r>
            <a:r>
              <a:rPr lang="en-US" sz="2000" dirty="0">
                <a:latin typeface="Times New Roman" panose="02020603050405020304" pitchFamily="18" charset="0"/>
                <a:ea typeface="Calibri" panose="020F0502020204030204" pitchFamily="34" charset="0"/>
                <a:cs typeface="Times New Roman" panose="02020603050405020304" pitchFamily="18" charset="0"/>
              </a:rPr>
              <a:t>Language : Python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30101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8923" y="762000"/>
            <a:ext cx="4911970" cy="707886"/>
          </a:xfrm>
          <a:prstGeom prst="rect">
            <a:avLst/>
          </a:prstGeom>
          <a:noFill/>
        </p:spPr>
        <p:txBody>
          <a:bodyPr wrap="square" rtlCol="0" anchor="ctr">
            <a:spAutoFit/>
          </a:bodyPr>
          <a:lstStyle/>
          <a:p>
            <a:r>
              <a:rPr lang="en-US" sz="4000" b="1" i="1" u="sng" dirty="0" smtClean="0"/>
              <a:t>NOVELTY</a:t>
            </a:r>
            <a:endParaRPr lang="en-US" sz="4000" b="1" i="1" u="sng" dirty="0"/>
          </a:p>
        </p:txBody>
      </p:sp>
      <p:sp>
        <p:nvSpPr>
          <p:cNvPr id="3" name="TextBox 2"/>
          <p:cNvSpPr txBox="1"/>
          <p:nvPr/>
        </p:nvSpPr>
        <p:spPr>
          <a:xfrm>
            <a:off x="726830" y="1754327"/>
            <a:ext cx="10925908"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agriculture helper chatbot </a:t>
            </a:r>
            <a:r>
              <a:rPr lang="en-US" sz="2000" dirty="0" smtClean="0">
                <a:latin typeface="Times New Roman" panose="02020603050405020304" pitchFamily="18" charset="0"/>
                <a:cs typeface="Times New Roman" panose="02020603050405020304" pitchFamily="18" charset="0"/>
              </a:rPr>
              <a:t> has </a:t>
            </a:r>
            <a:r>
              <a:rPr lang="en-US" sz="2000" dirty="0">
                <a:latin typeface="Times New Roman" panose="02020603050405020304" pitchFamily="18" charset="0"/>
                <a:cs typeface="Times New Roman" panose="02020603050405020304" pitchFamily="18" charset="0"/>
              </a:rPr>
              <a:t>several novel features that set it apart from traditional methods of providing information and advice to farmers. The following are some of the key novelty features</a:t>
            </a:r>
            <a:r>
              <a:rPr lang="en-US" sz="2000" dirty="0" smtClean="0">
                <a:latin typeface="Times New Roman" panose="02020603050405020304" pitchFamily="18" charset="0"/>
                <a:cs typeface="Times New Roman" panose="02020603050405020304" pitchFamily="18" charset="0"/>
              </a:rPr>
              <a:t>:</a:t>
            </a:r>
          </a:p>
          <a:p>
            <a:pPr marL="457200" indent="-457200" algn="just">
              <a:buAutoNum type="arabicPeriod"/>
            </a:pPr>
            <a:r>
              <a:rPr lang="en-US" sz="2000" b="1" dirty="0" smtClean="0">
                <a:latin typeface="Times New Roman" panose="02020603050405020304" pitchFamily="18" charset="0"/>
                <a:cs typeface="Times New Roman" panose="02020603050405020304" pitchFamily="18" charset="0"/>
              </a:rPr>
              <a:t>Personalization</a:t>
            </a:r>
            <a:r>
              <a:rPr lang="en-US" sz="2000" dirty="0">
                <a:latin typeface="Times New Roman" panose="02020603050405020304" pitchFamily="18" charset="0"/>
                <a:cs typeface="Times New Roman" panose="02020603050405020304" pitchFamily="18" charset="0"/>
              </a:rPr>
              <a:t>: The chatbot  </a:t>
            </a:r>
            <a:r>
              <a:rPr lang="en-US" sz="2000" dirty="0" smtClean="0">
                <a:latin typeface="Times New Roman" panose="02020603050405020304" pitchFamily="18" charset="0"/>
                <a:cs typeface="Times New Roman" panose="02020603050405020304" pitchFamily="18" charset="0"/>
              </a:rPr>
              <a:t>uses </a:t>
            </a:r>
            <a:r>
              <a:rPr lang="en-US" sz="2000" dirty="0">
                <a:latin typeface="Times New Roman" panose="02020603050405020304" pitchFamily="18" charset="0"/>
                <a:cs typeface="Times New Roman" panose="02020603050405020304" pitchFamily="18" charset="0"/>
              </a:rPr>
              <a:t>machine learning algorithms to provide personalized recommendations and advice to farmers based on their query and other relevant information such as weather conditions and soil moisture. This personalized approach ensures that farmers receive tailored advice that is specific to their needs and </a:t>
            </a:r>
            <a:r>
              <a:rPr lang="en-US" sz="2000" dirty="0" smtClean="0">
                <a:latin typeface="Times New Roman" panose="02020603050405020304" pitchFamily="18" charset="0"/>
                <a:cs typeface="Times New Roman" panose="02020603050405020304" pitchFamily="18" charset="0"/>
              </a:rPr>
              <a:t>circumstances.</a:t>
            </a: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a:pPr>
            <a:r>
              <a:rPr lang="en-US" sz="2000" b="1" dirty="0" smtClean="0">
                <a:latin typeface="Times New Roman" panose="02020603050405020304" pitchFamily="18" charset="0"/>
                <a:cs typeface="Times New Roman" panose="02020603050405020304" pitchFamily="18" charset="0"/>
              </a:rPr>
              <a:t>Natural </a:t>
            </a:r>
            <a:r>
              <a:rPr lang="en-US" sz="2000" b="1" dirty="0">
                <a:latin typeface="Times New Roman" panose="02020603050405020304" pitchFamily="18" charset="0"/>
                <a:cs typeface="Times New Roman" panose="02020603050405020304" pitchFamily="18" charset="0"/>
              </a:rPr>
              <a:t>language processing</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uses natural language processing techniques to understand the farmer's query and provide a relevant response. This feature allows farmers to communicate with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using natural language queries or through pre-defined menus, making it more user-friendly </a:t>
            </a:r>
            <a:r>
              <a:rPr lang="en-US" sz="2000">
                <a:latin typeface="Times New Roman" panose="02020603050405020304" pitchFamily="18" charset="0"/>
                <a:cs typeface="Times New Roman" panose="02020603050405020304" pitchFamily="18" charset="0"/>
              </a:rPr>
              <a:t>and </a:t>
            </a:r>
            <a:r>
              <a:rPr lang="en-US" sz="2000" smtClean="0">
                <a:latin typeface="Times New Roman" panose="02020603050405020304" pitchFamily="18" charset="0"/>
                <a:cs typeface="Times New Roman" panose="02020603050405020304" pitchFamily="18" charset="0"/>
              </a:rPr>
              <a:t>accessible.</a:t>
            </a:r>
          </a:p>
          <a:p>
            <a:pPr marL="457200" indent="-457200" algn="just">
              <a:buAutoNum type="arabicPeriod"/>
            </a:pPr>
            <a:r>
              <a:rPr lang="en-US" sz="2000" b="1" smtClean="0">
                <a:latin typeface="Times New Roman" panose="02020603050405020304" pitchFamily="18" charset="0"/>
                <a:cs typeface="Times New Roman" panose="02020603050405020304" pitchFamily="18" charset="0"/>
              </a:rPr>
              <a:t>24/7 </a:t>
            </a: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is accessible 24/7, which means that farmers can access information and advice whenever they need it. This feature is particularly valuable for farmers who may have limited access to traditional sources of information and advice.</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267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2227</TotalTime>
  <Words>1332</Words>
  <Application>Microsoft Office PowerPoint</Application>
  <PresentationFormat>Custom</PresentationFormat>
  <Paragraphs>139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Executive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RePack by Diakov</cp:lastModifiedBy>
  <cp:revision>95</cp:revision>
  <dcterms:created xsi:type="dcterms:W3CDTF">2023-02-24T12:06:44Z</dcterms:created>
  <dcterms:modified xsi:type="dcterms:W3CDTF">2023-09-20T09:45:53Z</dcterms:modified>
</cp:coreProperties>
</file>