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9" r:id="rId3"/>
    <p:sldId id="258" r:id="rId4"/>
    <p:sldId id="260" r:id="rId5"/>
    <p:sldId id="268" r:id="rId6"/>
    <p:sldId id="261" r:id="rId7"/>
    <p:sldId id="267" r:id="rId8"/>
    <p:sldId id="262" r:id="rId9"/>
    <p:sldId id="270" r:id="rId10"/>
    <p:sldId id="286" r:id="rId11"/>
    <p:sldId id="276" r:id="rId12"/>
    <p:sldId id="272" r:id="rId13"/>
    <p:sldId id="273" r:id="rId14"/>
    <p:sldId id="274" r:id="rId15"/>
    <p:sldId id="275" r:id="rId16"/>
    <p:sldId id="277" r:id="rId17"/>
    <p:sldId id="278" r:id="rId18"/>
    <p:sldId id="279" r:id="rId19"/>
    <p:sldId id="283" r:id="rId20"/>
    <p:sldId id="284" r:id="rId21"/>
    <p:sldId id="285" r:id="rId22"/>
    <p:sldId id="269" r:id="rId23"/>
    <p:sldId id="280" r:id="rId24"/>
    <p:sldId id="281" r:id="rId25"/>
    <p:sldId id="282"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60"/>
  </p:normalViewPr>
  <p:slideViewPr>
    <p:cSldViewPr snapToGrid="0">
      <p:cViewPr varScale="1">
        <p:scale>
          <a:sx n="74" d="100"/>
          <a:sy n="74" d="100"/>
        </p:scale>
        <p:origin x="-62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8" name="Slide Number Placeholder 7"/>
          <p:cNvSpPr>
            <a:spLocks noGrp="1"/>
          </p:cNvSpPr>
          <p:nvPr>
            <p:ph type="sldNum" sz="quarter" idx="11"/>
          </p:nvPr>
        </p:nvSpPr>
        <p:spPr/>
        <p:txBody>
          <a:bodyPr/>
          <a:lstStyle/>
          <a:p>
            <a:fld id="{EDB477FF-0904-48D3-B31A-6C84F8C801D7}" type="slidenum">
              <a:rPr lang="en-IN" smtClean="0"/>
              <a:pPr/>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pPr/>
              <a:t>‹#›</a:t>
            </a:fld>
            <a:endParaRPr lang="en-IN" dirty="0"/>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B477FF-0904-48D3-B31A-6C84F8C801D7}" type="slidenum">
              <a:rPr lang="en-IN" smtClean="0"/>
              <a:pPr/>
              <a:t>‹#›</a:t>
            </a:fld>
            <a:endParaRPr lang="en-IN" dirty="0"/>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DB477FF-0904-48D3-B31A-6C84F8C801D7}" type="slidenum">
              <a:rPr lang="en-IN" smtClean="0"/>
              <a:pPr/>
              <a:t>‹#›</a:t>
            </a:fld>
            <a:endParaRPr lang="en-IN" dirty="0"/>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21541-49A0-4FFD-96F4-14EB3A7D5114}" type="datetimeFigureOut">
              <a:rPr lang="en-IN" smtClean="0"/>
              <a:pPr/>
              <a:t>25-03-2024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FD21541-49A0-4FFD-96F4-14EB3A7D5114}" type="datetimeFigureOut">
              <a:rPr lang="en-IN" smtClean="0"/>
              <a:pPr/>
              <a:t>25-03-2024</a:t>
            </a:fld>
            <a:endParaRPr lang="en-IN"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DB477FF-0904-48D3-B31A-6C84F8C801D7}" type="slidenum">
              <a:rPr lang="en-IN" smtClean="0"/>
              <a:pPr/>
              <a:t>‹#›</a:t>
            </a:fld>
            <a:endParaRPr lang="en-IN" dirty="0"/>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D82E600-ED56-4A8E-F0B9-6863B288D6E9}"/>
              </a:ext>
            </a:extLst>
          </p:cNvPr>
          <p:cNvSpPr txBox="1"/>
          <p:nvPr/>
        </p:nvSpPr>
        <p:spPr>
          <a:xfrm>
            <a:off x="738094" y="2032000"/>
            <a:ext cx="10614212" cy="2616101"/>
          </a:xfrm>
          <a:prstGeom prst="rect">
            <a:avLst/>
          </a:prstGeom>
          <a:noFill/>
        </p:spPr>
        <p:txBody>
          <a:bodyPr wrap="square">
            <a:spAutoFit/>
          </a:bodyPr>
          <a:lstStyle/>
          <a:p>
            <a:pPr algn="ctr">
              <a:lnSpc>
                <a:spcPct val="100000"/>
              </a:lnSpc>
            </a:pPr>
            <a:endParaRPr lang="en-IN" sz="2800" b="1" dirty="0">
              <a:solidFill>
                <a:srgbClr val="00B050"/>
              </a:solidFill>
              <a:latin typeface="Times New Roman" pitchFamily="18" charset="0"/>
              <a:cs typeface="Times New Roman" pitchFamily="18" charset="0"/>
            </a:endParaRPr>
          </a:p>
          <a:p>
            <a:pPr algn="ctr">
              <a:lnSpc>
                <a:spcPct val="100000"/>
              </a:lnSpc>
            </a:pPr>
            <a:r>
              <a:rPr lang="en-IN" sz="2800" b="1" dirty="0">
                <a:solidFill>
                  <a:srgbClr val="00B050"/>
                </a:solidFill>
                <a:latin typeface="Times New Roman" pitchFamily="18" charset="0"/>
                <a:cs typeface="Times New Roman" pitchFamily="18" charset="0"/>
              </a:rPr>
              <a:t>A</a:t>
            </a:r>
          </a:p>
          <a:p>
            <a:pPr algn="ctr">
              <a:lnSpc>
                <a:spcPct val="100000"/>
              </a:lnSpc>
            </a:pPr>
            <a:r>
              <a:rPr lang="en-IN" sz="2800" b="1" dirty="0">
                <a:solidFill>
                  <a:srgbClr val="00B050"/>
                </a:solidFill>
                <a:latin typeface="Times New Roman" pitchFamily="18" charset="0"/>
                <a:cs typeface="Times New Roman" pitchFamily="18" charset="0"/>
              </a:rPr>
              <a:t> </a:t>
            </a:r>
            <a:r>
              <a:rPr lang="en-IN" sz="2800" b="1" dirty="0" smtClean="0">
                <a:solidFill>
                  <a:srgbClr val="00B050"/>
                </a:solidFill>
                <a:latin typeface="Times New Roman" pitchFamily="18" charset="0"/>
                <a:cs typeface="Times New Roman" pitchFamily="18" charset="0"/>
              </a:rPr>
              <a:t>Major </a:t>
            </a:r>
            <a:r>
              <a:rPr lang="en-IN" sz="2800" b="1" dirty="0">
                <a:solidFill>
                  <a:srgbClr val="00B050"/>
                </a:solidFill>
                <a:latin typeface="Times New Roman" pitchFamily="18" charset="0"/>
                <a:cs typeface="Times New Roman" pitchFamily="18" charset="0"/>
              </a:rPr>
              <a:t>Project On</a:t>
            </a:r>
          </a:p>
          <a:p>
            <a:pPr algn="ctr">
              <a:lnSpc>
                <a:spcPct val="100000"/>
              </a:lnSpc>
            </a:pPr>
            <a:r>
              <a:rPr lang="en-US" sz="3200" b="1" dirty="0" smtClean="0">
                <a:latin typeface="Times New Roman" panose="02020603050405020304" pitchFamily="18" charset="0"/>
                <a:ea typeface="Times New Roman" panose="02020603050405020304" pitchFamily="18" charset="0"/>
              </a:rPr>
              <a:t> </a:t>
            </a:r>
            <a:r>
              <a:rPr lang="en-US" sz="2800" b="1" dirty="0" smtClean="0">
                <a:latin typeface="Times New Roman" panose="02020603050405020304" pitchFamily="18" charset="0"/>
                <a:ea typeface="Times New Roman" panose="02020603050405020304" pitchFamily="18" charset="0"/>
              </a:rPr>
              <a:t>ELECTRICITY THEFT DETECTION IN SMART GRIDS BASED ON  DEEP NEURAL NETWORK</a:t>
            </a:r>
          </a:p>
          <a:p>
            <a:pPr algn="ctr">
              <a:lnSpc>
                <a:spcPct val="100000"/>
              </a:lnSpc>
            </a:pPr>
            <a:r>
              <a:rPr lang="en-IN" sz="1600" b="1" dirty="0" smtClean="0">
                <a:solidFill>
                  <a:srgbClr val="FF0000"/>
                </a:solidFill>
                <a:latin typeface="Times New Roman" panose="02020603050405020304" pitchFamily="18" charset="0"/>
                <a:cs typeface="Times New Roman" panose="02020603050405020304" pitchFamily="18" charset="0"/>
              </a:rPr>
              <a:t>BATCH NO</a:t>
            </a:r>
            <a:r>
              <a:rPr lang="en-IN" sz="1600" dirty="0" smtClean="0">
                <a:solidFill>
                  <a:srgbClr val="FF0000"/>
                </a:solidFill>
                <a:latin typeface="Times New Roman" panose="02020603050405020304" pitchFamily="18" charset="0"/>
                <a:cs typeface="Times New Roman" panose="02020603050405020304" pitchFamily="18" charset="0"/>
              </a:rPr>
              <a:t>:  </a:t>
            </a:r>
            <a:r>
              <a:rPr lang="en-IN" sz="1600" b="1" dirty="0" smtClean="0">
                <a:solidFill>
                  <a:srgbClr val="FF0000"/>
                </a:solidFill>
                <a:latin typeface="Times New Roman" panose="02020603050405020304" pitchFamily="18" charset="0"/>
                <a:cs typeface="Times New Roman" panose="02020603050405020304" pitchFamily="18" charset="0"/>
              </a:rPr>
              <a:t>08</a:t>
            </a:r>
            <a:endParaRPr lang="en-IN" sz="3200" b="1" i="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 xmlns:a16="http://schemas.microsoft.com/office/drawing/2014/main" id="{E1F83BA2-053C-A8A7-DEB0-DE4637F7B388}"/>
              </a:ext>
            </a:extLst>
          </p:cNvPr>
          <p:cNvSpPr txBox="1"/>
          <p:nvPr/>
        </p:nvSpPr>
        <p:spPr>
          <a:xfrm>
            <a:off x="791881" y="4618108"/>
            <a:ext cx="5253319" cy="1477328"/>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 GROUP  MEMBERS :</a:t>
            </a:r>
            <a:endParaRPr lang="en-IN" dirty="0">
              <a:solidFill>
                <a:srgbClr val="FF0000"/>
              </a:solidFill>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207R1A0587    K.Harshitha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207R5A05B0   P.Karthik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207R1A0598    Mohammed Mokhim</a:t>
            </a:r>
            <a:endParaRPr lang="en-US" dirty="0"/>
          </a:p>
          <a:p>
            <a:endParaRPr lang="en-IN" dirty="0"/>
          </a:p>
        </p:txBody>
      </p:sp>
      <p:sp>
        <p:nvSpPr>
          <p:cNvPr id="5" name="TextBox 4">
            <a:extLst>
              <a:ext uri="{FF2B5EF4-FFF2-40B4-BE49-F238E27FC236}">
                <a16:creationId xmlns="" xmlns:a16="http://schemas.microsoft.com/office/drawing/2014/main" id="{F1BD768B-D830-BBC9-ED54-29DA78BE5DCE}"/>
              </a:ext>
            </a:extLst>
          </p:cNvPr>
          <p:cNvSpPr txBox="1"/>
          <p:nvPr/>
        </p:nvSpPr>
        <p:spPr>
          <a:xfrm>
            <a:off x="8115300" y="4669851"/>
            <a:ext cx="3472481" cy="923330"/>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UNDER THE GUIDANCE OF: </a:t>
            </a:r>
          </a:p>
          <a:p>
            <a:r>
              <a:rPr lang="en-IN" b="1" dirty="0">
                <a:latin typeface="Times New Roman" panose="02020603050405020304" pitchFamily="18" charset="0"/>
                <a:cs typeface="Times New Roman" panose="02020603050405020304" pitchFamily="18" charset="0"/>
              </a:rPr>
              <a:t> A.Uday Kiran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(Assistant  Professor</a:t>
            </a:r>
            <a:r>
              <a:rPr lang="en-IN" dirty="0"/>
              <a:t>)</a:t>
            </a:r>
          </a:p>
        </p:txBody>
      </p:sp>
      <p:pic>
        <p:nvPicPr>
          <p:cNvPr id="11" name="Picture 10" descr="CMRGI Logo New2">
            <a:extLst>
              <a:ext uri="{FF2B5EF4-FFF2-40B4-BE49-F238E27FC236}">
                <a16:creationId xmlns="" xmlns:a16="http://schemas.microsoft.com/office/drawing/2014/main" id="{2D5AECA5-BF31-6618-F629-C2EAAAFDEFC1}"/>
              </a:ext>
            </a:extLst>
          </p:cNvPr>
          <p:cNvPicPr>
            <a:picLocks noChangeAspect="1"/>
          </p:cNvPicPr>
          <p:nvPr/>
        </p:nvPicPr>
        <p:blipFill>
          <a:blip r:embed="rId2" cstate="print"/>
          <a:srcRect/>
          <a:stretch>
            <a:fillRect/>
          </a:stretch>
        </p:blipFill>
        <p:spPr bwMode="auto">
          <a:xfrm>
            <a:off x="967104" y="866298"/>
            <a:ext cx="1425133" cy="992823"/>
          </a:xfrm>
          <a:prstGeom prst="rect">
            <a:avLst/>
          </a:prstGeom>
          <a:noFill/>
          <a:ln w="9525">
            <a:noFill/>
            <a:miter lim="800000"/>
            <a:headEnd/>
            <a:tailEnd/>
          </a:ln>
        </p:spPr>
      </p:pic>
      <p:pic>
        <p:nvPicPr>
          <p:cNvPr id="12" name="Picture 11">
            <a:extLst>
              <a:ext uri="{FF2B5EF4-FFF2-40B4-BE49-F238E27FC236}">
                <a16:creationId xmlns="" xmlns:a16="http://schemas.microsoft.com/office/drawing/2014/main" id="{6D119C35-54B6-0456-701A-13D5545F591E}"/>
              </a:ext>
            </a:extLst>
          </p:cNvPr>
          <p:cNvPicPr>
            <a:picLocks noChangeAspect="1"/>
          </p:cNvPicPr>
          <p:nvPr/>
        </p:nvPicPr>
        <p:blipFill>
          <a:blip r:embed="rId3"/>
          <a:srcRect/>
          <a:stretch>
            <a:fillRect/>
          </a:stretch>
        </p:blipFill>
        <p:spPr bwMode="auto">
          <a:xfrm>
            <a:off x="9799763" y="993267"/>
            <a:ext cx="1425133" cy="957689"/>
          </a:xfrm>
          <a:prstGeom prst="rect">
            <a:avLst/>
          </a:prstGeom>
          <a:noFill/>
          <a:ln w="9525">
            <a:noFill/>
            <a:miter lim="800000"/>
            <a:headEnd/>
            <a:tailEnd/>
          </a:ln>
        </p:spPr>
      </p:pic>
      <p:sp>
        <p:nvSpPr>
          <p:cNvPr id="13" name="Rounded Rectangle 4">
            <a:extLst>
              <a:ext uri="{FF2B5EF4-FFF2-40B4-BE49-F238E27FC236}">
                <a16:creationId xmlns="" xmlns:a16="http://schemas.microsoft.com/office/drawing/2014/main" id="{061DE854-4A3D-6C56-20A0-351376521827}"/>
              </a:ext>
            </a:extLst>
          </p:cNvPr>
          <p:cNvSpPr>
            <a:spLocks noChangeArrowheads="1"/>
          </p:cNvSpPr>
          <p:nvPr/>
        </p:nvSpPr>
        <p:spPr bwMode="auto">
          <a:xfrm>
            <a:off x="10055129" y="713052"/>
            <a:ext cx="914400" cy="257175"/>
          </a:xfrm>
          <a:prstGeom prst="roundRect">
            <a:avLst>
              <a:gd name="adj" fmla="val 16667"/>
            </a:avLst>
          </a:prstGeom>
          <a:solidFill>
            <a:schemeClr val="bg2">
              <a:lumMod val="100000"/>
              <a:lumOff val="0"/>
            </a:schemeClr>
          </a:solidFill>
          <a:ln w="9525">
            <a:solidFill>
              <a:srgbClr val="000000"/>
            </a:solidFill>
            <a:round/>
            <a:headEnd/>
            <a:tailEnd/>
          </a:ln>
        </p:spPr>
        <p:txBody>
          <a:bodyPr rot="0" vert="horz" wrap="square" lIns="91440" tIns="45720" rIns="91440" bIns="45720" anchor="t" anchorCtr="0" upright="1">
            <a:noAutofit/>
          </a:bodyPr>
          <a:lstStyle/>
          <a:p>
            <a:pPr algn="ctr">
              <a:lnSpc>
                <a:spcPct val="107000"/>
              </a:lnSpc>
              <a:spcAft>
                <a:spcPts val="800"/>
              </a:spcAft>
            </a:pPr>
            <a:r>
              <a:rPr lang="en-IN" sz="900" dirty="0">
                <a:effectLst/>
                <a:latin typeface="Bookman Old Style" panose="02050604050505020204" pitchFamily="18" charset="0"/>
                <a:ea typeface="Calibri" panose="020F0502020204030204" pitchFamily="34" charset="0"/>
                <a:cs typeface="Times New Roman" panose="02020603050405020304" pitchFamily="18" charset="0"/>
              </a:rPr>
              <a:t>ESTD: 2009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5" name="TextBox 14">
            <a:extLst>
              <a:ext uri="{FF2B5EF4-FFF2-40B4-BE49-F238E27FC236}">
                <a16:creationId xmlns="" xmlns:a16="http://schemas.microsoft.com/office/drawing/2014/main" id="{30A6F25A-BF90-36CA-4D29-7DF05FAA78ED}"/>
              </a:ext>
            </a:extLst>
          </p:cNvPr>
          <p:cNvSpPr txBox="1"/>
          <p:nvPr/>
        </p:nvSpPr>
        <p:spPr>
          <a:xfrm>
            <a:off x="2324100" y="731283"/>
            <a:ext cx="7467600" cy="1569660"/>
          </a:xfrm>
          <a:prstGeom prst="rect">
            <a:avLst/>
          </a:prstGeom>
          <a:noFill/>
        </p:spPr>
        <p:txBody>
          <a:bodyPr wrap="square">
            <a:spAutoFit/>
          </a:bodyPr>
          <a:lstStyle/>
          <a:p>
            <a:pPr algn="ctr"/>
            <a:r>
              <a:rPr lang="en-IN" sz="2400" b="1" dirty="0">
                <a:solidFill>
                  <a:srgbClr val="00B0F0"/>
                </a:solidFill>
                <a:latin typeface="Times New Roman" pitchFamily="18" charset="0"/>
                <a:cs typeface="Times New Roman" pitchFamily="18" charset="0"/>
              </a:rPr>
              <a:t>CMR TECHNICAL CAMPUS</a:t>
            </a:r>
            <a:br>
              <a:rPr lang="en-IN" sz="2400" b="1" dirty="0">
                <a:solidFill>
                  <a:srgbClr val="00B0F0"/>
                </a:solidFill>
                <a:latin typeface="Times New Roman" pitchFamily="18" charset="0"/>
                <a:cs typeface="Times New Roman" pitchFamily="18" charset="0"/>
              </a:rPr>
            </a:br>
            <a:r>
              <a:rPr lang="en-IN" sz="2400" b="1" dirty="0">
                <a:solidFill>
                  <a:srgbClr val="00B0F0"/>
                </a:solidFill>
                <a:latin typeface="Times New Roman" pitchFamily="18" charset="0"/>
                <a:cs typeface="Times New Roman" pitchFamily="18" charset="0"/>
              </a:rPr>
              <a:t>UGC (Autonomous)</a:t>
            </a:r>
            <a:r>
              <a:rPr lang="en-IN" sz="2400" b="1" dirty="0">
                <a:latin typeface="Times New Roman" pitchFamily="18" charset="0"/>
                <a:cs typeface="Times New Roman" pitchFamily="18" charset="0"/>
              </a:rPr>
              <a:t/>
            </a:r>
            <a:br>
              <a:rPr lang="en-IN" sz="2400" b="1" dirty="0">
                <a:latin typeface="Times New Roman" pitchFamily="18" charset="0"/>
                <a:cs typeface="Times New Roman" pitchFamily="18" charset="0"/>
              </a:rPr>
            </a:br>
            <a:r>
              <a:rPr lang="en-IN" sz="2400" dirty="0">
                <a:latin typeface="Times New Roman" pitchFamily="18" charset="0"/>
                <a:cs typeface="Times New Roman" pitchFamily="18" charset="0"/>
              </a:rPr>
              <a:t>Kandlakoya, Medchal Road, Hyd-501401</a:t>
            </a:r>
            <a:br>
              <a:rPr lang="en-IN" sz="2400" dirty="0">
                <a:latin typeface="Times New Roman" pitchFamily="18" charset="0"/>
                <a:cs typeface="Times New Roman" pitchFamily="18" charset="0"/>
              </a:rPr>
            </a:br>
            <a:r>
              <a:rPr lang="en-IN" sz="2400" b="1" dirty="0">
                <a:solidFill>
                  <a:srgbClr val="FF0000"/>
                </a:solidFill>
                <a:latin typeface="Times New Roman" pitchFamily="18" charset="0"/>
                <a:cs typeface="Times New Roman" pitchFamily="18" charset="0"/>
              </a:rPr>
              <a:t>Department of Computer Science and Engineering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039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1082" y="270456"/>
            <a:ext cx="4790941" cy="707886"/>
          </a:xfrm>
          <a:prstGeom prst="rect">
            <a:avLst/>
          </a:prstGeom>
          <a:noFill/>
        </p:spPr>
        <p:txBody>
          <a:bodyPr wrap="square" rtlCol="0">
            <a:spAutoFit/>
          </a:bodyPr>
          <a:lstStyle/>
          <a:p>
            <a:r>
              <a:rPr lang="en-US" sz="4000" b="1" u="sng" dirty="0" smtClean="0">
                <a:latin typeface="Times New Roman" panose="02020603050405020304" pitchFamily="18" charset="0"/>
                <a:cs typeface="Times New Roman" panose="02020603050405020304" pitchFamily="18" charset="0"/>
              </a:rPr>
              <a:t>ARCHITECTURE</a:t>
            </a:r>
            <a:endParaRPr lang="en-US" sz="4000" b="1" u="sng" dirty="0">
              <a:latin typeface="Times New Roman" panose="02020603050405020304" pitchFamily="18" charset="0"/>
              <a:cs typeface="Times New Roman" panose="02020603050405020304" pitchFamily="18" charset="0"/>
            </a:endParaRPr>
          </a:p>
        </p:txBody>
      </p:sp>
      <p:pic>
        <p:nvPicPr>
          <p:cNvPr id="1026" name="Picture 2" descr="C:\Users\Administrator\Downloads\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189" y="1431433"/>
            <a:ext cx="9620518" cy="447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00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5331" y="388426"/>
            <a:ext cx="4340180" cy="707886"/>
          </a:xfrm>
          <a:prstGeom prst="rect">
            <a:avLst/>
          </a:prstGeom>
          <a:noFill/>
        </p:spPr>
        <p:txBody>
          <a:bodyPr wrap="square" rtlCol="0">
            <a:spAutoFit/>
          </a:bodyPr>
          <a:lstStyle/>
          <a:p>
            <a:r>
              <a:rPr lang="en-US" sz="4000" b="1" u="sng" dirty="0" smtClean="0">
                <a:latin typeface="Times New Roman" panose="02020603050405020304" pitchFamily="18" charset="0"/>
                <a:cs typeface="Times New Roman" panose="02020603050405020304" pitchFamily="18" charset="0"/>
              </a:rPr>
              <a:t>MODULES</a:t>
            </a:r>
            <a:endParaRPr lang="en-US"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26524" y="1442434"/>
            <a:ext cx="9517487"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For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project on electricity theft detection in a smart grid using deep neural networks, you can break down the implementation into several modules</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Module for collecting data from smart meters, sensors, and other sources in the smart grid. This could involve setting up data acquisition systems and protocols for retrieving data.</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 Module for preprocessing the collected data to clean and transform it into a suitable format for input to the neural network. This may include data cleaning, normalization, and feature extraction.</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 Evaluation:</a:t>
            </a:r>
            <a:r>
              <a:rPr lang="en-US" dirty="0">
                <a:latin typeface="Times New Roman" panose="02020603050405020304" pitchFamily="18" charset="0"/>
                <a:cs typeface="Times New Roman" panose="02020603050405020304" pitchFamily="18" charset="0"/>
              </a:rPr>
              <a:t> Module for evaluating the performance of the trained neural network model. This may involve testing the model on a separate dataset and calculating metrics such as accuracy, precision, recall, and F1-score</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34069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9871" y="115910"/>
            <a:ext cx="4984124" cy="707886"/>
          </a:xfrm>
          <a:prstGeom prst="rect">
            <a:avLst/>
          </a:prstGeom>
          <a:noFill/>
        </p:spPr>
        <p:txBody>
          <a:bodyPr wrap="square" rtlCol="0">
            <a:spAutoFit/>
          </a:bodyPr>
          <a:lstStyle/>
          <a:p>
            <a:r>
              <a:rPr lang="en-US" sz="4000" b="1" u="sng" dirty="0" smtClean="0">
                <a:latin typeface="Times New Roman" panose="02020603050405020304" pitchFamily="18" charset="0"/>
                <a:cs typeface="Times New Roman" panose="02020603050405020304" pitchFamily="18" charset="0"/>
              </a:rPr>
              <a:t>UML DIAGRAMS</a:t>
            </a:r>
            <a:endParaRPr lang="en-US"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8258" y="1030309"/>
            <a:ext cx="4082603" cy="707886"/>
          </a:xfrm>
          <a:prstGeom prst="rect">
            <a:avLst/>
          </a:prstGeom>
          <a:noFill/>
        </p:spPr>
        <p:txBody>
          <a:bodyPr wrap="square" rtlCol="0">
            <a:spAutoFit/>
          </a:bodyPr>
          <a:lstStyle/>
          <a:p>
            <a:r>
              <a:rPr lang="en-US" sz="4000" u="sng" dirty="0" smtClean="0">
                <a:latin typeface="Times New Roman" panose="02020603050405020304" pitchFamily="18" charset="0"/>
                <a:cs typeface="Times New Roman" panose="02020603050405020304" pitchFamily="18" charset="0"/>
              </a:rPr>
              <a:t>Use Case Diagram</a:t>
            </a:r>
            <a:endParaRPr lang="en-US" sz="4000" u="sng" dirty="0">
              <a:latin typeface="Times New Roman" panose="02020603050405020304" pitchFamily="18" charset="0"/>
              <a:cs typeface="Times New Roman" panose="02020603050405020304" pitchFamily="18" charset="0"/>
            </a:endParaRPr>
          </a:p>
        </p:txBody>
      </p:sp>
      <p:pic>
        <p:nvPicPr>
          <p:cNvPr id="5" name="Picture 1"/>
          <p:cNvPicPr>
            <a:picLocks noChangeAspect="1" noChangeArrowheads="1"/>
          </p:cNvPicPr>
          <p:nvPr/>
        </p:nvPicPr>
        <p:blipFill>
          <a:blip r:embed="rId2"/>
          <a:srcRect/>
          <a:stretch>
            <a:fillRect/>
          </a:stretch>
        </p:blipFill>
        <p:spPr>
          <a:xfrm>
            <a:off x="1086794" y="1984121"/>
            <a:ext cx="10018395" cy="4284980"/>
          </a:xfrm>
          <a:prstGeom prst="rect">
            <a:avLst/>
          </a:prstGeom>
          <a:noFill/>
          <a:ln w="9525">
            <a:noFill/>
            <a:miter lim="800000"/>
            <a:headEnd/>
            <a:tailEnd/>
          </a:ln>
        </p:spPr>
      </p:pic>
    </p:spTree>
    <p:extLst>
      <p:ext uri="{BB962C8B-B14F-4D97-AF65-F5344CB8AC3E}">
        <p14:creationId xmlns:p14="http://schemas.microsoft.com/office/powerpoint/2010/main" val="3495918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3961" y="347730"/>
            <a:ext cx="5344732"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C</a:t>
            </a:r>
            <a:r>
              <a:rPr lang="en-US" sz="4000" u="sng" dirty="0" smtClean="0">
                <a:latin typeface="Times New Roman" panose="02020603050405020304" pitchFamily="18" charset="0"/>
                <a:cs typeface="Times New Roman" panose="02020603050405020304" pitchFamily="18" charset="0"/>
              </a:rPr>
              <a:t>lass </a:t>
            </a:r>
            <a:r>
              <a:rPr lang="en-US" sz="4000" u="sng" dirty="0">
                <a:latin typeface="Times New Roman" panose="02020603050405020304" pitchFamily="18" charset="0"/>
                <a:cs typeface="Times New Roman" panose="02020603050405020304" pitchFamily="18" charset="0"/>
              </a:rPr>
              <a:t>D</a:t>
            </a:r>
            <a:r>
              <a:rPr lang="en-US" sz="4000" u="sng" dirty="0" smtClean="0">
                <a:latin typeface="Times New Roman" panose="02020603050405020304" pitchFamily="18" charset="0"/>
                <a:cs typeface="Times New Roman" panose="02020603050405020304" pitchFamily="18" charset="0"/>
              </a:rPr>
              <a:t>iagram</a:t>
            </a:r>
            <a:endParaRPr lang="en-US" sz="4000" u="sng"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1785367" y="1872037"/>
            <a:ext cx="8780106" cy="3760236"/>
          </a:xfrm>
          <a:prstGeom prst="rect">
            <a:avLst/>
          </a:prstGeom>
          <a:noFill/>
          <a:ln w="9525">
            <a:noFill/>
            <a:miter lim="800000"/>
            <a:headEnd/>
            <a:tailEnd/>
          </a:ln>
        </p:spPr>
      </p:pic>
    </p:spTree>
    <p:extLst>
      <p:ext uri="{BB962C8B-B14F-4D97-AF65-F5344CB8AC3E}">
        <p14:creationId xmlns:p14="http://schemas.microsoft.com/office/powerpoint/2010/main" val="1677928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8654" y="425003"/>
            <a:ext cx="5048518"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S</a:t>
            </a:r>
            <a:r>
              <a:rPr lang="en-US" sz="4000" u="sng" dirty="0" smtClean="0">
                <a:latin typeface="Times New Roman" panose="02020603050405020304" pitchFamily="18" charset="0"/>
                <a:cs typeface="Times New Roman" panose="02020603050405020304" pitchFamily="18" charset="0"/>
              </a:rPr>
              <a:t>equence Diagram</a:t>
            </a:r>
            <a:endParaRPr lang="en-US" sz="4000"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09203" y="1212851"/>
            <a:ext cx="8173591" cy="5382376"/>
          </a:xfrm>
          <a:prstGeom prst="rect">
            <a:avLst/>
          </a:prstGeom>
        </p:spPr>
      </p:pic>
    </p:spTree>
    <p:extLst>
      <p:ext uri="{BB962C8B-B14F-4D97-AF65-F5344CB8AC3E}">
        <p14:creationId xmlns:p14="http://schemas.microsoft.com/office/powerpoint/2010/main" val="1007633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3955" y="347729"/>
            <a:ext cx="5872766"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A</a:t>
            </a:r>
            <a:r>
              <a:rPr lang="en-US" sz="4000" u="sng" dirty="0" smtClean="0">
                <a:latin typeface="Times New Roman" panose="02020603050405020304" pitchFamily="18" charset="0"/>
                <a:cs typeface="Times New Roman" panose="02020603050405020304" pitchFamily="18" charset="0"/>
              </a:rPr>
              <a:t>ctivity </a:t>
            </a:r>
            <a:r>
              <a:rPr lang="en-US" sz="4000" u="sng" dirty="0">
                <a:latin typeface="Times New Roman" panose="02020603050405020304" pitchFamily="18" charset="0"/>
                <a:cs typeface="Times New Roman" panose="02020603050405020304" pitchFamily="18" charset="0"/>
              </a:rPr>
              <a:t>D</a:t>
            </a:r>
            <a:r>
              <a:rPr lang="en-US" sz="4000" u="sng" dirty="0" smtClean="0">
                <a:latin typeface="Times New Roman" panose="02020603050405020304" pitchFamily="18" charset="0"/>
                <a:cs typeface="Times New Roman" panose="02020603050405020304" pitchFamily="18" charset="0"/>
              </a:rPr>
              <a:t>iagram</a:t>
            </a:r>
            <a:endParaRPr lang="en-US" sz="4000" u="sng"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4420424" y="1376886"/>
            <a:ext cx="3477675" cy="4994030"/>
          </a:xfrm>
          <a:prstGeom prst="rect">
            <a:avLst/>
          </a:prstGeom>
          <a:noFill/>
          <a:ln w="9525">
            <a:noFill/>
            <a:miter lim="800000"/>
            <a:headEnd/>
            <a:tailEnd/>
          </a:ln>
        </p:spPr>
      </p:pic>
    </p:spTree>
    <p:extLst>
      <p:ext uri="{BB962C8B-B14F-4D97-AF65-F5344CB8AC3E}">
        <p14:creationId xmlns:p14="http://schemas.microsoft.com/office/powerpoint/2010/main" val="3983758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867" y="193181"/>
            <a:ext cx="5318975" cy="646331"/>
          </a:xfrm>
          <a:prstGeom prst="rect">
            <a:avLst/>
          </a:prstGeom>
          <a:noFill/>
        </p:spPr>
        <p:txBody>
          <a:bodyPr wrap="square" rtlCol="0">
            <a:spAutoFit/>
          </a:bodyPr>
          <a:lstStyle/>
          <a:p>
            <a:r>
              <a:rPr lang="en-US" sz="3600" b="1" u="sng" dirty="0" smtClean="0">
                <a:latin typeface="Times New Roman" panose="02020603050405020304" pitchFamily="18" charset="0"/>
                <a:cs typeface="Times New Roman" panose="02020603050405020304" pitchFamily="18" charset="0"/>
              </a:rPr>
              <a:t>SAMPLE CODE</a:t>
            </a:r>
            <a:endParaRPr lang="en-US" sz="36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78038" y="955422"/>
            <a:ext cx="8706119" cy="618630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import pandas as </a:t>
            </a:r>
            <a:r>
              <a:rPr lang="en-US" dirty="0" err="1">
                <a:latin typeface="Times New Roman" panose="02020603050405020304" pitchFamily="18" charset="0"/>
                <a:cs typeface="Times New Roman" panose="02020603050405020304" pitchFamily="18" charset="0"/>
              </a:rPr>
              <a:t>pd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np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sklearn.preprocessing</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LabelEncoder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sklearn.preprocessing</a:t>
            </a:r>
            <a:r>
              <a:rPr lang="en-US" dirty="0">
                <a:latin typeface="Times New Roman" panose="02020603050405020304" pitchFamily="18" charset="0"/>
                <a:cs typeface="Times New Roman" panose="02020603050405020304" pitchFamily="18" charset="0"/>
              </a:rPr>
              <a:t> import normalize</a:t>
            </a: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keras.models</a:t>
            </a:r>
            <a:r>
              <a:rPr lang="en-US" dirty="0">
                <a:latin typeface="Times New Roman" panose="02020603050405020304" pitchFamily="18" charset="0"/>
                <a:cs typeface="Times New Roman" panose="02020603050405020304" pitchFamily="18" charset="0"/>
              </a:rPr>
              <a:t> import Sequential, Model</a:t>
            </a: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keras.layers</a:t>
            </a:r>
            <a:r>
              <a:rPr lang="en-US" dirty="0">
                <a:latin typeface="Times New Roman" panose="02020603050405020304" pitchFamily="18" charset="0"/>
                <a:cs typeface="Times New Roman" panose="02020603050405020304" pitchFamily="18" charset="0"/>
              </a:rPr>
              <a:t> import Dense, Dropout, Activation</a:t>
            </a: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keras.utils.np_utils</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to_categorical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keras.models</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model_from_json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sklearn.ensemble</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RandomForestClassifier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le = </a:t>
            </a:r>
            <a:r>
              <a:rPr lang="en-US" dirty="0" err="1">
                <a:latin typeface="Times New Roman" panose="02020603050405020304" pitchFamily="18" charset="0"/>
                <a:cs typeface="Times New Roman" panose="02020603050405020304" pitchFamily="18" charset="0"/>
              </a:rPr>
              <a:t>LabelEncoder</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dataset = </a:t>
            </a:r>
            <a:r>
              <a:rPr lang="en-US" dirty="0" err="1">
                <a:latin typeface="Times New Roman" panose="02020603050405020304" pitchFamily="18" charset="0"/>
                <a:cs typeface="Times New Roman" panose="02020603050405020304" pitchFamily="18" charset="0"/>
              </a:rPr>
              <a:t>pd.read_csv</a:t>
            </a:r>
            <a:r>
              <a:rPr lang="en-US" dirty="0">
                <a:latin typeface="Times New Roman" panose="02020603050405020304" pitchFamily="18" charset="0"/>
                <a:cs typeface="Times New Roman" panose="02020603050405020304" pitchFamily="18" charset="0"/>
              </a:rPr>
              <a:t>('Dataset/ElectricityTheft.csv')</a:t>
            </a:r>
          </a:p>
          <a:p>
            <a:r>
              <a:rPr lang="en-US" dirty="0" err="1">
                <a:latin typeface="Times New Roman" panose="02020603050405020304" pitchFamily="18" charset="0"/>
                <a:cs typeface="Times New Roman" panose="02020603050405020304" pitchFamily="18" charset="0"/>
              </a:rPr>
              <a:t>dataset.fillna</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inplace</a:t>
            </a:r>
            <a:r>
              <a:rPr lang="en-US" dirty="0">
                <a:latin typeface="Times New Roman" panose="02020603050405020304" pitchFamily="18" charset="0"/>
                <a:cs typeface="Times New Roman" panose="02020603050405020304" pitchFamily="18" charset="0"/>
              </a:rPr>
              <a:t> = True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dataset['</a:t>
            </a:r>
            <a:r>
              <a:rPr lang="en-US" dirty="0" err="1">
                <a:latin typeface="Times New Roman" panose="02020603050405020304" pitchFamily="18" charset="0"/>
                <a:cs typeface="Times New Roman" panose="02020603050405020304" pitchFamily="18" charset="0"/>
              </a:rPr>
              <a:t>client_id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pd.Series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le.fit_transform</a:t>
            </a:r>
            <a:r>
              <a:rPr lang="en-US" dirty="0">
                <a:latin typeface="Times New Roman" panose="02020603050405020304" pitchFamily="18" charset="0"/>
                <a:cs typeface="Times New Roman" panose="02020603050405020304" pitchFamily="18" charset="0"/>
              </a:rPr>
              <a:t>(dataset['</a:t>
            </a:r>
            <a:r>
              <a:rPr lang="en-US" dirty="0" err="1">
                <a:latin typeface="Times New Roman" panose="02020603050405020304" pitchFamily="18" charset="0"/>
                <a:cs typeface="Times New Roman" panose="02020603050405020304" pitchFamily="18" charset="0"/>
              </a:rPr>
              <a:t>client_id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astype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dataset['label'] = dataset['label'].</a:t>
            </a:r>
            <a:r>
              <a:rPr lang="en-US" dirty="0" err="1">
                <a:latin typeface="Times New Roman" panose="02020603050405020304" pitchFamily="18" charset="0"/>
                <a:cs typeface="Times New Roman" panose="02020603050405020304" pitchFamily="18" charset="0"/>
              </a:rPr>
              <a:t>astype</a:t>
            </a:r>
            <a:r>
              <a:rPr lang="en-US" dirty="0">
                <a:latin typeface="Times New Roman" panose="02020603050405020304" pitchFamily="18" charset="0"/>
                <a:cs typeface="Times New Roman" panose="02020603050405020304" pitchFamily="18" charset="0"/>
              </a:rPr>
              <a:t>('uint8')</a:t>
            </a:r>
          </a:p>
          <a:p>
            <a:r>
              <a:rPr lang="en-US" dirty="0">
                <a:latin typeface="Times New Roman" panose="02020603050405020304" pitchFamily="18" charset="0"/>
                <a:cs typeface="Times New Roman" panose="02020603050405020304" pitchFamily="18" charset="0"/>
              </a:rPr>
              <a:t>print(dataset.info())</a:t>
            </a:r>
          </a:p>
          <a:p>
            <a:r>
              <a:rPr lang="en-US" dirty="0" err="1">
                <a:latin typeface="Times New Roman" panose="02020603050405020304" pitchFamily="18" charset="0"/>
                <a:cs typeface="Times New Roman" panose="02020603050405020304" pitchFamily="18" charset="0"/>
              </a:rPr>
              <a:t>dataset.drop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creation_date</a:t>
            </a:r>
            <a:r>
              <a:rPr lang="en-US" dirty="0">
                <a:latin typeface="Times New Roman" panose="02020603050405020304" pitchFamily="18" charset="0"/>
                <a:cs typeface="Times New Roman" panose="02020603050405020304" pitchFamily="18" charset="0"/>
              </a:rPr>
              <a:t>'], axis = 1,inplace=True)</a:t>
            </a:r>
          </a:p>
          <a:p>
            <a:r>
              <a:rPr lang="en-US" dirty="0">
                <a:latin typeface="Times New Roman" panose="02020603050405020304" pitchFamily="18" charset="0"/>
                <a:cs typeface="Times New Roman" panose="02020603050405020304" pitchFamily="18" charset="0"/>
              </a:rPr>
              <a:t>dataset = </a:t>
            </a:r>
            <a:r>
              <a:rPr lang="en-US" dirty="0" err="1">
                <a:latin typeface="Times New Roman" panose="02020603050405020304" pitchFamily="18" charset="0"/>
                <a:cs typeface="Times New Roman" panose="02020603050405020304" pitchFamily="18" charset="0"/>
              </a:rPr>
              <a:t>dataset.values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X = dataset[:,0:dataset.shape[1]-1]</a:t>
            </a:r>
          </a:p>
          <a:p>
            <a:r>
              <a:rPr lang="en-US" dirty="0">
                <a:latin typeface="Times New Roman" panose="02020603050405020304" pitchFamily="18" charset="0"/>
                <a:cs typeface="Times New Roman" panose="02020603050405020304" pitchFamily="18" charset="0"/>
              </a:rPr>
              <a:t>Y = dataset[:,</a:t>
            </a:r>
            <a:r>
              <a:rPr lang="en-US" dirty="0" err="1">
                <a:latin typeface="Times New Roman" panose="02020603050405020304" pitchFamily="18" charset="0"/>
                <a:cs typeface="Times New Roman" panose="02020603050405020304" pitchFamily="18" charset="0"/>
              </a:rPr>
              <a:t>dataset.shape</a:t>
            </a:r>
            <a:r>
              <a:rPr lang="en-US" dirty="0">
                <a:latin typeface="Times New Roman" panose="02020603050405020304" pitchFamily="18" charset="0"/>
                <a:cs typeface="Times New Roman" panose="02020603050405020304" pitchFamily="18" charset="0"/>
              </a:rPr>
              <a:t>[1]-1]</a:t>
            </a:r>
          </a:p>
          <a:p>
            <a:r>
              <a:rPr lang="en-US" dirty="0">
                <a:latin typeface="Times New Roman" panose="02020603050405020304" pitchFamily="18" charset="0"/>
                <a:cs typeface="Times New Roman" panose="02020603050405020304" pitchFamily="18" charset="0"/>
              </a:rPr>
              <a:t>Y = </a:t>
            </a:r>
            <a:r>
              <a:rPr lang="en-US" dirty="0" err="1">
                <a:latin typeface="Times New Roman" panose="02020603050405020304" pitchFamily="18" charset="0"/>
                <a:cs typeface="Times New Roman" panose="02020603050405020304" pitchFamily="18" charset="0"/>
              </a:rPr>
              <a:t>Y.astype</a:t>
            </a:r>
            <a:r>
              <a:rPr lang="en-US" dirty="0">
                <a:latin typeface="Times New Roman" panose="02020603050405020304" pitchFamily="18" charset="0"/>
                <a:cs typeface="Times New Roman" panose="02020603050405020304" pitchFamily="18" charset="0"/>
              </a:rPr>
              <a:t>('uint8')</a:t>
            </a:r>
          </a:p>
          <a:p>
            <a:r>
              <a:rPr lang="en-US" dirty="0"/>
              <a:t/>
            </a:r>
            <a:br>
              <a:rPr lang="en-US" dirty="0"/>
            </a:br>
            <a:endParaRPr lang="en-US" dirty="0"/>
          </a:p>
        </p:txBody>
      </p:sp>
    </p:spTree>
    <p:extLst>
      <p:ext uri="{BB962C8B-B14F-4D97-AF65-F5344CB8AC3E}">
        <p14:creationId xmlns:p14="http://schemas.microsoft.com/office/powerpoint/2010/main" val="1054265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7888" y="394692"/>
            <a:ext cx="7688687" cy="6740307"/>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print(X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print(Y</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unique, frequency = </a:t>
            </a:r>
            <a:r>
              <a:rPr lang="en-US" dirty="0" err="1">
                <a:latin typeface="Times New Roman" panose="02020603050405020304" pitchFamily="18" charset="0"/>
                <a:cs typeface="Times New Roman" panose="02020603050405020304" pitchFamily="18" charset="0"/>
              </a:rPr>
              <a:t>np.unique</a:t>
            </a:r>
            <a:r>
              <a:rPr lang="en-US" dirty="0">
                <a:latin typeface="Times New Roman" panose="02020603050405020304" pitchFamily="18" charset="0"/>
                <a:cs typeface="Times New Roman" panose="02020603050405020304" pitchFamily="18" charset="0"/>
              </a:rPr>
              <a:t>(Y, </a:t>
            </a:r>
            <a:r>
              <a:rPr lang="en-US" dirty="0" err="1">
                <a:latin typeface="Times New Roman" panose="02020603050405020304" pitchFamily="18" charset="0"/>
                <a:cs typeface="Times New Roman" panose="02020603050405020304" pitchFamily="18" charset="0"/>
              </a:rPr>
              <a:t>return_counts</a:t>
            </a:r>
            <a:r>
              <a:rPr lang="en-US" dirty="0">
                <a:latin typeface="Times New Roman" panose="02020603050405020304" pitchFamily="18" charset="0"/>
                <a:cs typeface="Times New Roman" panose="02020603050405020304" pitchFamily="18" charset="0"/>
              </a:rPr>
              <a:t> = True)</a:t>
            </a:r>
          </a:p>
          <a:p>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(unique)+" "+</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(frequency</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#X = normalize(X)</a:t>
            </a:r>
          </a:p>
          <a:p>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X.shape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indices = </a:t>
            </a:r>
            <a:r>
              <a:rPr lang="en-US" dirty="0" err="1">
                <a:latin typeface="Times New Roman" panose="02020603050405020304" pitchFamily="18" charset="0"/>
                <a:cs typeface="Times New Roman" panose="02020603050405020304" pitchFamily="18" charset="0"/>
              </a:rPr>
              <a:t>np.arange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X.shape</a:t>
            </a:r>
            <a:r>
              <a:rPr lang="en-US" dirty="0">
                <a:latin typeface="Times New Roman" panose="02020603050405020304" pitchFamily="18" charset="0"/>
                <a:cs typeface="Times New Roman" panose="02020603050405020304" pitchFamily="18" charset="0"/>
              </a:rPr>
              <a:t>[0])</a:t>
            </a:r>
          </a:p>
          <a:p>
            <a:r>
              <a:rPr lang="en-US" dirty="0" err="1">
                <a:latin typeface="Times New Roman" panose="02020603050405020304" pitchFamily="18" charset="0"/>
                <a:cs typeface="Times New Roman" panose="02020603050405020304" pitchFamily="18" charset="0"/>
              </a:rPr>
              <a:t>np.random.shuffle</a:t>
            </a:r>
            <a:r>
              <a:rPr lang="en-US" dirty="0">
                <a:latin typeface="Times New Roman" panose="02020603050405020304" pitchFamily="18" charset="0"/>
                <a:cs typeface="Times New Roman" panose="02020603050405020304" pitchFamily="18" charset="0"/>
              </a:rPr>
              <a:t>(indices)</a:t>
            </a:r>
          </a:p>
          <a:p>
            <a:r>
              <a:rPr lang="en-US" dirty="0">
                <a:latin typeface="Times New Roman" panose="02020603050405020304" pitchFamily="18" charset="0"/>
                <a:cs typeface="Times New Roman" panose="02020603050405020304" pitchFamily="18" charset="0"/>
              </a:rPr>
              <a:t>X = X[indices]</a:t>
            </a:r>
          </a:p>
          <a:p>
            <a:r>
              <a:rPr lang="en-US" dirty="0">
                <a:latin typeface="Times New Roman" panose="02020603050405020304" pitchFamily="18" charset="0"/>
                <a:cs typeface="Times New Roman" panose="02020603050405020304" pitchFamily="18" charset="0"/>
              </a:rPr>
              <a:t>Y = Y[indices]</a:t>
            </a:r>
          </a:p>
          <a:p>
            <a:r>
              <a:rPr lang="en-US" dirty="0">
                <a:latin typeface="Times New Roman" panose="02020603050405020304" pitchFamily="18" charset="0"/>
                <a:cs typeface="Times New Roman" panose="02020603050405020304" pitchFamily="18" charset="0"/>
              </a:rPr>
              <a:t>Y = </a:t>
            </a:r>
            <a:r>
              <a:rPr lang="en-US" dirty="0" err="1">
                <a:latin typeface="Times New Roman" panose="02020603050405020304" pitchFamily="18" charset="0"/>
                <a:cs typeface="Times New Roman" panose="02020603050405020304" pitchFamily="18" charset="0"/>
              </a:rPr>
              <a:t>Y.astype</a:t>
            </a:r>
            <a:r>
              <a:rPr lang="en-US" dirty="0">
                <a:latin typeface="Times New Roman" panose="02020603050405020304" pitchFamily="18" charset="0"/>
                <a:cs typeface="Times New Roman" panose="02020603050405020304" pitchFamily="18" charset="0"/>
              </a:rPr>
              <a:t>('uint8</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Y = </a:t>
            </a:r>
            <a:r>
              <a:rPr lang="en-US" dirty="0" err="1">
                <a:latin typeface="Times New Roman" panose="02020603050405020304" pitchFamily="18" charset="0"/>
                <a:cs typeface="Times New Roman" panose="02020603050405020304" pitchFamily="18" charset="0"/>
              </a:rPr>
              <a:t>to_categorical</a:t>
            </a:r>
            <a:r>
              <a:rPr lang="en-US" dirty="0">
                <a:latin typeface="Times New Roman" panose="02020603050405020304" pitchFamily="18" charset="0"/>
                <a:cs typeface="Times New Roman" panose="02020603050405020304" pitchFamily="18" charset="0"/>
              </a:rPr>
              <a:t>(Y)</a:t>
            </a:r>
          </a:p>
          <a:p>
            <a:r>
              <a:rPr lang="en-US" dirty="0">
                <a:latin typeface="Times New Roman" panose="02020603050405020304" pitchFamily="18" charset="0"/>
                <a:cs typeface="Times New Roman" panose="02020603050405020304" pitchFamily="18" charset="0"/>
              </a:rPr>
              <a:t>print(Y)</a:t>
            </a:r>
          </a:p>
          <a:p>
            <a:r>
              <a:rPr lang="en-US" dirty="0">
                <a:latin typeface="Times New Roman" panose="02020603050405020304" pitchFamily="18" charset="0"/>
                <a:cs typeface="Times New Roman" panose="02020603050405020304" pitchFamily="18" charset="0"/>
              </a:rPr>
              <a:t>Y = </a:t>
            </a:r>
            <a:r>
              <a:rPr lang="en-US" dirty="0" err="1">
                <a:latin typeface="Times New Roman" panose="02020603050405020304" pitchFamily="18" charset="0"/>
                <a:cs typeface="Times New Roman" panose="02020603050405020304" pitchFamily="18" charset="0"/>
              </a:rPr>
              <a:t>Y.astype</a:t>
            </a:r>
            <a:r>
              <a:rPr lang="en-US" dirty="0">
                <a:latin typeface="Times New Roman" panose="02020603050405020304" pitchFamily="18" charset="0"/>
                <a:cs typeface="Times New Roman" panose="02020603050405020304" pitchFamily="18" charset="0"/>
              </a:rPr>
              <a:t>('uint8')</a:t>
            </a:r>
          </a:p>
          <a:p>
            <a:r>
              <a:rPr lang="en-US" dirty="0">
                <a:latin typeface="Times New Roman" panose="02020603050405020304" pitchFamily="18" charset="0"/>
                <a:cs typeface="Times New Roman" panose="02020603050405020304" pitchFamily="18" charset="0"/>
              </a:rPr>
              <a:t>counts = </a:t>
            </a:r>
            <a:r>
              <a:rPr lang="en-US" dirty="0" err="1">
                <a:latin typeface="Times New Roman" panose="02020603050405020304" pitchFamily="18" charset="0"/>
                <a:cs typeface="Times New Roman" panose="02020603050405020304" pitchFamily="18" charset="0"/>
              </a:rPr>
              <a:t>np.bincount</a:t>
            </a:r>
            <a:r>
              <a:rPr lang="en-US" dirty="0">
                <a:latin typeface="Times New Roman" panose="02020603050405020304" pitchFamily="18" charset="0"/>
                <a:cs typeface="Times New Roman" panose="02020603050405020304" pitchFamily="18" charset="0"/>
              </a:rPr>
              <a:t>(Y[:, 0])</a:t>
            </a:r>
          </a:p>
          <a:p>
            <a:r>
              <a:rPr lang="en-US" dirty="0">
                <a:latin typeface="Times New Roman" panose="02020603050405020304" pitchFamily="18" charset="0"/>
                <a:cs typeface="Times New Roman" panose="02020603050405020304" pitchFamily="18" charset="0"/>
              </a:rPr>
              <a:t>weight_for_0 = 1.0 / counts[0]</a:t>
            </a:r>
          </a:p>
          <a:p>
            <a:r>
              <a:rPr lang="en-US" dirty="0">
                <a:latin typeface="Times New Roman" panose="02020603050405020304" pitchFamily="18" charset="0"/>
                <a:cs typeface="Times New Roman" panose="02020603050405020304" pitchFamily="18" charset="0"/>
              </a:rPr>
              <a:t>weight_for_1 = 1.0 / counts[1]</a:t>
            </a:r>
          </a:p>
          <a:p>
            <a:r>
              <a:rPr lang="en-US" dirty="0"/>
              <a:t>test = </a:t>
            </a:r>
            <a:r>
              <a:rPr lang="en-US" dirty="0" err="1"/>
              <a:t>extract.predict</a:t>
            </a:r>
            <a:r>
              <a:rPr lang="en-US" dirty="0"/>
              <a:t>(test)</a:t>
            </a:r>
          </a:p>
          <a:p>
            <a:r>
              <a:rPr lang="en-US" dirty="0"/>
              <a:t>print(</a:t>
            </a:r>
            <a:r>
              <a:rPr lang="en-US" dirty="0" err="1"/>
              <a:t>test.shape</a:t>
            </a:r>
            <a:r>
              <a:rPr lang="en-US" dirty="0"/>
              <a:t>)</a:t>
            </a:r>
          </a:p>
          <a:p>
            <a:r>
              <a:rPr lang="en-US" dirty="0"/>
              <a:t>print(</a:t>
            </a:r>
            <a:r>
              <a:rPr lang="en-US" dirty="0" err="1"/>
              <a:t>X.shape</a:t>
            </a:r>
            <a:r>
              <a:rPr lang="en-US" dirty="0"/>
              <a:t>)</a:t>
            </a:r>
          </a:p>
          <a:p>
            <a:r>
              <a:rPr lang="en-US" dirty="0"/>
              <a:t>predict = </a:t>
            </a:r>
            <a:r>
              <a:rPr lang="en-US" dirty="0" err="1"/>
              <a:t>rfc.predict</a:t>
            </a:r>
            <a:r>
              <a:rPr lang="en-US" dirty="0"/>
              <a:t>(test)</a:t>
            </a:r>
          </a:p>
          <a:p>
            <a:r>
              <a:rPr lang="en-US" dirty="0"/>
              <a:t>print(predict)</a:t>
            </a:r>
          </a:p>
          <a:p>
            <a:endParaRPr lang="en-US" dirty="0"/>
          </a:p>
          <a:p>
            <a:endParaRPr lang="en-US" dirty="0"/>
          </a:p>
        </p:txBody>
      </p:sp>
    </p:spTree>
    <p:extLst>
      <p:ext uri="{BB962C8B-B14F-4D97-AF65-F5344CB8AC3E}">
        <p14:creationId xmlns:p14="http://schemas.microsoft.com/office/powerpoint/2010/main" val="3128338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3205" y="115910"/>
            <a:ext cx="4778062" cy="707886"/>
          </a:xfrm>
          <a:prstGeom prst="rect">
            <a:avLst/>
          </a:prstGeom>
          <a:noFill/>
        </p:spPr>
        <p:txBody>
          <a:bodyPr wrap="square" rtlCol="0">
            <a:spAutoFit/>
          </a:bodyPr>
          <a:lstStyle/>
          <a:p>
            <a:r>
              <a:rPr lang="en-US" sz="4000" b="1" u="sng" dirty="0" smtClean="0">
                <a:latin typeface="Times New Roman" panose="02020603050405020304" pitchFamily="18" charset="0"/>
                <a:cs typeface="Times New Roman" panose="02020603050405020304" pitchFamily="18" charset="0"/>
              </a:rPr>
              <a:t>RESULTS</a:t>
            </a:r>
            <a:endParaRPr lang="en-US" sz="40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3" y="1016978"/>
            <a:ext cx="8850000" cy="5598133"/>
          </a:xfrm>
          <a:prstGeom prst="rect">
            <a:avLst/>
          </a:prstGeom>
        </p:spPr>
      </p:pic>
    </p:spTree>
    <p:extLst>
      <p:ext uri="{BB962C8B-B14F-4D97-AF65-F5344CB8AC3E}">
        <p14:creationId xmlns:p14="http://schemas.microsoft.com/office/powerpoint/2010/main" val="741119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434" y="801105"/>
            <a:ext cx="10058400" cy="5398531"/>
          </a:xfrm>
          <a:prstGeom prst="rect">
            <a:avLst/>
          </a:prstGeom>
        </p:spPr>
      </p:pic>
    </p:spTree>
    <p:extLst>
      <p:ext uri="{BB962C8B-B14F-4D97-AF65-F5344CB8AC3E}">
        <p14:creationId xmlns:p14="http://schemas.microsoft.com/office/powerpoint/2010/main" val="20669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FD44183-ED08-F178-BA1A-908A86EC495C}"/>
              </a:ext>
            </a:extLst>
          </p:cNvPr>
          <p:cNvSpPr txBox="1"/>
          <p:nvPr/>
        </p:nvSpPr>
        <p:spPr>
          <a:xfrm>
            <a:off x="1625002" y="1128773"/>
            <a:ext cx="7377330"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Abstract</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Existing System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Disadvantages in Existing System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Proposed System</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Advantages of  Proposed System</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Novelty</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Architecture</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Modules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UML Diagrams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Sample Code</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Results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Conclusion</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Future Scope</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References</a:t>
            </a:r>
          </a:p>
          <a:p>
            <a:pPr marL="342900" indent="-342900" algn="jus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Github</a:t>
            </a:r>
            <a:r>
              <a:rPr lang="en-US" sz="2000" dirty="0" smtClean="0">
                <a:latin typeface="Times New Roman" panose="02020603050405020304" pitchFamily="18" charset="0"/>
                <a:cs typeface="Times New Roman" panose="02020603050405020304" pitchFamily="18" charset="0"/>
              </a:rPr>
              <a:t> Link</a:t>
            </a:r>
          </a:p>
        </p:txBody>
      </p:sp>
      <p:sp>
        <p:nvSpPr>
          <p:cNvPr id="3" name="TextBox 2">
            <a:extLst>
              <a:ext uri="{FF2B5EF4-FFF2-40B4-BE49-F238E27FC236}">
                <a16:creationId xmlns="" xmlns:a16="http://schemas.microsoft.com/office/drawing/2014/main" id="{A455C62E-EF77-CB51-B5DC-39304F9E604A}"/>
              </a:ext>
            </a:extLst>
          </p:cNvPr>
          <p:cNvSpPr txBox="1"/>
          <p:nvPr/>
        </p:nvSpPr>
        <p:spPr>
          <a:xfrm>
            <a:off x="632012" y="47400"/>
            <a:ext cx="10927976"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CONTENTS</a:t>
            </a:r>
            <a:endParaRPr lang="en-IN"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219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19" y="874489"/>
            <a:ext cx="10058400" cy="5319950"/>
          </a:xfrm>
          <a:prstGeom prst="rect">
            <a:avLst/>
          </a:prstGeom>
        </p:spPr>
      </p:pic>
    </p:spTree>
    <p:extLst>
      <p:ext uri="{BB962C8B-B14F-4D97-AF65-F5344CB8AC3E}">
        <p14:creationId xmlns:p14="http://schemas.microsoft.com/office/powerpoint/2010/main" val="2605773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677" y="1098326"/>
            <a:ext cx="10058400" cy="4950618"/>
          </a:xfrm>
          <a:prstGeom prst="rect">
            <a:avLst/>
          </a:prstGeom>
        </p:spPr>
      </p:pic>
    </p:spTree>
    <p:extLst>
      <p:ext uri="{BB962C8B-B14F-4D97-AF65-F5344CB8AC3E}">
        <p14:creationId xmlns:p14="http://schemas.microsoft.com/office/powerpoint/2010/main" val="2677369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6A0E0C0-92CE-5E34-5D39-5F8E69AA6362}"/>
              </a:ext>
            </a:extLst>
          </p:cNvPr>
          <p:cNvSpPr txBox="1"/>
          <p:nvPr/>
        </p:nvSpPr>
        <p:spPr>
          <a:xfrm>
            <a:off x="632012" y="362753"/>
            <a:ext cx="10927976" cy="707886"/>
          </a:xfrm>
          <a:prstGeom prst="rect">
            <a:avLst/>
          </a:prstGeom>
          <a:noFill/>
        </p:spPr>
        <p:txBody>
          <a:bodyPr wrap="square" rtlCol="0">
            <a:spAutoFit/>
          </a:bodyPr>
          <a:lstStyle/>
          <a:p>
            <a:pPr algn="ctr"/>
            <a:r>
              <a:rPr lang="en-US" sz="4000" b="1" u="sng" dirty="0" smtClean="0">
                <a:latin typeface="Times New Roman" panose="02020603050405020304" pitchFamily="18" charset="0"/>
                <a:cs typeface="Times New Roman" panose="02020603050405020304" pitchFamily="18" charset="0"/>
              </a:rPr>
              <a:t>CONCLUSION</a:t>
            </a:r>
            <a:endParaRPr lang="en-IN" sz="40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A0CEBD53-A601-6B1F-C153-9B3DE55ED0F1}"/>
              </a:ext>
            </a:extLst>
          </p:cNvPr>
          <p:cNvSpPr txBox="1"/>
          <p:nvPr/>
        </p:nvSpPr>
        <p:spPr>
          <a:xfrm>
            <a:off x="1061863" y="1828800"/>
            <a:ext cx="9807906" cy="3477875"/>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conclusion, the application of deep neural networks for electricity theft detection in smart grids represents a promising and effective approach. This technology has the potential to revolutionize the way utilities and grid operators identify and mitigate unauthorized </a:t>
            </a:r>
            <a:r>
              <a:rPr lang="en-US" sz="2000" dirty="0" smtClean="0">
                <a:latin typeface="Times New Roman" panose="02020603050405020304" pitchFamily="18" charset="0"/>
                <a:cs typeface="Times New Roman" panose="02020603050405020304" pitchFamily="18" charset="0"/>
              </a:rPr>
              <a:t>consumption, ultimately improving </a:t>
            </a:r>
            <a:r>
              <a:rPr lang="en-US" sz="2000" dirty="0">
                <a:latin typeface="Times New Roman" panose="02020603050405020304" pitchFamily="18" charset="0"/>
                <a:cs typeface="Times New Roman" panose="02020603050405020304" pitchFamily="18" charset="0"/>
              </a:rPr>
              <a:t>the reliability and sustainability of our energy infrastructure. </a:t>
            </a: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By </a:t>
            </a:r>
            <a:r>
              <a:rPr lang="en-US" sz="2000" dirty="0">
                <a:latin typeface="Times New Roman" panose="02020603050405020304" pitchFamily="18" charset="0"/>
                <a:cs typeface="Times New Roman" panose="02020603050405020304" pitchFamily="18" charset="0"/>
              </a:rPr>
              <a:t>analyzing vast amounts of data from smart meters and other grid sensors, deep neural networks can accurately pinpoint irregularities and anomalies in power consumption patterns, facilitating early detection of electricity theft</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advantages include their ability to adapt to complex and evolving patterns of theft, their high accuracy rates, and their potential for real-time monitoring and response. Additionally, they can reduce operational costs and revenue losses for utilities, benefiting both providers and consume.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3076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1234" y="244699"/>
            <a:ext cx="4623515" cy="707886"/>
          </a:xfrm>
          <a:prstGeom prst="rect">
            <a:avLst/>
          </a:prstGeom>
          <a:noFill/>
        </p:spPr>
        <p:txBody>
          <a:bodyPr wrap="square" rtlCol="0">
            <a:spAutoFit/>
          </a:bodyPr>
          <a:lstStyle/>
          <a:p>
            <a:r>
              <a:rPr lang="en-US" sz="4000" b="1" u="sng" dirty="0" smtClean="0">
                <a:latin typeface="Times New Roman" panose="02020603050405020304" pitchFamily="18" charset="0"/>
                <a:cs typeface="Times New Roman" panose="02020603050405020304" pitchFamily="18" charset="0"/>
              </a:rPr>
              <a:t>FUTURE SCOPE</a:t>
            </a:r>
            <a:endParaRPr lang="en-US"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52282" y="1313645"/>
            <a:ext cx="10006884"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the future, a project on detecting electricity theft in smart grids using deep neural networks could grow in several ways. Firstly, the accuracy of the detection system could be improved by using more advanced algorithms and tweaking the settings to make it more precise. Secondly, the system could be made faster to detect theft as it happens, by optimizing how it processes data from smart meters and other sensors. Thirdly, it could be expanded to look for unusual patterns in electricity use that might suggest theft, even in cases where traditional methods might not spot it. Fourthly, the system could be made to work efficiently in very large smart grid networks with millions of users.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Additionally</a:t>
            </a:r>
            <a:r>
              <a:rPr lang="en-US" sz="2000" dirty="0">
                <a:latin typeface="Times New Roman" panose="02020603050405020304" pitchFamily="18" charset="0"/>
                <a:cs typeface="Times New Roman" panose="02020603050405020304" pitchFamily="18" charset="0"/>
              </a:rPr>
              <a:t>, it could be integrated more closely with other parts of the smart grid, like smart meters and control systems, to make monitoring and control easier. Data privacy and security would also be a big focus, making sure that sensitive information is kept safe. Finally, the system would need to follow all the rules and standards for detecting electricity theft and protecting data, which can vary depending on where it's being used.</a:t>
            </a:r>
          </a:p>
        </p:txBody>
      </p:sp>
    </p:spTree>
    <p:extLst>
      <p:ext uri="{BB962C8B-B14F-4D97-AF65-F5344CB8AC3E}">
        <p14:creationId xmlns:p14="http://schemas.microsoft.com/office/powerpoint/2010/main" val="536472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3504" y="257577"/>
            <a:ext cx="4662152" cy="707886"/>
          </a:xfrm>
          <a:prstGeom prst="rect">
            <a:avLst/>
          </a:prstGeom>
          <a:noFill/>
        </p:spPr>
        <p:txBody>
          <a:bodyPr wrap="square" rtlCol="0">
            <a:spAutoFit/>
          </a:bodyPr>
          <a:lstStyle/>
          <a:p>
            <a:r>
              <a:rPr lang="en-US" sz="4000" b="1" u="sng" dirty="0" smtClean="0">
                <a:latin typeface="Times New Roman" panose="02020603050405020304" pitchFamily="18" charset="0"/>
                <a:cs typeface="Times New Roman" panose="02020603050405020304" pitchFamily="18" charset="0"/>
              </a:rPr>
              <a:t>REFERENCES</a:t>
            </a:r>
            <a:endParaRPr lang="en-US"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87886" y="1262130"/>
            <a:ext cx="10019765"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 Foster</a:t>
            </a:r>
            <a:r>
              <a:rPr lang="en-US" sz="2000" dirty="0">
                <a:latin typeface="Times New Roman" panose="02020603050405020304" pitchFamily="18" charset="0"/>
                <a:cs typeface="Times New Roman" panose="02020603050405020304" pitchFamily="18" charset="0"/>
              </a:rPr>
              <a:t>. (Nov. 2, 2021). Non-Technical Losses: A $96 Billion Global Opportunity for Electrical Utilities. [Online]. Available: https://energycentral.com/c/pip/ non-technical-losses-96-billion-globalopportunity-electrical-utilities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Q. </a:t>
            </a:r>
            <a:r>
              <a:rPr lang="en-US" sz="2000" dirty="0" err="1" smtClean="0">
                <a:latin typeface="Times New Roman" panose="02020603050405020304" pitchFamily="18" charset="0"/>
                <a:cs typeface="Times New Roman" panose="02020603050405020304" pitchFamily="18" charset="0"/>
              </a:rPr>
              <a:t>Louw</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P. </a:t>
            </a:r>
            <a:r>
              <a:rPr lang="en-US" sz="2000" dirty="0" err="1">
                <a:latin typeface="Times New Roman" panose="02020603050405020304" pitchFamily="18" charset="0"/>
                <a:cs typeface="Times New Roman" panose="02020603050405020304" pitchFamily="18" charset="0"/>
              </a:rPr>
              <a:t>Bokoro</a:t>
            </a:r>
            <a:r>
              <a:rPr lang="en-US" sz="2000" dirty="0">
                <a:latin typeface="Times New Roman" panose="02020603050405020304" pitchFamily="18" charset="0"/>
                <a:cs typeface="Times New Roman" panose="02020603050405020304" pitchFamily="18" charset="0"/>
              </a:rPr>
              <a:t>, ‘‘An alternative technique for the detection and mitigation of electricity theft in South Africa,’’ SAIEE Afr. Res. J., vol. 110, no. 4, pp. 209–216, Dec. 2019</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Anwar, N. </a:t>
            </a:r>
            <a:r>
              <a:rPr lang="en-US" sz="2000" dirty="0" err="1">
                <a:latin typeface="Times New Roman" panose="02020603050405020304" pitchFamily="18" charset="0"/>
                <a:cs typeface="Times New Roman" panose="02020603050405020304" pitchFamily="18" charset="0"/>
              </a:rPr>
              <a:t>Javaid</a:t>
            </a:r>
            <a:r>
              <a:rPr lang="en-US" sz="2000" dirty="0">
                <a:latin typeface="Times New Roman" panose="02020603050405020304" pitchFamily="18" charset="0"/>
                <a:cs typeface="Times New Roman" panose="02020603050405020304" pitchFamily="18" charset="0"/>
              </a:rPr>
              <a:t>, A. Khalid, M. Imran, and M. </a:t>
            </a:r>
            <a:r>
              <a:rPr lang="en-US" sz="2000" dirty="0" err="1">
                <a:latin typeface="Times New Roman" panose="02020603050405020304" pitchFamily="18" charset="0"/>
                <a:cs typeface="Times New Roman" panose="02020603050405020304" pitchFamily="18" charset="0"/>
              </a:rPr>
              <a:t>Shoaib</a:t>
            </a:r>
            <a:r>
              <a:rPr lang="en-US" sz="2000" dirty="0">
                <a:latin typeface="Times New Roman" panose="02020603050405020304" pitchFamily="18" charset="0"/>
                <a:cs typeface="Times New Roman" panose="02020603050405020304" pitchFamily="18" charset="0"/>
              </a:rPr>
              <a:t>, ‘‘Electricity theft detection using pipeline in machine learning,’’ in Proc. Int. Wireless </a:t>
            </a:r>
            <a:r>
              <a:rPr lang="en-US" sz="2000" dirty="0" err="1">
                <a:latin typeface="Times New Roman" panose="02020603050405020304" pitchFamily="18" charset="0"/>
                <a:cs typeface="Times New Roman" panose="02020603050405020304" pitchFamily="18" charset="0"/>
              </a:rPr>
              <a:t>Commun</a:t>
            </a:r>
            <a:r>
              <a:rPr lang="en-US" sz="2000" dirty="0">
                <a:latin typeface="Times New Roman" panose="02020603050405020304" pitchFamily="18" charset="0"/>
                <a:cs typeface="Times New Roman" panose="02020603050405020304" pitchFamily="18" charset="0"/>
              </a:rPr>
              <a:t>. Mobile </a:t>
            </a:r>
            <a:r>
              <a:rPr lang="en-US" sz="2000" dirty="0" err="1">
                <a:latin typeface="Times New Roman" panose="02020603050405020304" pitchFamily="18" charset="0"/>
                <a:cs typeface="Times New Roman" panose="02020603050405020304" pitchFamily="18" charset="0"/>
              </a:rPr>
              <a:t>Comput</a:t>
            </a:r>
            <a:r>
              <a:rPr lang="en-US" sz="2000" dirty="0">
                <a:latin typeface="Times New Roman" panose="02020603050405020304" pitchFamily="18" charset="0"/>
                <a:cs typeface="Times New Roman" panose="02020603050405020304" pitchFamily="18" charset="0"/>
              </a:rPr>
              <a:t>. (IWCMC), Jun. 2020, pp. 2138–2142.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Z. </a:t>
            </a:r>
            <a:r>
              <a:rPr lang="en-US" sz="2000" dirty="0" err="1">
                <a:latin typeface="Times New Roman" panose="02020603050405020304" pitchFamily="18" charset="0"/>
                <a:cs typeface="Times New Roman" panose="02020603050405020304" pitchFamily="18" charset="0"/>
              </a:rPr>
              <a:t>Zheng</a:t>
            </a:r>
            <a:r>
              <a:rPr lang="en-US" sz="2000" dirty="0">
                <a:latin typeface="Times New Roman" panose="02020603050405020304" pitchFamily="18" charset="0"/>
                <a:cs typeface="Times New Roman" panose="02020603050405020304" pitchFamily="18" charset="0"/>
              </a:rPr>
              <a:t>, Y. Yang, X. </a:t>
            </a:r>
            <a:r>
              <a:rPr lang="en-US" sz="2000" dirty="0" err="1">
                <a:latin typeface="Times New Roman" panose="02020603050405020304" pitchFamily="18" charset="0"/>
                <a:cs typeface="Times New Roman" panose="02020603050405020304" pitchFamily="18" charset="0"/>
              </a:rPr>
              <a:t>Niu</a:t>
            </a:r>
            <a:r>
              <a:rPr lang="en-US" sz="2000" dirty="0">
                <a:latin typeface="Times New Roman" panose="02020603050405020304" pitchFamily="18" charset="0"/>
                <a:cs typeface="Times New Roman" panose="02020603050405020304" pitchFamily="18" charset="0"/>
              </a:rPr>
              <a:t>, H.-N. Dai, and Y. Zhou, ‘‘Wide and deep convolutional neural networks for electricity-theft detection to secure smart grids,’’ IEEE Trans. Ind. </a:t>
            </a:r>
            <a:r>
              <a:rPr lang="en-US" sz="2000" dirty="0" err="1">
                <a:latin typeface="Times New Roman" panose="02020603050405020304" pitchFamily="18" charset="0"/>
                <a:cs typeface="Times New Roman" panose="02020603050405020304" pitchFamily="18" charset="0"/>
              </a:rPr>
              <a:t>Informat</a:t>
            </a:r>
            <a:r>
              <a:rPr lang="en-US" sz="2000" dirty="0">
                <a:latin typeface="Times New Roman" panose="02020603050405020304" pitchFamily="18" charset="0"/>
                <a:cs typeface="Times New Roman" panose="02020603050405020304" pitchFamily="18" charset="0"/>
              </a:rPr>
              <a:t>., vol. 14, no. 4, pp. 1606–1615, Apr. 2018.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Pickering. (Nov. 1, 2021). E-Meters Offer Multiple Ways to Combat Electricity Theft and Tampering. [Online]. Available: https://www.electronicdesign.com/technologies/meters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X. Fang, S. </a:t>
            </a:r>
            <a:r>
              <a:rPr lang="en-US" sz="2000" dirty="0" err="1" smtClean="0">
                <a:latin typeface="Times New Roman" panose="02020603050405020304" pitchFamily="18" charset="0"/>
                <a:cs typeface="Times New Roman" panose="02020603050405020304" pitchFamily="18" charset="0"/>
              </a:rPr>
              <a:t>Misra</a:t>
            </a:r>
            <a:r>
              <a:rPr lang="en-US" sz="2000" dirty="0" smtClean="0">
                <a:latin typeface="Times New Roman" panose="02020603050405020304" pitchFamily="18" charset="0"/>
                <a:cs typeface="Times New Roman" panose="02020603050405020304" pitchFamily="18" charset="0"/>
              </a:rPr>
              <a:t>, G. </a:t>
            </a:r>
            <a:r>
              <a:rPr lang="en-US" sz="2000" dirty="0" err="1" smtClean="0">
                <a:latin typeface="Times New Roman" panose="02020603050405020304" pitchFamily="18" charset="0"/>
                <a:cs typeface="Times New Roman" panose="02020603050405020304" pitchFamily="18" charset="0"/>
              </a:rPr>
              <a:t>Xue</a:t>
            </a:r>
            <a:r>
              <a:rPr lang="en-US" sz="2000" dirty="0" smtClean="0">
                <a:latin typeface="Times New Roman" panose="02020603050405020304" pitchFamily="18" charset="0"/>
                <a:cs typeface="Times New Roman" panose="02020603050405020304" pitchFamily="18" charset="0"/>
              </a:rPr>
              <a:t>, and D. Yang, ‘‘Smart grid—The new and improved power grid: A survey,’’ IEEE </a:t>
            </a:r>
            <a:r>
              <a:rPr lang="en-US" sz="2000" dirty="0" err="1" smtClean="0">
                <a:latin typeface="Times New Roman" panose="02020603050405020304" pitchFamily="18" charset="0"/>
                <a:cs typeface="Times New Roman" panose="02020603050405020304" pitchFamily="18" charset="0"/>
              </a:rPr>
              <a:t>Commun</a:t>
            </a:r>
            <a:r>
              <a:rPr lang="en-US" sz="2000" dirty="0" smtClean="0">
                <a:latin typeface="Times New Roman" panose="02020603050405020304" pitchFamily="18" charset="0"/>
                <a:cs typeface="Times New Roman" panose="02020603050405020304" pitchFamily="18" charset="0"/>
              </a:rPr>
              <a:t>. Surveys </a:t>
            </a:r>
            <a:r>
              <a:rPr lang="en-US" sz="2000" dirty="0" err="1" smtClean="0">
                <a:latin typeface="Times New Roman" panose="02020603050405020304" pitchFamily="18" charset="0"/>
                <a:cs typeface="Times New Roman" panose="02020603050405020304" pitchFamily="18" charset="0"/>
              </a:rPr>
              <a:t>Tuts</a:t>
            </a:r>
            <a:r>
              <a:rPr lang="en-US" sz="2000" dirty="0" smtClean="0">
                <a:latin typeface="Times New Roman" panose="02020603050405020304" pitchFamily="18" charset="0"/>
                <a:cs typeface="Times New Roman" panose="02020603050405020304" pitchFamily="18" charset="0"/>
              </a:rPr>
              <a:t>., vol. 14, no. 4, pp. 944–980, 4th Quart., 2012.</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186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8355" y="425003"/>
            <a:ext cx="4893972" cy="707886"/>
          </a:xfrm>
          <a:prstGeom prst="rect">
            <a:avLst/>
          </a:prstGeom>
          <a:noFill/>
        </p:spPr>
        <p:txBody>
          <a:bodyPr wrap="square" rtlCol="0">
            <a:spAutoFit/>
          </a:bodyPr>
          <a:lstStyle/>
          <a:p>
            <a:r>
              <a:rPr lang="en-US" sz="4000" b="1" u="sng" dirty="0" smtClean="0">
                <a:latin typeface="Times New Roman" panose="02020603050405020304" pitchFamily="18" charset="0"/>
                <a:cs typeface="Times New Roman" panose="02020603050405020304" pitchFamily="18" charset="0"/>
              </a:rPr>
              <a:t>GITHUB LINK</a:t>
            </a:r>
            <a:endParaRPr lang="en-US"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401910" y="2458671"/>
            <a:ext cx="6606862" cy="707886"/>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https://github.com/Harshitha-31/Electricity-theft-detection-in-smart-grids-based-on-deep-neural-network</a:t>
            </a:r>
          </a:p>
        </p:txBody>
      </p:sp>
    </p:spTree>
    <p:extLst>
      <p:ext uri="{BB962C8B-B14F-4D97-AF65-F5344CB8AC3E}">
        <p14:creationId xmlns:p14="http://schemas.microsoft.com/office/powerpoint/2010/main" val="145038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56320AE-CA14-9A2F-2BE5-947F7944CB44}"/>
              </a:ext>
            </a:extLst>
          </p:cNvPr>
          <p:cNvSpPr txBox="1"/>
          <p:nvPr/>
        </p:nvSpPr>
        <p:spPr>
          <a:xfrm>
            <a:off x="228600" y="2743201"/>
            <a:ext cx="11331388" cy="1015663"/>
          </a:xfrm>
          <a:prstGeom prst="rect">
            <a:avLst/>
          </a:prstGeom>
          <a:noFill/>
        </p:spPr>
        <p:txBody>
          <a:bodyPr wrap="square" rtlCol="0">
            <a:spAutoFit/>
          </a:bodyPr>
          <a:lstStyle/>
          <a:p>
            <a:pPr algn="ctr"/>
            <a:r>
              <a:rPr lang="en-US" sz="6000" b="1" i="1" dirty="0">
                <a:latin typeface="Times New Roman" panose="02020603050405020304" pitchFamily="18" charset="0"/>
                <a:cs typeface="Times New Roman" panose="02020603050405020304" pitchFamily="18" charset="0"/>
              </a:rPr>
              <a:t>Thank You</a:t>
            </a:r>
            <a:endParaRPr lang="en-IN" sz="6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7581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56320AE-CA14-9A2F-2BE5-947F7944CB44}"/>
              </a:ext>
            </a:extLst>
          </p:cNvPr>
          <p:cNvSpPr txBox="1"/>
          <p:nvPr/>
        </p:nvSpPr>
        <p:spPr>
          <a:xfrm>
            <a:off x="632012" y="431242"/>
            <a:ext cx="10927976" cy="707886"/>
          </a:xfrm>
          <a:prstGeom prst="rect">
            <a:avLst/>
          </a:prstGeom>
          <a:noFill/>
        </p:spPr>
        <p:txBody>
          <a:bodyPr wrap="square" rtlCol="0">
            <a:spAutoFit/>
          </a:bodyPr>
          <a:lstStyle/>
          <a:p>
            <a:pPr algn="ctr"/>
            <a:r>
              <a:rPr lang="en-US" sz="4000" b="1" u="sng" dirty="0" smtClean="0">
                <a:latin typeface="Times New Roman" panose="02020603050405020304" pitchFamily="18" charset="0"/>
                <a:cs typeface="Times New Roman" panose="02020603050405020304" pitchFamily="18" charset="0"/>
              </a:rPr>
              <a:t>ABSTRACT</a:t>
            </a:r>
            <a:endParaRPr lang="en-IN" sz="40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9037C9F8-5742-462D-74B9-5EE1DC193EFE}"/>
              </a:ext>
            </a:extLst>
          </p:cNvPr>
          <p:cNvSpPr txBox="1"/>
          <p:nvPr/>
        </p:nvSpPr>
        <p:spPr>
          <a:xfrm>
            <a:off x="1043641" y="1676400"/>
            <a:ext cx="10516347"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Electricity theft is a global problem that negatively affects both utility companies and electricity users. It destabilizes the economic development of utility companies, causes electric hazards and impacts the high cost of energy for </a:t>
            </a:r>
            <a:r>
              <a:rPr lang="en-US" sz="2000" dirty="0" smtClean="0">
                <a:latin typeface="Times New Roman" panose="02020603050405020304" pitchFamily="18" charset="0"/>
                <a:cs typeface="Times New Roman" panose="02020603050405020304" pitchFamily="18" charset="0"/>
              </a:rPr>
              <a:t>users.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address dataset weaknesses such as missing data and class imbalance problems through data interpolation and synthetic data generation processes.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analyze and compare the contribution of features from both time and frequency domains, run experiments in combined and reduced feature space using principal component analysis and finally incorporate minimum redundancy maximum relevance scheme for validating the most important features.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Lastly</a:t>
            </a:r>
            <a:r>
              <a:rPr lang="en-US" sz="2000" dirty="0">
                <a:latin typeface="Times New Roman" panose="02020603050405020304" pitchFamily="18" charset="0"/>
                <a:cs typeface="Times New Roman" panose="02020603050405020304" pitchFamily="18" charset="0"/>
              </a:rPr>
              <a:t>, we show the competitiveness of our method in comparison with other methods evaluated on the same dataset. </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0948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56320AE-CA14-9A2F-2BE5-947F7944CB44}"/>
              </a:ext>
            </a:extLst>
          </p:cNvPr>
          <p:cNvSpPr txBox="1"/>
          <p:nvPr/>
        </p:nvSpPr>
        <p:spPr>
          <a:xfrm>
            <a:off x="644891" y="331981"/>
            <a:ext cx="10927976" cy="707886"/>
          </a:xfrm>
          <a:prstGeom prst="rect">
            <a:avLst/>
          </a:prstGeom>
          <a:noFill/>
        </p:spPr>
        <p:txBody>
          <a:bodyPr wrap="square" rtlCol="0">
            <a:spAutoFit/>
          </a:bodyPr>
          <a:lstStyle/>
          <a:p>
            <a:pPr algn="ctr"/>
            <a:r>
              <a:rPr lang="en-US" sz="4000" b="1" u="sng" dirty="0" smtClean="0">
                <a:latin typeface="Times New Roman" panose="02020603050405020304" pitchFamily="18" charset="0"/>
                <a:cs typeface="Times New Roman" panose="02020603050405020304" pitchFamily="18" charset="0"/>
              </a:rPr>
              <a:t>EXISTING SYSTEM</a:t>
            </a:r>
            <a:endParaRPr lang="en-IN" sz="4000"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67481FAE-6E17-BADC-2A35-C7454F678E93}"/>
              </a:ext>
            </a:extLst>
          </p:cNvPr>
          <p:cNvSpPr txBox="1"/>
          <p:nvPr/>
        </p:nvSpPr>
        <p:spPr>
          <a:xfrm>
            <a:off x="1272420" y="1748206"/>
            <a:ext cx="9777653" cy="3191643"/>
          </a:xfrm>
          <a:prstGeom prst="rect">
            <a:avLst/>
          </a:prstGeom>
          <a:noFill/>
        </p:spPr>
        <p:txBody>
          <a:bodyPr wrap="square">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data related to electricity consumption, power flow, and other relevant parameters is collected in the current system. Mention the sources of data, such as smart meters, sensors, and monitoring devices.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collected data is processed in the current system. This may involve data aggregation, filtering, and analysis to identify patterns and anomalies.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variables used in the current system for detecting electricity theft. This could include parameters like energy consumption patterns, voltage levels, and current flows.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Summarizing </a:t>
            </a:r>
            <a:r>
              <a:rPr lang="en-US" sz="2000" dirty="0">
                <a:latin typeface="Times New Roman" panose="02020603050405020304" pitchFamily="18" charset="0"/>
                <a:cs typeface="Times New Roman" panose="02020603050405020304" pitchFamily="18" charset="0"/>
              </a:rPr>
              <a:t>the performance of the current system in terms of its accuracy, reliability, and efficiency in detecting electricity </a:t>
            </a:r>
            <a:r>
              <a:rPr lang="en-US" sz="2000" dirty="0" smtClean="0">
                <a:latin typeface="Times New Roman" panose="02020603050405020304" pitchFamily="18" charset="0"/>
                <a:cs typeface="Times New Roman" panose="02020603050405020304" pitchFamily="18" charset="0"/>
              </a:rPr>
              <a:t>theft.</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45974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56320AE-CA14-9A2F-2BE5-947F7944CB44}"/>
              </a:ext>
            </a:extLst>
          </p:cNvPr>
          <p:cNvSpPr txBox="1"/>
          <p:nvPr/>
        </p:nvSpPr>
        <p:spPr>
          <a:xfrm>
            <a:off x="632012" y="762000"/>
            <a:ext cx="10927976" cy="707886"/>
          </a:xfrm>
          <a:prstGeom prst="rect">
            <a:avLst/>
          </a:prstGeom>
          <a:noFill/>
        </p:spPr>
        <p:txBody>
          <a:bodyPr wrap="square" rtlCol="0">
            <a:spAutoFit/>
          </a:bodyPr>
          <a:lstStyle/>
          <a:p>
            <a:pPr algn="ctr"/>
            <a:r>
              <a:rPr lang="en-US" sz="4000" b="1" u="sng" dirty="0" smtClean="0">
                <a:latin typeface="Times New Roman" panose="02020603050405020304" pitchFamily="18" charset="0"/>
                <a:cs typeface="Times New Roman" panose="02020603050405020304" pitchFamily="18" charset="0"/>
              </a:rPr>
              <a:t>DISADVANTAGES IN EXISTING SYSTEM</a:t>
            </a:r>
            <a:endParaRPr lang="en-IN" sz="40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C67E45A0-3C57-718A-8C40-1C6F3365C19F}"/>
              </a:ext>
            </a:extLst>
          </p:cNvPr>
          <p:cNvSpPr txBox="1"/>
          <p:nvPr/>
        </p:nvSpPr>
        <p:spPr>
          <a:xfrm>
            <a:off x="969106" y="2266461"/>
            <a:ext cx="10464800" cy="1015663"/>
          </a:xfrm>
          <a:prstGeom prst="rect">
            <a:avLst/>
          </a:prstGeom>
          <a:noFill/>
        </p:spPr>
        <p:txBody>
          <a:bodyPr wrap="square">
            <a:spAutoFit/>
          </a:bodyPr>
          <a:lstStyle/>
          <a:p>
            <a:pPr marL="457200" indent="-4572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Less Accuracy</a:t>
            </a:r>
          </a:p>
          <a:p>
            <a:pPr marL="457200" indent="-4572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Low Efficiency</a:t>
            </a:r>
          </a:p>
          <a:p>
            <a:pPr marL="457200" indent="-4572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Time consuming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0667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56320AE-CA14-9A2F-2BE5-947F7944CB44}"/>
              </a:ext>
            </a:extLst>
          </p:cNvPr>
          <p:cNvSpPr txBox="1"/>
          <p:nvPr/>
        </p:nvSpPr>
        <p:spPr>
          <a:xfrm>
            <a:off x="632012" y="246692"/>
            <a:ext cx="10927976" cy="707886"/>
          </a:xfrm>
          <a:prstGeom prst="rect">
            <a:avLst/>
          </a:prstGeom>
          <a:noFill/>
        </p:spPr>
        <p:txBody>
          <a:bodyPr wrap="square" rtlCol="0">
            <a:spAutoFit/>
          </a:bodyPr>
          <a:lstStyle/>
          <a:p>
            <a:pPr algn="ctr"/>
            <a:r>
              <a:rPr lang="en-US" sz="4000" b="1" u="sng" dirty="0" smtClean="0">
                <a:latin typeface="Times New Roman" panose="02020603050405020304" pitchFamily="18" charset="0"/>
                <a:cs typeface="Times New Roman" panose="02020603050405020304" pitchFamily="18" charset="0"/>
              </a:rPr>
              <a:t>PROPOSED SYSTEM</a:t>
            </a:r>
            <a:endParaRPr lang="en-IN" sz="40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09804797-1C7F-9CCF-8164-1F84B4CCF547}"/>
              </a:ext>
            </a:extLst>
          </p:cNvPr>
          <p:cNvSpPr txBox="1"/>
          <p:nvPr/>
        </p:nvSpPr>
        <p:spPr>
          <a:xfrm>
            <a:off x="1019908" y="1106790"/>
            <a:ext cx="10352137" cy="5324535"/>
          </a:xfrm>
          <a:prstGeom prst="rect">
            <a:avLst/>
          </a:prstGeom>
          <a:noFill/>
        </p:spPr>
        <p:txBody>
          <a:bodyPr wrap="square">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 one of the major factors of the nontechnical </a:t>
            </a:r>
            <a:r>
              <a:rPr lang="en-IN" sz="2000" dirty="0" smtClean="0">
                <a:latin typeface="Times New Roman" panose="02020603050405020304" pitchFamily="18" charset="0"/>
                <a:cs typeface="Times New Roman" panose="02020603050405020304" pitchFamily="18" charset="0"/>
              </a:rPr>
              <a:t>losses </a:t>
            </a:r>
            <a:r>
              <a:rPr lang="en-IN" sz="2000" dirty="0">
                <a:latin typeface="Times New Roman" panose="02020603050405020304" pitchFamily="18" charset="0"/>
                <a:cs typeface="Times New Roman" panose="02020603050405020304" pitchFamily="18" charset="0"/>
              </a:rPr>
              <a:t>in distribution networks, the electricity theft causes significant harm to power grids, which influences power supply quality and reduces operating profits. </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order to help utility companies solve the problems of inefficient electricity inspection and irregular power consumption, a novel hybrid convolutional neural network-random forest (CNN-RF) model for automatic electricity theft detection is presented in this </a:t>
            </a:r>
            <a:r>
              <a:rPr lang="en-IN" sz="2000" dirty="0" smtClean="0">
                <a:latin typeface="Times New Roman" panose="02020603050405020304" pitchFamily="18" charset="0"/>
                <a:cs typeface="Times New Roman" panose="02020603050405020304" pitchFamily="18" charset="0"/>
              </a:rPr>
              <a:t>project. </a:t>
            </a:r>
          </a:p>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model, a convolutional neural network (CNN) firstly is designed to learn the features between different hours of the day and different days from massive and varying smart meter data by the operations of convolution and </a:t>
            </a:r>
            <a:r>
              <a:rPr lang="en-IN" sz="2000" dirty="0" err="1">
                <a:latin typeface="Times New Roman" panose="02020603050405020304" pitchFamily="18" charset="0"/>
                <a:cs typeface="Times New Roman" panose="02020603050405020304" pitchFamily="18" charset="0"/>
              </a:rPr>
              <a:t>downsampling</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addition, a dropout layer is added to retard the risk of </a:t>
            </a:r>
            <a:r>
              <a:rPr lang="en-IN" sz="2000" dirty="0" err="1">
                <a:latin typeface="Times New Roman" panose="02020603050405020304" pitchFamily="18" charset="0"/>
                <a:cs typeface="Times New Roman" panose="02020603050405020304" pitchFamily="18" charset="0"/>
              </a:rPr>
              <a:t>overfitting</a:t>
            </a:r>
            <a:r>
              <a:rPr lang="en-IN" sz="2000" dirty="0">
                <a:latin typeface="Times New Roman" panose="02020603050405020304" pitchFamily="18" charset="0"/>
                <a:cs typeface="Times New Roman" panose="02020603050405020304" pitchFamily="18" charset="0"/>
              </a:rPr>
              <a:t>, and the </a:t>
            </a:r>
            <a:r>
              <a:rPr lang="en-IN" sz="2000" dirty="0" err="1">
                <a:latin typeface="Times New Roman" panose="02020603050405020304" pitchFamily="18" charset="0"/>
                <a:cs typeface="Times New Roman" panose="02020603050405020304" pitchFamily="18" charset="0"/>
              </a:rPr>
              <a:t>backpropagation</a:t>
            </a:r>
            <a:r>
              <a:rPr lang="en-IN" sz="2000" dirty="0">
                <a:latin typeface="Times New Roman" panose="02020603050405020304" pitchFamily="18" charset="0"/>
                <a:cs typeface="Times New Roman" panose="02020603050405020304" pitchFamily="18" charset="0"/>
              </a:rPr>
              <a:t> algorithm is applied to update network parameters in the training phase. And then, the random forest (RF) is trained based on the obtained features to detect whether the consumer steals electricity. To build the RF in the hybrid model, the grid search algorithm is adopted to determine optimal parameters. </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Finally</a:t>
            </a:r>
            <a:r>
              <a:rPr lang="en-IN" sz="2000" dirty="0">
                <a:latin typeface="Times New Roman" panose="02020603050405020304" pitchFamily="18" charset="0"/>
                <a:cs typeface="Times New Roman" panose="02020603050405020304" pitchFamily="18" charset="0"/>
              </a:rPr>
              <a:t>, experiments are conducted based on real energy consumption data, and the results show that the proposed detection model outperforms other methods in terms of accuracy and efficiency.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7871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56320AE-CA14-9A2F-2BE5-947F7944CB44}"/>
              </a:ext>
            </a:extLst>
          </p:cNvPr>
          <p:cNvSpPr txBox="1"/>
          <p:nvPr/>
        </p:nvSpPr>
        <p:spPr>
          <a:xfrm>
            <a:off x="632012" y="600635"/>
            <a:ext cx="10927976" cy="707886"/>
          </a:xfrm>
          <a:prstGeom prst="rect">
            <a:avLst/>
          </a:prstGeom>
          <a:noFill/>
        </p:spPr>
        <p:txBody>
          <a:bodyPr wrap="square" rtlCol="0">
            <a:spAutoFit/>
          </a:bodyPr>
          <a:lstStyle/>
          <a:p>
            <a:pPr algn="ctr"/>
            <a:r>
              <a:rPr lang="en-US" sz="4000" b="1" u="sng" dirty="0" smtClean="0">
                <a:latin typeface="Times New Roman" panose="02020603050405020304" pitchFamily="18" charset="0"/>
                <a:cs typeface="Times New Roman" panose="02020603050405020304" pitchFamily="18" charset="0"/>
              </a:rPr>
              <a:t>ADVANTAGES OF PROPOSED SYSTEM</a:t>
            </a:r>
            <a:endParaRPr lang="en-IN" sz="40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BD4CECDA-E067-D17D-C8CD-33AD38A684CE}"/>
              </a:ext>
            </a:extLst>
          </p:cNvPr>
          <p:cNvSpPr txBox="1"/>
          <p:nvPr/>
        </p:nvSpPr>
        <p:spPr>
          <a:xfrm>
            <a:off x="833718" y="2066192"/>
            <a:ext cx="10524564"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High </a:t>
            </a:r>
            <a:r>
              <a:rPr lang="en-US" sz="2000" dirty="0">
                <a:latin typeface="Times New Roman" panose="02020603050405020304" pitchFamily="18" charset="0"/>
                <a:cs typeface="Times New Roman" panose="02020603050405020304" pitchFamily="18" charset="0"/>
              </a:rPr>
              <a:t>Accuracy</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High </a:t>
            </a:r>
            <a:r>
              <a:rPr lang="en-US" sz="2000" dirty="0" smtClean="0">
                <a:latin typeface="Times New Roman" panose="02020603050405020304" pitchFamily="18" charset="0"/>
                <a:cs typeface="Times New Roman" panose="02020603050405020304" pitchFamily="18" charset="0"/>
              </a:rPr>
              <a:t>Efficiency</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Less Time consumption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4989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56320AE-CA14-9A2F-2BE5-947F7944CB44}"/>
              </a:ext>
            </a:extLst>
          </p:cNvPr>
          <p:cNvSpPr txBox="1"/>
          <p:nvPr/>
        </p:nvSpPr>
        <p:spPr>
          <a:xfrm>
            <a:off x="632011" y="600636"/>
            <a:ext cx="11559989"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H</a:t>
            </a:r>
            <a:r>
              <a:rPr lang="en-US" sz="4000" b="1" u="sng" dirty="0" smtClean="0">
                <a:latin typeface="Times New Roman" panose="02020603050405020304" pitchFamily="18" charset="0"/>
                <a:cs typeface="Times New Roman" panose="02020603050405020304" pitchFamily="18" charset="0"/>
              </a:rPr>
              <a:t>ardware and Software </a:t>
            </a:r>
            <a:r>
              <a:rPr lang="en-US" sz="4000" b="1" u="sng" dirty="0">
                <a:latin typeface="Times New Roman" panose="02020603050405020304" pitchFamily="18" charset="0"/>
                <a:cs typeface="Times New Roman" panose="02020603050405020304" pitchFamily="18" charset="0"/>
              </a:rPr>
              <a:t>R</a:t>
            </a:r>
            <a:r>
              <a:rPr lang="en-US" sz="4000" b="1" u="sng" dirty="0" smtClean="0">
                <a:latin typeface="Times New Roman" panose="02020603050405020304" pitchFamily="18" charset="0"/>
                <a:cs typeface="Times New Roman" panose="02020603050405020304" pitchFamily="18" charset="0"/>
              </a:rPr>
              <a:t>equirements</a:t>
            </a:r>
            <a:endParaRPr lang="en-IN" sz="40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BE5F05F4-37AB-FDFA-2329-EEDFF82B32FE}"/>
              </a:ext>
            </a:extLst>
          </p:cNvPr>
          <p:cNvSpPr txBox="1"/>
          <p:nvPr/>
        </p:nvSpPr>
        <p:spPr>
          <a:xfrm>
            <a:off x="1430217" y="2129150"/>
            <a:ext cx="5100917" cy="3013133"/>
          </a:xfrm>
          <a:prstGeom prst="rect">
            <a:avLst/>
          </a:prstGeom>
          <a:noFill/>
        </p:spPr>
        <p:txBody>
          <a:bodyPr wrap="square">
            <a:spAutoFit/>
          </a:bodyPr>
          <a:lstStyle/>
          <a:p>
            <a:pPr>
              <a:lnSpc>
                <a:spcPct val="107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Processor </a:t>
            </a:r>
            <a:r>
              <a:rPr lang="en-US" sz="2000" dirty="0">
                <a:latin typeface="Times New Roman" panose="02020603050405020304" pitchFamily="18" charset="0"/>
                <a:cs typeface="Times New Roman" panose="02020603050405020304" pitchFamily="18" charset="0"/>
              </a:rPr>
              <a:t>: Pentium –IV </a:t>
            </a:r>
          </a:p>
          <a:p>
            <a:pPr marL="342900" indent="-34290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RAM </a:t>
            </a:r>
            <a:r>
              <a:rPr lang="en-US" sz="2000" dirty="0">
                <a:latin typeface="Times New Roman" panose="02020603050405020304" pitchFamily="18" charset="0"/>
                <a:cs typeface="Times New Roman" panose="02020603050405020304" pitchFamily="18" charset="0"/>
              </a:rPr>
              <a:t>: 4 GB (min) </a:t>
            </a:r>
          </a:p>
          <a:p>
            <a:pPr marL="342900" indent="-34290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Hard </a:t>
            </a:r>
            <a:r>
              <a:rPr lang="en-US" sz="2000" dirty="0">
                <a:latin typeface="Times New Roman" panose="02020603050405020304" pitchFamily="18" charset="0"/>
                <a:cs typeface="Times New Roman" panose="02020603050405020304" pitchFamily="18" charset="0"/>
              </a:rPr>
              <a:t>Disk : 20 GB </a:t>
            </a:r>
          </a:p>
          <a:p>
            <a:pPr marL="342900" indent="-34290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Board : Standard Windows Keyboard </a:t>
            </a:r>
          </a:p>
          <a:p>
            <a:pPr marL="342900" indent="-34290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Mouse </a:t>
            </a:r>
            <a:r>
              <a:rPr lang="en-US" sz="2000" dirty="0">
                <a:latin typeface="Times New Roman" panose="02020603050405020304" pitchFamily="18" charset="0"/>
                <a:cs typeface="Times New Roman" panose="02020603050405020304" pitchFamily="18" charset="0"/>
              </a:rPr>
              <a:t>: Two or Three Button Mouse </a:t>
            </a:r>
            <a:endParaRPr lang="en-US" sz="2000" dirty="0" smtClean="0">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Monitor </a:t>
            </a:r>
            <a:r>
              <a:rPr lang="en-US" sz="2000" dirty="0">
                <a:latin typeface="Times New Roman" panose="02020603050405020304" pitchFamily="18" charset="0"/>
                <a:cs typeface="Times New Roman" panose="02020603050405020304" pitchFamily="18" charset="0"/>
              </a:rPr>
              <a:t>: SVGA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DC0BABFC-7D7D-BBB1-1241-63B262589B93}"/>
              </a:ext>
            </a:extLst>
          </p:cNvPr>
          <p:cNvSpPr txBox="1"/>
          <p:nvPr/>
        </p:nvSpPr>
        <p:spPr>
          <a:xfrm>
            <a:off x="6569770" y="2245060"/>
            <a:ext cx="4824400" cy="3013133"/>
          </a:xfrm>
          <a:prstGeom prst="rect">
            <a:avLst/>
          </a:prstGeom>
          <a:noFill/>
        </p:spPr>
        <p:txBody>
          <a:bodyPr wrap="square">
            <a:spAutoFit/>
          </a:bodyPr>
          <a:lstStyle/>
          <a:p>
            <a:pPr>
              <a:lnSpc>
                <a:spcPct val="107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Operating system : Windows 7 </a:t>
            </a:r>
            <a:r>
              <a:rPr lang="en-US" sz="2000" dirty="0" smtClean="0">
                <a:latin typeface="Times New Roman" panose="02020603050405020304" pitchFamily="18" charset="0"/>
                <a:cs typeface="Times New Roman" panose="02020603050405020304" pitchFamily="18" charset="0"/>
              </a:rPr>
              <a:t>Ultimate </a:t>
            </a:r>
            <a:endParaRPr lang="en-US" sz="2000" dirty="0">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Coding </a:t>
            </a:r>
            <a:r>
              <a:rPr lang="en-US" sz="2000" dirty="0">
                <a:latin typeface="Times New Roman" panose="02020603050405020304" pitchFamily="18" charset="0"/>
                <a:cs typeface="Times New Roman" panose="02020603050405020304" pitchFamily="18" charset="0"/>
              </a:rPr>
              <a:t>Language : </a:t>
            </a:r>
            <a:r>
              <a:rPr lang="en-US" sz="2000" dirty="0" smtClean="0">
                <a:latin typeface="Times New Roman" panose="02020603050405020304" pitchFamily="18" charset="0"/>
                <a:cs typeface="Times New Roman" panose="02020603050405020304" pitchFamily="18" charset="0"/>
              </a:rPr>
              <a:t>Python</a:t>
            </a:r>
            <a:endParaRPr lang="en-US" sz="2000" dirty="0">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Front-End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HTML</a:t>
            </a:r>
            <a:endParaRPr lang="en-US" sz="2000" dirty="0">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Back-End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Django</a:t>
            </a:r>
            <a:r>
              <a:rPr lang="en-US" sz="2000" dirty="0">
                <a:latin typeface="Times New Roman" panose="02020603050405020304" pitchFamily="18" charset="0"/>
                <a:cs typeface="Times New Roman" panose="02020603050405020304" pitchFamily="18" charset="0"/>
              </a:rPr>
              <a:t>-ORM </a:t>
            </a:r>
          </a:p>
          <a:p>
            <a:pPr marL="285750" indent="-28575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Designing </a:t>
            </a:r>
            <a:r>
              <a:rPr lang="en-US" sz="2000" dirty="0">
                <a:latin typeface="Times New Roman" panose="02020603050405020304" pitchFamily="18" charset="0"/>
                <a:cs typeface="Times New Roman" panose="02020603050405020304" pitchFamily="18" charset="0"/>
              </a:rPr>
              <a:t>: Html, </a:t>
            </a:r>
            <a:r>
              <a:rPr lang="en-US" sz="2000" dirty="0" err="1">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javascript</a:t>
            </a:r>
            <a:endParaRPr lang="en-US" sz="2000" dirty="0">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Base : MySQL (WAMP Server</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301010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8923" y="408057"/>
            <a:ext cx="4911970" cy="707886"/>
          </a:xfrm>
          <a:prstGeom prst="rect">
            <a:avLst/>
          </a:prstGeom>
          <a:noFill/>
        </p:spPr>
        <p:txBody>
          <a:bodyPr wrap="square" rtlCol="0" anchor="ctr">
            <a:spAutoFit/>
          </a:bodyPr>
          <a:lstStyle/>
          <a:p>
            <a:r>
              <a:rPr lang="en-US" sz="4000" b="1" u="sng" dirty="0" smtClean="0">
                <a:latin typeface="Times New Roman" panose="02020603050405020304" pitchFamily="18" charset="0"/>
                <a:cs typeface="Times New Roman" panose="02020603050405020304" pitchFamily="18" charset="0"/>
              </a:rPr>
              <a:t>NOVELTY</a:t>
            </a:r>
            <a:endParaRPr lang="en-US"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26830" y="1509628"/>
            <a:ext cx="10925908" cy="4093428"/>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novelty of your project lies in the application of deep neural networks (DNNs) for electricity theft detection in a smart grid. This approach offers several unique advantages over traditional methods</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Advanced Pattern Recognition:</a:t>
            </a:r>
            <a:r>
              <a:rPr lang="en-US" sz="2000" dirty="0">
                <a:latin typeface="Times New Roman" panose="02020603050405020304" pitchFamily="18" charset="0"/>
                <a:cs typeface="Times New Roman" panose="02020603050405020304" pitchFamily="18" charset="0"/>
              </a:rPr>
              <a:t> DNNs can effectively learn complex patterns and relationships from large-scale data, enabling them to detect subtle anomalies indicative of electricity theft. This ability surpasses the capabilities of traditional statistical or rule-based methods.</a:t>
            </a:r>
          </a:p>
          <a:p>
            <a:pPr marL="342900" indent="-342900" algn="just">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Efficiency</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Once trained, DNN models can process data rapidly, allowing for real-time or near-real-time detection of theft incidents. This can lead to quicker response times and reduced losses for utility companies.</a:t>
            </a:r>
          </a:p>
          <a:p>
            <a:pPr marL="342900" indent="-342900" algn="just">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Improved </a:t>
            </a:r>
            <a:r>
              <a:rPr lang="en-US" sz="2000" b="1" dirty="0">
                <a:latin typeface="Times New Roman" panose="02020603050405020304" pitchFamily="18" charset="0"/>
                <a:cs typeface="Times New Roman" panose="02020603050405020304" pitchFamily="18" charset="0"/>
              </a:rPr>
              <a:t>Accuracy:</a:t>
            </a:r>
            <a:r>
              <a:rPr lang="en-US" sz="2000" dirty="0">
                <a:latin typeface="Times New Roman" panose="02020603050405020304" pitchFamily="18" charset="0"/>
                <a:cs typeface="Times New Roman" panose="02020603050405020304" pitchFamily="18" charset="0"/>
              </a:rPr>
              <a:t> The inherent learning capabilities of DNNs can lead to more accurate detection of theft incidents while minimizing false alarms, improving the overall efficiency of theft detection systems.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2675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3142</TotalTime>
  <Words>1489</Words>
  <Application>Microsoft Office PowerPoint</Application>
  <PresentationFormat>Custom</PresentationFormat>
  <Paragraphs>145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N Aditya Kothapalli</dc:creator>
  <cp:lastModifiedBy>RePack by Diakov</cp:lastModifiedBy>
  <cp:revision>126</cp:revision>
  <dcterms:created xsi:type="dcterms:W3CDTF">2023-02-24T12:06:44Z</dcterms:created>
  <dcterms:modified xsi:type="dcterms:W3CDTF">2024-03-25T20:28:43Z</dcterms:modified>
</cp:coreProperties>
</file>