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7315200" cx="13716000"/>
  <p:notesSz cx="6858000" cy="9144000"/>
  <p:embeddedFontLst>
    <p:embeddedFont>
      <p:font typeface="Book Antiqua"/>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304">
          <p15:clr>
            <a:srgbClr val="000000"/>
          </p15:clr>
        </p15:guide>
        <p15:guide id="2" pos="432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09A42BC-303F-43D1-99C1-7DB53764650A}">
  <a:tblStyle styleId="{B09A42BC-303F-43D1-99C1-7DB53764650A}" styleName="Table_0">
    <a:wholeTbl>
      <a:tcTxStyle b="off" i="off">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304" orient="horz"/>
        <p:guide pos="432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BookAntiqua-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BookAntiqua-italic.fntdata"/><Relationship Id="rId10" Type="http://schemas.openxmlformats.org/officeDocument/2006/relationships/slide" Target="slides/slide4.xml"/><Relationship Id="rId32" Type="http://schemas.openxmlformats.org/officeDocument/2006/relationships/font" Target="fonts/BookAntiqua-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BookAntiqua-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14313" y="685800"/>
            <a:ext cx="642937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214313" y="685800"/>
            <a:ext cx="6429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87" name="Google Shape;87;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60" name="Google Shape;160;p9:notes"/>
          <p:cNvSpPr/>
          <p:nvPr>
            <p:ph idx="2" type="sldImg"/>
          </p:nvPr>
        </p:nvSpPr>
        <p:spPr>
          <a:xfrm>
            <a:off x="214313" y="685800"/>
            <a:ext cx="6429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f3eba575db_0_1:notes"/>
          <p:cNvSpPr/>
          <p:nvPr>
            <p:ph idx="2" type="sldImg"/>
          </p:nvPr>
        </p:nvSpPr>
        <p:spPr>
          <a:xfrm>
            <a:off x="214313" y="685800"/>
            <a:ext cx="6429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f3eba575db_0_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gf3eba575db_0_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f3eba575db_0_10:notes"/>
          <p:cNvSpPr/>
          <p:nvPr>
            <p:ph idx="2" type="sldImg"/>
          </p:nvPr>
        </p:nvSpPr>
        <p:spPr>
          <a:xfrm>
            <a:off x="214313" y="685800"/>
            <a:ext cx="6429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f3eba575db_0_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gf3eba575db_0_1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24432ffb90_0_0:notes"/>
          <p:cNvSpPr/>
          <p:nvPr>
            <p:ph idx="2" type="sldImg"/>
          </p:nvPr>
        </p:nvSpPr>
        <p:spPr>
          <a:xfrm>
            <a:off x="214313" y="685800"/>
            <a:ext cx="6429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24432ffb90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g124432ffb90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24432ffa90_4_0:notes"/>
          <p:cNvSpPr/>
          <p:nvPr>
            <p:ph idx="2" type="sldImg"/>
          </p:nvPr>
        </p:nvSpPr>
        <p:spPr>
          <a:xfrm>
            <a:off x="214313" y="685800"/>
            <a:ext cx="6429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24432ffa90_4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g124432ffa90_4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24432ffa90_4_8:notes"/>
          <p:cNvSpPr/>
          <p:nvPr>
            <p:ph idx="2" type="sldImg"/>
          </p:nvPr>
        </p:nvSpPr>
        <p:spPr>
          <a:xfrm>
            <a:off x="214313" y="685800"/>
            <a:ext cx="64293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24432ffa90_4_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g124432ffa90_4_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24432ffa90_2_9:notes"/>
          <p:cNvSpPr/>
          <p:nvPr>
            <p:ph idx="2" type="sldImg"/>
          </p:nvPr>
        </p:nvSpPr>
        <p:spPr>
          <a:xfrm>
            <a:off x="214313" y="685800"/>
            <a:ext cx="6429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24432ffa90_2_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g124432ffa90_2_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24432ffa90_2_24:notes"/>
          <p:cNvSpPr/>
          <p:nvPr>
            <p:ph idx="2" type="sldImg"/>
          </p:nvPr>
        </p:nvSpPr>
        <p:spPr>
          <a:xfrm>
            <a:off x="214313" y="685800"/>
            <a:ext cx="64293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24432ffa90_2_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g124432ffa90_2_2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274dd2e968_1_15:notes"/>
          <p:cNvSpPr/>
          <p:nvPr>
            <p:ph idx="2" type="sldImg"/>
          </p:nvPr>
        </p:nvSpPr>
        <p:spPr>
          <a:xfrm>
            <a:off x="214313" y="685800"/>
            <a:ext cx="64293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274dd2e968_1_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g1274dd2e968_1_1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f3eba575db_0_26:notes"/>
          <p:cNvSpPr/>
          <p:nvPr>
            <p:ph idx="2" type="sldImg"/>
          </p:nvPr>
        </p:nvSpPr>
        <p:spPr>
          <a:xfrm>
            <a:off x="214313" y="685800"/>
            <a:ext cx="64293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f3eba575db_0_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gf3eba575db_0_2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94" name="Google Shape;94;p2:notes"/>
          <p:cNvSpPr/>
          <p:nvPr>
            <p:ph idx="2" type="sldImg"/>
          </p:nvPr>
        </p:nvSpPr>
        <p:spPr>
          <a:xfrm>
            <a:off x="214313" y="685800"/>
            <a:ext cx="642937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47" name="Google Shape;247;p11:notes"/>
          <p:cNvSpPr/>
          <p:nvPr>
            <p:ph idx="2" type="sldImg"/>
          </p:nvPr>
        </p:nvSpPr>
        <p:spPr>
          <a:xfrm>
            <a:off x="214313" y="685800"/>
            <a:ext cx="6429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274dd2e968_1_0:notes"/>
          <p:cNvSpPr/>
          <p:nvPr>
            <p:ph idx="2" type="sldImg"/>
          </p:nvPr>
        </p:nvSpPr>
        <p:spPr>
          <a:xfrm>
            <a:off x="214313" y="685800"/>
            <a:ext cx="64293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274dd2e968_1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g1274dd2e968_1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63" name="Google Shape;263;p12:notes"/>
          <p:cNvSpPr/>
          <p:nvPr>
            <p:ph idx="2" type="sldImg"/>
          </p:nvPr>
        </p:nvSpPr>
        <p:spPr>
          <a:xfrm>
            <a:off x="214313" y="685800"/>
            <a:ext cx="6429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71" name="Google Shape;271;p13:notes"/>
          <p:cNvSpPr/>
          <p:nvPr>
            <p:ph idx="2" type="sldImg"/>
          </p:nvPr>
        </p:nvSpPr>
        <p:spPr>
          <a:xfrm>
            <a:off x="214313" y="685800"/>
            <a:ext cx="6429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79" name="Google Shape;279;p14:notes"/>
          <p:cNvSpPr/>
          <p:nvPr>
            <p:ph idx="2" type="sldImg"/>
          </p:nvPr>
        </p:nvSpPr>
        <p:spPr>
          <a:xfrm>
            <a:off x="214313" y="685800"/>
            <a:ext cx="6429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01" name="Google Shape;101;p3:notes"/>
          <p:cNvSpPr/>
          <p:nvPr>
            <p:ph idx="2" type="sldImg"/>
          </p:nvPr>
        </p:nvSpPr>
        <p:spPr>
          <a:xfrm>
            <a:off x="214313" y="685800"/>
            <a:ext cx="6429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09" name="Google Shape;109;p4:notes"/>
          <p:cNvSpPr/>
          <p:nvPr>
            <p:ph idx="2" type="sldImg"/>
          </p:nvPr>
        </p:nvSpPr>
        <p:spPr>
          <a:xfrm>
            <a:off x="214313" y="685800"/>
            <a:ext cx="6429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17" name="Google Shape;117;p6:notes"/>
          <p:cNvSpPr/>
          <p:nvPr>
            <p:ph idx="2" type="sldImg"/>
          </p:nvPr>
        </p:nvSpPr>
        <p:spPr>
          <a:xfrm>
            <a:off x="214313" y="685800"/>
            <a:ext cx="6429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25" name="Google Shape;125;p7:notes"/>
          <p:cNvSpPr/>
          <p:nvPr>
            <p:ph idx="2" type="sldImg"/>
          </p:nvPr>
        </p:nvSpPr>
        <p:spPr>
          <a:xfrm>
            <a:off x="214313" y="685800"/>
            <a:ext cx="6429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35" name="Google Shape;135;p8:notes"/>
          <p:cNvSpPr/>
          <p:nvPr>
            <p:ph idx="2" type="sldImg"/>
          </p:nvPr>
        </p:nvSpPr>
        <p:spPr>
          <a:xfrm>
            <a:off x="214313" y="685800"/>
            <a:ext cx="6429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43" name="Google Shape;143;p10:notes"/>
          <p:cNvSpPr/>
          <p:nvPr>
            <p:ph idx="2" type="sldImg"/>
          </p:nvPr>
        </p:nvSpPr>
        <p:spPr>
          <a:xfrm>
            <a:off x="214313" y="685800"/>
            <a:ext cx="6429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24432ffa90_2_17:notes"/>
          <p:cNvSpPr/>
          <p:nvPr>
            <p:ph idx="2" type="sldImg"/>
          </p:nvPr>
        </p:nvSpPr>
        <p:spPr>
          <a:xfrm>
            <a:off x="214313" y="685800"/>
            <a:ext cx="6429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24432ffa90_2_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g124432ffa90_2_1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2"/>
          <p:cNvSpPr txBox="1"/>
          <p:nvPr>
            <p:ph type="title"/>
          </p:nvPr>
        </p:nvSpPr>
        <p:spPr>
          <a:xfrm>
            <a:off x="685800" y="292947"/>
            <a:ext cx="12344400" cy="12192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 type="body"/>
          </p:nvPr>
        </p:nvSpPr>
        <p:spPr>
          <a:xfrm>
            <a:off x="685800" y="1706882"/>
            <a:ext cx="12344400" cy="4827694"/>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8" name="Google Shape;18;p2"/>
          <p:cNvSpPr txBox="1"/>
          <p:nvPr>
            <p:ph idx="10" type="dt"/>
          </p:nvPr>
        </p:nvSpPr>
        <p:spPr>
          <a:xfrm>
            <a:off x="685800" y="6780108"/>
            <a:ext cx="3200400" cy="38946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1" type="ftr"/>
          </p:nvPr>
        </p:nvSpPr>
        <p:spPr>
          <a:xfrm>
            <a:off x="4686300" y="6780108"/>
            <a:ext cx="4343400" cy="389467"/>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2" type="sldNum"/>
          </p:nvPr>
        </p:nvSpPr>
        <p:spPr>
          <a:xfrm>
            <a:off x="9829800" y="6780108"/>
            <a:ext cx="3200400" cy="38946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685800" y="292947"/>
            <a:ext cx="12344400" cy="12192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1"/>
          <p:cNvSpPr txBox="1"/>
          <p:nvPr>
            <p:ph idx="1" type="body"/>
          </p:nvPr>
        </p:nvSpPr>
        <p:spPr>
          <a:xfrm rot="5400000">
            <a:off x="4444153" y="-2051471"/>
            <a:ext cx="4827694" cy="123444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685800" y="6780108"/>
            <a:ext cx="3200400" cy="38946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4686300" y="6780108"/>
            <a:ext cx="4343400" cy="389467"/>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9829800" y="6780108"/>
            <a:ext cx="3200400" cy="38946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14109911" y="1099188"/>
            <a:ext cx="6241627" cy="462915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2"/>
          <p:cNvSpPr txBox="1"/>
          <p:nvPr>
            <p:ph idx="1" type="body"/>
          </p:nvPr>
        </p:nvSpPr>
        <p:spPr>
          <a:xfrm rot="5400000">
            <a:off x="4737312" y="-3415662"/>
            <a:ext cx="6241627" cy="1365885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685800" y="6780108"/>
            <a:ext cx="3200400" cy="38946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4686300" y="6780108"/>
            <a:ext cx="4343400" cy="389467"/>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9829800" y="6780108"/>
            <a:ext cx="3200400" cy="38946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3"/>
          <p:cNvSpPr txBox="1"/>
          <p:nvPr>
            <p:ph type="ctrTitle"/>
          </p:nvPr>
        </p:nvSpPr>
        <p:spPr>
          <a:xfrm>
            <a:off x="1028700" y="2272455"/>
            <a:ext cx="11658600" cy="1568027"/>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 type="subTitle"/>
          </p:nvPr>
        </p:nvSpPr>
        <p:spPr>
          <a:xfrm>
            <a:off x="2057400" y="4145280"/>
            <a:ext cx="9601200" cy="186944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24" name="Google Shape;24;p3"/>
          <p:cNvSpPr txBox="1"/>
          <p:nvPr>
            <p:ph idx="10" type="dt"/>
          </p:nvPr>
        </p:nvSpPr>
        <p:spPr>
          <a:xfrm>
            <a:off x="685800" y="6780108"/>
            <a:ext cx="3200400" cy="38946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1" type="ftr"/>
          </p:nvPr>
        </p:nvSpPr>
        <p:spPr>
          <a:xfrm>
            <a:off x="4686300" y="6780108"/>
            <a:ext cx="4343400" cy="389467"/>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2" type="sldNum"/>
          </p:nvPr>
        </p:nvSpPr>
        <p:spPr>
          <a:xfrm>
            <a:off x="9829800" y="6780108"/>
            <a:ext cx="3200400" cy="38946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1083470" y="4700695"/>
            <a:ext cx="11658600" cy="145288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 type="body"/>
          </p:nvPr>
        </p:nvSpPr>
        <p:spPr>
          <a:xfrm>
            <a:off x="1083470" y="3100495"/>
            <a:ext cx="11658600" cy="1600199"/>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0" name="Google Shape;30;p4"/>
          <p:cNvSpPr txBox="1"/>
          <p:nvPr>
            <p:ph idx="10" type="dt"/>
          </p:nvPr>
        </p:nvSpPr>
        <p:spPr>
          <a:xfrm>
            <a:off x="685800" y="6780108"/>
            <a:ext cx="3200400" cy="38946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1" type="ftr"/>
          </p:nvPr>
        </p:nvSpPr>
        <p:spPr>
          <a:xfrm>
            <a:off x="4686300" y="6780108"/>
            <a:ext cx="4343400" cy="389467"/>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2" type="sldNum"/>
          </p:nvPr>
        </p:nvSpPr>
        <p:spPr>
          <a:xfrm>
            <a:off x="9829800" y="6780108"/>
            <a:ext cx="3200400" cy="38946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685800" y="292947"/>
            <a:ext cx="12344400" cy="12192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 type="body"/>
          </p:nvPr>
        </p:nvSpPr>
        <p:spPr>
          <a:xfrm>
            <a:off x="1028700" y="1706882"/>
            <a:ext cx="9144000" cy="4827694"/>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6" name="Google Shape;36;p5"/>
          <p:cNvSpPr txBox="1"/>
          <p:nvPr>
            <p:ph idx="2" type="body"/>
          </p:nvPr>
        </p:nvSpPr>
        <p:spPr>
          <a:xfrm>
            <a:off x="10401300" y="1706882"/>
            <a:ext cx="9144000" cy="4827694"/>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7" name="Google Shape;37;p5"/>
          <p:cNvSpPr txBox="1"/>
          <p:nvPr>
            <p:ph idx="10" type="dt"/>
          </p:nvPr>
        </p:nvSpPr>
        <p:spPr>
          <a:xfrm>
            <a:off x="685800" y="6780108"/>
            <a:ext cx="3200400" cy="38946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1" type="ftr"/>
          </p:nvPr>
        </p:nvSpPr>
        <p:spPr>
          <a:xfrm>
            <a:off x="4686300" y="6780108"/>
            <a:ext cx="4343400" cy="389467"/>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
          <p:cNvSpPr txBox="1"/>
          <p:nvPr>
            <p:ph idx="12" type="sldNum"/>
          </p:nvPr>
        </p:nvSpPr>
        <p:spPr>
          <a:xfrm>
            <a:off x="9829800" y="6780108"/>
            <a:ext cx="3200400" cy="38946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685800" y="292947"/>
            <a:ext cx="12344400" cy="12192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idx="1" type="body"/>
          </p:nvPr>
        </p:nvSpPr>
        <p:spPr>
          <a:xfrm>
            <a:off x="685800" y="1637454"/>
            <a:ext cx="6060282" cy="682413"/>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3" name="Google Shape;43;p6"/>
          <p:cNvSpPr txBox="1"/>
          <p:nvPr>
            <p:ph idx="2" type="body"/>
          </p:nvPr>
        </p:nvSpPr>
        <p:spPr>
          <a:xfrm>
            <a:off x="685800" y="2319867"/>
            <a:ext cx="6060282" cy="4214707"/>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4" name="Google Shape;44;p6"/>
          <p:cNvSpPr txBox="1"/>
          <p:nvPr>
            <p:ph idx="3" type="body"/>
          </p:nvPr>
        </p:nvSpPr>
        <p:spPr>
          <a:xfrm>
            <a:off x="6967539" y="1637454"/>
            <a:ext cx="6062663" cy="682413"/>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5" name="Google Shape;45;p6"/>
          <p:cNvSpPr txBox="1"/>
          <p:nvPr>
            <p:ph idx="4" type="body"/>
          </p:nvPr>
        </p:nvSpPr>
        <p:spPr>
          <a:xfrm>
            <a:off x="6967539" y="2319867"/>
            <a:ext cx="6062663" cy="4214707"/>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6" name="Google Shape;46;p6"/>
          <p:cNvSpPr txBox="1"/>
          <p:nvPr>
            <p:ph idx="10" type="dt"/>
          </p:nvPr>
        </p:nvSpPr>
        <p:spPr>
          <a:xfrm>
            <a:off x="685800" y="6780108"/>
            <a:ext cx="3200400" cy="38946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
          <p:cNvSpPr txBox="1"/>
          <p:nvPr>
            <p:ph idx="11" type="ftr"/>
          </p:nvPr>
        </p:nvSpPr>
        <p:spPr>
          <a:xfrm>
            <a:off x="4686300" y="6780108"/>
            <a:ext cx="4343400" cy="389467"/>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6"/>
          <p:cNvSpPr txBox="1"/>
          <p:nvPr>
            <p:ph idx="12" type="sldNum"/>
          </p:nvPr>
        </p:nvSpPr>
        <p:spPr>
          <a:xfrm>
            <a:off x="9829800" y="6780108"/>
            <a:ext cx="3200400" cy="38946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685800" y="292947"/>
            <a:ext cx="12344400" cy="12192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0" type="dt"/>
          </p:nvPr>
        </p:nvSpPr>
        <p:spPr>
          <a:xfrm>
            <a:off x="685800" y="6780108"/>
            <a:ext cx="3200400" cy="38946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1" type="ftr"/>
          </p:nvPr>
        </p:nvSpPr>
        <p:spPr>
          <a:xfrm>
            <a:off x="4686300" y="6780108"/>
            <a:ext cx="4343400" cy="389467"/>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7"/>
          <p:cNvSpPr txBox="1"/>
          <p:nvPr>
            <p:ph idx="12" type="sldNum"/>
          </p:nvPr>
        </p:nvSpPr>
        <p:spPr>
          <a:xfrm>
            <a:off x="9829800" y="6780108"/>
            <a:ext cx="3200400" cy="38946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685800" y="6780108"/>
            <a:ext cx="3200400" cy="38946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1" type="ftr"/>
          </p:nvPr>
        </p:nvSpPr>
        <p:spPr>
          <a:xfrm>
            <a:off x="4686300" y="6780108"/>
            <a:ext cx="4343400" cy="389467"/>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
          <p:cNvSpPr txBox="1"/>
          <p:nvPr>
            <p:ph idx="12" type="sldNum"/>
          </p:nvPr>
        </p:nvSpPr>
        <p:spPr>
          <a:xfrm>
            <a:off x="9829800" y="6780108"/>
            <a:ext cx="3200400" cy="38946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685801" y="291253"/>
            <a:ext cx="4512470" cy="123952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 type="body"/>
          </p:nvPr>
        </p:nvSpPr>
        <p:spPr>
          <a:xfrm>
            <a:off x="5362576" y="291255"/>
            <a:ext cx="7667625" cy="6243321"/>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1" name="Google Shape;61;p9"/>
          <p:cNvSpPr txBox="1"/>
          <p:nvPr>
            <p:ph idx="2" type="body"/>
          </p:nvPr>
        </p:nvSpPr>
        <p:spPr>
          <a:xfrm>
            <a:off x="685801" y="1530775"/>
            <a:ext cx="4512470" cy="5003801"/>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2" name="Google Shape;62;p9"/>
          <p:cNvSpPr txBox="1"/>
          <p:nvPr>
            <p:ph idx="10" type="dt"/>
          </p:nvPr>
        </p:nvSpPr>
        <p:spPr>
          <a:xfrm>
            <a:off x="685800" y="6780108"/>
            <a:ext cx="3200400" cy="38946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1" type="ftr"/>
          </p:nvPr>
        </p:nvSpPr>
        <p:spPr>
          <a:xfrm>
            <a:off x="4686300" y="6780108"/>
            <a:ext cx="4343400" cy="389467"/>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2" type="sldNum"/>
          </p:nvPr>
        </p:nvSpPr>
        <p:spPr>
          <a:xfrm>
            <a:off x="9829800" y="6780108"/>
            <a:ext cx="3200400" cy="38946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2688432" y="5120640"/>
            <a:ext cx="8229600" cy="604521"/>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p:nvPr>
            <p:ph idx="2" type="pic"/>
          </p:nvPr>
        </p:nvSpPr>
        <p:spPr>
          <a:xfrm>
            <a:off x="2688432" y="653627"/>
            <a:ext cx="8229600" cy="4389120"/>
          </a:xfrm>
          <a:prstGeom prst="rect">
            <a:avLst/>
          </a:prstGeom>
          <a:noFill/>
          <a:ln>
            <a:noFill/>
          </a:ln>
        </p:spPr>
      </p:sp>
      <p:sp>
        <p:nvSpPr>
          <p:cNvPr id="68" name="Google Shape;68;p10"/>
          <p:cNvSpPr txBox="1"/>
          <p:nvPr>
            <p:ph idx="1" type="body"/>
          </p:nvPr>
        </p:nvSpPr>
        <p:spPr>
          <a:xfrm>
            <a:off x="2688432" y="5725161"/>
            <a:ext cx="8229600" cy="85851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9" name="Google Shape;69;p10"/>
          <p:cNvSpPr txBox="1"/>
          <p:nvPr>
            <p:ph idx="10" type="dt"/>
          </p:nvPr>
        </p:nvSpPr>
        <p:spPr>
          <a:xfrm>
            <a:off x="685800" y="6780108"/>
            <a:ext cx="3200400" cy="38946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1" type="ftr"/>
          </p:nvPr>
        </p:nvSpPr>
        <p:spPr>
          <a:xfrm>
            <a:off x="4686300" y="6780108"/>
            <a:ext cx="4343400" cy="389467"/>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p:nvPr>
            <p:ph idx="12" type="sldNum"/>
          </p:nvPr>
        </p:nvSpPr>
        <p:spPr>
          <a:xfrm>
            <a:off x="9829800" y="6780108"/>
            <a:ext cx="3200400" cy="38946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85800" y="292947"/>
            <a:ext cx="12344400" cy="12192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685800" y="1706882"/>
            <a:ext cx="12344400" cy="4827694"/>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685800" y="6780108"/>
            <a:ext cx="3200400" cy="389467"/>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686300" y="6780108"/>
            <a:ext cx="4343400" cy="389467"/>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9829800" y="6780108"/>
            <a:ext cx="3200400" cy="389467"/>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2.png"/><Relationship Id="rId5" Type="http://schemas.openxmlformats.org/officeDocument/2006/relationships/image" Target="../media/image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0.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5.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5.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5.jpg"/><Relationship Id="rId4" Type="http://schemas.openxmlformats.org/officeDocument/2006/relationships/hyperlink" Target="https://web.stanford.edu/class/archive/cs/cs224n/cs224n.1194/reports/custom/15712307.pdf" TargetMode="External"/><Relationship Id="rId5" Type="http://schemas.openxmlformats.org/officeDocument/2006/relationships/hyperlink" Target="https://medium.datadriveninvestor.com/a-machine-learning-approach-for-detection-of-depression-and-mental-illness-in-twitter-3f3a32a4df60" TargetMode="External"/><Relationship Id="rId6" Type="http://schemas.openxmlformats.org/officeDocument/2006/relationships/hyperlink" Target="https://scikit-learn.org/stable/modules/mixture.html" TargetMode="External"/><Relationship Id="rId7" Type="http://schemas.openxmlformats.org/officeDocument/2006/relationships/hyperlink" Target="https://www.analyticsvidhya.com/blog/2021/05/topic-modelling-in-natural-language-processing/"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3"/>
          <p:cNvSpPr txBox="1"/>
          <p:nvPr>
            <p:ph idx="12" type="sldNum"/>
          </p:nvPr>
        </p:nvSpPr>
        <p:spPr>
          <a:xfrm>
            <a:off x="9829800" y="6780108"/>
            <a:ext cx="3200400" cy="389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pic>
        <p:nvPicPr>
          <p:cNvPr descr="RGUKT" id="90" name="Google Shape;90;p13"/>
          <p:cNvPicPr preferRelativeResize="0"/>
          <p:nvPr/>
        </p:nvPicPr>
        <p:blipFill rotWithShape="1">
          <a:blip r:embed="rId3">
            <a:alphaModFix/>
          </a:blip>
          <a:srcRect b="0" l="0" r="0" t="0"/>
          <a:stretch/>
        </p:blipFill>
        <p:spPr>
          <a:xfrm>
            <a:off x="6161087" y="297299"/>
            <a:ext cx="1393825" cy="1722001"/>
          </a:xfrm>
          <a:prstGeom prst="rect">
            <a:avLst/>
          </a:prstGeom>
          <a:noFill/>
          <a:ln>
            <a:noFill/>
          </a:ln>
        </p:spPr>
      </p:pic>
      <p:sp>
        <p:nvSpPr>
          <p:cNvPr id="91" name="Google Shape;91;p13"/>
          <p:cNvSpPr txBox="1"/>
          <p:nvPr/>
        </p:nvSpPr>
        <p:spPr>
          <a:xfrm>
            <a:off x="2946875" y="2116325"/>
            <a:ext cx="8199300" cy="4576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480"/>
              </a:spcBef>
              <a:spcAft>
                <a:spcPts val="0"/>
              </a:spcAft>
              <a:buClr>
                <a:srgbClr val="000000"/>
              </a:buClr>
              <a:buSzPts val="2400"/>
              <a:buFont typeface="Arial"/>
              <a:buNone/>
            </a:pPr>
            <a:r>
              <a:rPr b="0" i="0" lang="en-US" sz="2400" u="none" cap="none" strike="noStrike">
                <a:solidFill>
                  <a:srgbClr val="222222"/>
                </a:solidFill>
                <a:latin typeface="Book Antiqua"/>
                <a:ea typeface="Book Antiqua"/>
                <a:cs typeface="Book Antiqua"/>
                <a:sym typeface="Book Antiqua"/>
              </a:rPr>
              <a:t>“Major Project Review” </a:t>
            </a:r>
            <a:endParaRPr b="0" i="0" sz="1400" u="none" cap="none" strike="noStrike">
              <a:solidFill>
                <a:schemeClr val="dk1"/>
              </a:solidFill>
              <a:latin typeface="Arial"/>
              <a:ea typeface="Arial"/>
              <a:cs typeface="Arial"/>
              <a:sym typeface="Arial"/>
            </a:endParaRPr>
          </a:p>
          <a:p>
            <a:pPr indent="0" lvl="0" marL="0" marR="0" rtl="0" algn="ctr">
              <a:lnSpc>
                <a:spcPct val="100000"/>
              </a:lnSpc>
              <a:spcBef>
                <a:spcPts val="480"/>
              </a:spcBef>
              <a:spcAft>
                <a:spcPts val="0"/>
              </a:spcAft>
              <a:buClr>
                <a:srgbClr val="000000"/>
              </a:buClr>
              <a:buSzPts val="2400"/>
              <a:buFont typeface="Arial"/>
              <a:buNone/>
            </a:pPr>
            <a:r>
              <a:rPr b="0" i="0" lang="en-US" sz="2400" u="none" cap="none" strike="noStrike">
                <a:solidFill>
                  <a:srgbClr val="222222"/>
                </a:solidFill>
                <a:latin typeface="Book Antiqua"/>
                <a:ea typeface="Book Antiqua"/>
                <a:cs typeface="Book Antiqua"/>
                <a:sym typeface="Book Antiqua"/>
              </a:rPr>
              <a:t> 2016</a:t>
            </a:r>
            <a:endParaRPr b="0" i="0" sz="1400" u="none" cap="none" strike="noStrike">
              <a:solidFill>
                <a:schemeClr val="dk1"/>
              </a:solidFill>
              <a:latin typeface="Arial"/>
              <a:ea typeface="Arial"/>
              <a:cs typeface="Arial"/>
              <a:sym typeface="Arial"/>
            </a:endParaRPr>
          </a:p>
          <a:p>
            <a:pPr indent="0" lvl="0" marL="0" marR="0" rtl="0" algn="ctr">
              <a:lnSpc>
                <a:spcPct val="100000"/>
              </a:lnSpc>
              <a:spcBef>
                <a:spcPts val="240"/>
              </a:spcBef>
              <a:spcAft>
                <a:spcPts val="0"/>
              </a:spcAft>
              <a:buClr>
                <a:srgbClr val="000000"/>
              </a:buClr>
              <a:buSzPts val="1200"/>
              <a:buFont typeface="Arial"/>
              <a:buNone/>
            </a:pPr>
            <a:r>
              <a:t/>
            </a:r>
            <a:endParaRPr b="0" i="1" sz="1200" u="sng" cap="none" strike="noStrike">
              <a:solidFill>
                <a:srgbClr val="222222"/>
              </a:solidFill>
              <a:latin typeface="Book Antiqua"/>
              <a:ea typeface="Book Antiqua"/>
              <a:cs typeface="Book Antiqua"/>
              <a:sym typeface="Book Antiqua"/>
            </a:endParaRPr>
          </a:p>
          <a:p>
            <a:pPr indent="0" lvl="0" marL="0" marR="0" rtl="0" algn="ctr">
              <a:lnSpc>
                <a:spcPct val="100000"/>
              </a:lnSpc>
              <a:spcBef>
                <a:spcPts val="360"/>
              </a:spcBef>
              <a:spcAft>
                <a:spcPts val="0"/>
              </a:spcAft>
              <a:buClr>
                <a:srgbClr val="000000"/>
              </a:buClr>
              <a:buSzPts val="1800"/>
              <a:buFont typeface="Arial"/>
              <a:buNone/>
            </a:pPr>
            <a:r>
              <a:rPr b="1" i="1" lang="en-US" sz="1800" u="none" cap="none" strike="noStrike">
                <a:solidFill>
                  <a:schemeClr val="dk1"/>
                </a:solidFill>
                <a:latin typeface="Book Antiqua"/>
                <a:ea typeface="Book Antiqua"/>
                <a:cs typeface="Book Antiqua"/>
                <a:sym typeface="Book Antiqua"/>
              </a:rPr>
              <a:t>Submitted as part of Major Project. </a:t>
            </a:r>
            <a:endParaRPr b="0" i="0" sz="14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rgbClr val="000000"/>
              </a:buClr>
              <a:buSzPts val="1600"/>
              <a:buFont typeface="Arial"/>
              <a:buNone/>
            </a:pPr>
            <a:r>
              <a:rPr b="1" i="0" lang="en-US" sz="1600" u="none" cap="none" strike="noStrike">
                <a:solidFill>
                  <a:schemeClr val="dk1"/>
                </a:solidFill>
                <a:latin typeface="Book Antiqua"/>
                <a:ea typeface="Book Antiqua"/>
                <a:cs typeface="Book Antiqua"/>
                <a:sym typeface="Book Antiqua"/>
              </a:rPr>
              <a:t>Ch.R.B.S Varsha (S160407)</a:t>
            </a:r>
            <a:endParaRPr b="1" i="0" sz="1600" u="none" cap="none" strike="noStrike">
              <a:solidFill>
                <a:schemeClr val="dk1"/>
              </a:solidFill>
              <a:latin typeface="Book Antiqua"/>
              <a:ea typeface="Book Antiqua"/>
              <a:cs typeface="Book Antiqua"/>
              <a:sym typeface="Book Antiqua"/>
            </a:endParaRPr>
          </a:p>
          <a:p>
            <a:pPr indent="0" lvl="0" marL="0" marR="0" rtl="0" algn="ctr">
              <a:lnSpc>
                <a:spcPct val="100000"/>
              </a:lnSpc>
              <a:spcBef>
                <a:spcPts val="320"/>
              </a:spcBef>
              <a:spcAft>
                <a:spcPts val="0"/>
              </a:spcAft>
              <a:buClr>
                <a:srgbClr val="000000"/>
              </a:buClr>
              <a:buSzPts val="1600"/>
              <a:buFont typeface="Arial"/>
              <a:buNone/>
            </a:pPr>
            <a:r>
              <a:rPr b="1" i="0" lang="en-US" sz="1600" u="none" cap="none" strike="noStrike">
                <a:solidFill>
                  <a:schemeClr val="dk1"/>
                </a:solidFill>
                <a:latin typeface="Book Antiqua"/>
                <a:ea typeface="Book Antiqua"/>
                <a:cs typeface="Book Antiqua"/>
                <a:sym typeface="Book Antiqua"/>
              </a:rPr>
              <a:t>B.Harshitha (S160947)</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rgbClr val="000000"/>
              </a:buClr>
              <a:buSzPts val="1600"/>
              <a:buFont typeface="Arial"/>
              <a:buNone/>
            </a:pPr>
            <a:r>
              <a:rPr b="1" i="0" lang="en-US" sz="1600" u="none" cap="none" strike="noStrike">
                <a:solidFill>
                  <a:schemeClr val="dk1"/>
                </a:solidFill>
                <a:latin typeface="Book Antiqua"/>
                <a:ea typeface="Book Antiqua"/>
                <a:cs typeface="Book Antiqua"/>
                <a:sym typeface="Book Antiqua"/>
              </a:rPr>
              <a:t>R.Prathyusha (S160577)</a:t>
            </a:r>
            <a:endParaRPr b="1" i="0" sz="1600" u="none" cap="none" strike="noStrike">
              <a:solidFill>
                <a:schemeClr val="dk1"/>
              </a:solidFill>
              <a:latin typeface="Book Antiqua"/>
              <a:ea typeface="Book Antiqua"/>
              <a:cs typeface="Book Antiqua"/>
              <a:sym typeface="Book Antiqua"/>
            </a:endParaRPr>
          </a:p>
          <a:p>
            <a:pPr indent="0" lvl="0" marL="0" marR="0" rtl="0" algn="ctr">
              <a:lnSpc>
                <a:spcPct val="100000"/>
              </a:lnSpc>
              <a:spcBef>
                <a:spcPts val="320"/>
              </a:spcBef>
              <a:spcAft>
                <a:spcPts val="0"/>
              </a:spcAft>
              <a:buClr>
                <a:srgbClr val="000000"/>
              </a:buClr>
              <a:buSzPts val="1600"/>
              <a:buFont typeface="Arial"/>
              <a:buNone/>
            </a:pPr>
            <a:r>
              <a:rPr b="1" i="0" lang="en-US" sz="1600" u="none" cap="none" strike="noStrike">
                <a:solidFill>
                  <a:schemeClr val="dk1"/>
                </a:solidFill>
                <a:latin typeface="Book Antiqua"/>
                <a:ea typeface="Book Antiqua"/>
                <a:cs typeface="Book Antiqua"/>
                <a:sym typeface="Book Antiqua"/>
              </a:rPr>
              <a:t>A.Katyayani (S160022)</a:t>
            </a:r>
            <a:endParaRPr b="1" i="0" sz="1600" u="none" cap="none" strike="noStrike">
              <a:solidFill>
                <a:schemeClr val="dk1"/>
              </a:solidFill>
              <a:latin typeface="Book Antiqua"/>
              <a:ea typeface="Book Antiqua"/>
              <a:cs typeface="Book Antiqua"/>
              <a:sym typeface="Book Antiqua"/>
            </a:endParaRPr>
          </a:p>
          <a:p>
            <a:pPr indent="0" lvl="0" marL="0" marR="0" rtl="0" algn="l">
              <a:lnSpc>
                <a:spcPct val="100000"/>
              </a:lnSpc>
              <a:spcBef>
                <a:spcPts val="320"/>
              </a:spcBef>
              <a:spcAft>
                <a:spcPts val="0"/>
              </a:spcAft>
              <a:buClr>
                <a:srgbClr val="000000"/>
              </a:buClr>
              <a:buSzPts val="1600"/>
              <a:buFont typeface="Arial"/>
              <a:buNone/>
            </a:pPr>
            <a:r>
              <a:rPr b="1" i="0" lang="en-US" sz="1600" u="none" cap="none" strike="noStrike">
                <a:solidFill>
                  <a:schemeClr val="dk1"/>
                </a:solidFill>
                <a:latin typeface="Book Antiqua"/>
                <a:ea typeface="Book Antiqua"/>
                <a:cs typeface="Book Antiqua"/>
                <a:sym typeface="Book Antiqua"/>
              </a:rPr>
              <a:t>		</a:t>
            </a:r>
            <a:endParaRPr b="1" i="0" sz="1600" u="none" cap="none" strike="noStrike">
              <a:solidFill>
                <a:schemeClr val="dk1"/>
              </a:solidFill>
              <a:latin typeface="Book Antiqua"/>
              <a:ea typeface="Book Antiqua"/>
              <a:cs typeface="Book Antiqua"/>
              <a:sym typeface="Book Antiqua"/>
            </a:endParaRPr>
          </a:p>
          <a:p>
            <a:pPr indent="0" lvl="0" marL="0" marR="0" rtl="0" algn="ctr">
              <a:lnSpc>
                <a:spcPct val="100000"/>
              </a:lnSpc>
              <a:spcBef>
                <a:spcPts val="280"/>
              </a:spcBef>
              <a:spcAft>
                <a:spcPts val="0"/>
              </a:spcAft>
              <a:buClr>
                <a:srgbClr val="000000"/>
              </a:buClr>
              <a:buSzPts val="1400"/>
              <a:buFont typeface="Arial"/>
              <a:buNone/>
            </a:pPr>
            <a:r>
              <a:rPr b="0" i="0" lang="en-US" sz="1400" u="none" cap="none" strike="noStrike">
                <a:solidFill>
                  <a:srgbClr val="202124"/>
                </a:solidFill>
                <a:latin typeface="Book Antiqua"/>
                <a:ea typeface="Book Antiqua"/>
                <a:cs typeface="Book Antiqua"/>
                <a:sym typeface="Book Antiqua"/>
              </a:rPr>
              <a:t>Under the Supervision of:</a:t>
            </a:r>
            <a:endParaRPr b="0" i="0" sz="1400" u="none" cap="none" strike="noStrike">
              <a:solidFill>
                <a:schemeClr val="dk1"/>
              </a:solidFill>
              <a:latin typeface="Arial"/>
              <a:ea typeface="Arial"/>
              <a:cs typeface="Arial"/>
              <a:sym typeface="Arial"/>
            </a:endParaRPr>
          </a:p>
          <a:p>
            <a:pPr indent="0" lvl="0" marL="0" marR="0" rtl="0" algn="ctr">
              <a:lnSpc>
                <a:spcPct val="100000"/>
              </a:lnSpc>
              <a:spcBef>
                <a:spcPts val="400"/>
              </a:spcBef>
              <a:spcAft>
                <a:spcPts val="0"/>
              </a:spcAft>
              <a:buClr>
                <a:srgbClr val="000000"/>
              </a:buClr>
              <a:buSzPts val="2000"/>
              <a:buFont typeface="Arial"/>
              <a:buNone/>
            </a:pPr>
            <a:r>
              <a:rPr b="1" i="0" lang="en-US" sz="2000" u="none" cap="none" strike="noStrike">
                <a:solidFill>
                  <a:schemeClr val="dk1"/>
                </a:solidFill>
                <a:latin typeface="Book Antiqua"/>
                <a:ea typeface="Book Antiqua"/>
                <a:cs typeface="Book Antiqua"/>
                <a:sym typeface="Book Antiqua"/>
              </a:rPr>
              <a:t>Ms J.Vishnu Priyanka Mam</a:t>
            </a:r>
            <a:endParaRPr b="1" i="0" sz="2000" u="none" cap="none" strike="noStrike">
              <a:solidFill>
                <a:schemeClr val="dk1"/>
              </a:solidFill>
              <a:latin typeface="Book Antiqua"/>
              <a:ea typeface="Book Antiqua"/>
              <a:cs typeface="Book Antiqua"/>
              <a:sym typeface="Book Antiqua"/>
            </a:endParaRPr>
          </a:p>
          <a:p>
            <a:pPr indent="0" lvl="0" marL="0" marR="0" rtl="0" algn="ctr">
              <a:lnSpc>
                <a:spcPct val="100000"/>
              </a:lnSpc>
              <a:spcBef>
                <a:spcPts val="400"/>
              </a:spcBef>
              <a:spcAft>
                <a:spcPts val="0"/>
              </a:spcAft>
              <a:buClr>
                <a:srgbClr val="000000"/>
              </a:buClr>
              <a:buSzPts val="1400"/>
              <a:buFont typeface="Arial"/>
              <a:buNone/>
            </a:pPr>
            <a:r>
              <a:rPr b="0" i="0" lang="en-US" sz="1400" u="none" cap="none" strike="noStrike">
                <a:solidFill>
                  <a:schemeClr val="dk1"/>
                </a:solidFill>
                <a:latin typeface="Book Antiqua"/>
                <a:ea typeface="Book Antiqua"/>
                <a:cs typeface="Book Antiqua"/>
                <a:sym typeface="Book Antiqua"/>
              </a:rPr>
              <a:t>Assistant Professor</a:t>
            </a:r>
            <a:endParaRPr b="0" i="0" sz="1400" u="none" cap="none" strike="noStrike">
              <a:solidFill>
                <a:schemeClr val="dk1"/>
              </a:solidFill>
              <a:latin typeface="Book Antiqua"/>
              <a:ea typeface="Book Antiqua"/>
              <a:cs typeface="Book Antiqua"/>
              <a:sym typeface="Book Antiqua"/>
            </a:endParaRPr>
          </a:p>
          <a:p>
            <a:pPr indent="0" lvl="0" marL="0" marR="0" rtl="0" algn="ctr">
              <a:lnSpc>
                <a:spcPct val="100000"/>
              </a:lnSpc>
              <a:spcBef>
                <a:spcPts val="240"/>
              </a:spcBef>
              <a:spcAft>
                <a:spcPts val="0"/>
              </a:spcAft>
              <a:buClr>
                <a:srgbClr val="000000"/>
              </a:buClr>
              <a:buSzPts val="1400"/>
              <a:buFont typeface="Arial"/>
              <a:buNone/>
            </a:pPr>
            <a:r>
              <a:rPr b="0" i="0" lang="en-US" sz="1400" u="none" cap="none" strike="noStrike">
                <a:solidFill>
                  <a:schemeClr val="dk1"/>
                </a:solidFill>
                <a:latin typeface="Book Antiqua"/>
                <a:ea typeface="Book Antiqua"/>
                <a:cs typeface="Book Antiqua"/>
                <a:sym typeface="Book Antiqua"/>
              </a:rPr>
              <a:t>Department of Computer Science and Engineering</a:t>
            </a:r>
            <a:endParaRPr b="0" i="0" sz="1400" u="none" cap="none" strike="noStrike">
              <a:solidFill>
                <a:schemeClr val="dk1"/>
              </a:solidFill>
              <a:latin typeface="Arial"/>
              <a:ea typeface="Arial"/>
              <a:cs typeface="Arial"/>
              <a:sym typeface="Arial"/>
            </a:endParaRPr>
          </a:p>
          <a:p>
            <a:pPr indent="0" lvl="0" marL="0" marR="0" rtl="0" algn="ctr">
              <a:lnSpc>
                <a:spcPct val="100000"/>
              </a:lnSpc>
              <a:spcBef>
                <a:spcPts val="240"/>
              </a:spcBef>
              <a:spcAft>
                <a:spcPts val="0"/>
              </a:spcAft>
              <a:buClr>
                <a:srgbClr val="000000"/>
              </a:buClr>
              <a:buSzPts val="1400"/>
              <a:buFont typeface="Arial"/>
              <a:buNone/>
            </a:pPr>
            <a:r>
              <a:rPr b="0" i="0" lang="en-US" sz="1400" u="none" cap="none" strike="noStrike">
                <a:solidFill>
                  <a:schemeClr val="dk1"/>
                </a:solidFill>
                <a:latin typeface="Book Antiqua"/>
                <a:ea typeface="Book Antiqua"/>
                <a:cs typeface="Book Antiqua"/>
                <a:sym typeface="Book Antiqua"/>
              </a:rPr>
              <a:t>Rajiv Gandhi University of Knowledge Technologies</a:t>
            </a:r>
            <a:endParaRPr b="0" i="0" sz="1400" u="none" cap="none" strike="noStrike">
              <a:solidFill>
                <a:schemeClr val="dk1"/>
              </a:solidFill>
              <a:latin typeface="Arial"/>
              <a:ea typeface="Arial"/>
              <a:cs typeface="Arial"/>
              <a:sym typeface="Arial"/>
            </a:endParaRPr>
          </a:p>
          <a:p>
            <a:pPr indent="0" lvl="0" marL="0" marR="0" rtl="0" algn="ctr">
              <a:lnSpc>
                <a:spcPct val="100000"/>
              </a:lnSpc>
              <a:spcBef>
                <a:spcPts val="240"/>
              </a:spcBef>
              <a:spcAft>
                <a:spcPts val="0"/>
              </a:spcAft>
              <a:buClr>
                <a:srgbClr val="000000"/>
              </a:buClr>
              <a:buSzPts val="1400"/>
              <a:buFont typeface="Arial"/>
              <a:buNone/>
            </a:pPr>
            <a:r>
              <a:rPr b="0" i="0" lang="en-US" sz="1400" u="none" cap="none" strike="noStrike">
                <a:solidFill>
                  <a:schemeClr val="dk1"/>
                </a:solidFill>
                <a:latin typeface="Book Antiqua"/>
                <a:ea typeface="Book Antiqua"/>
                <a:cs typeface="Book Antiqua"/>
                <a:sym typeface="Book Antiqua"/>
              </a:rPr>
              <a:t>Srikakulam – 532402</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2"/>
          <p:cNvSpPr txBox="1"/>
          <p:nvPr>
            <p:ph type="title"/>
          </p:nvPr>
        </p:nvSpPr>
        <p:spPr>
          <a:xfrm>
            <a:off x="685800" y="292947"/>
            <a:ext cx="12725400" cy="12192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000"/>
              <a:buFont typeface="Times New Roman"/>
              <a:buNone/>
            </a:pPr>
            <a:r>
              <a:rPr b="1" lang="en-US" sz="3000">
                <a:latin typeface="Times New Roman"/>
                <a:ea typeface="Times New Roman"/>
                <a:cs typeface="Times New Roman"/>
                <a:sym typeface="Times New Roman"/>
              </a:rPr>
              <a:t>IMPLEMENTATION</a:t>
            </a:r>
            <a:endParaRPr b="1" sz="3000">
              <a:latin typeface="Times New Roman"/>
              <a:ea typeface="Times New Roman"/>
              <a:cs typeface="Times New Roman"/>
              <a:sym typeface="Times New Roman"/>
            </a:endParaRPr>
          </a:p>
        </p:txBody>
      </p:sp>
      <p:sp>
        <p:nvSpPr>
          <p:cNvPr id="163" name="Google Shape;163;p22"/>
          <p:cNvSpPr txBox="1"/>
          <p:nvPr>
            <p:ph idx="1" type="body"/>
          </p:nvPr>
        </p:nvSpPr>
        <p:spPr>
          <a:xfrm>
            <a:off x="685800" y="1855050"/>
            <a:ext cx="12725400" cy="4679400"/>
          </a:xfrm>
          <a:prstGeom prst="rect">
            <a:avLst/>
          </a:prstGeom>
          <a:noFill/>
          <a:ln>
            <a:noFill/>
          </a:ln>
        </p:spPr>
        <p:txBody>
          <a:bodyPr anchorCtr="0" anchor="t" bIns="45700" lIns="91425" spcFirstLastPara="1" rIns="91425" wrap="square" tIns="45700">
            <a:normAutofit/>
          </a:bodyPr>
          <a:lstStyle/>
          <a:p>
            <a:pPr indent="0" lvl="0" marL="0" rtl="0" algn="just">
              <a:lnSpc>
                <a:spcPct val="150000"/>
              </a:lnSpc>
              <a:spcBef>
                <a:spcPts val="0"/>
              </a:spcBef>
              <a:spcAft>
                <a:spcPts val="0"/>
              </a:spcAft>
              <a:buClr>
                <a:schemeClr val="dk1"/>
              </a:buClr>
              <a:buSzPts val="3200"/>
              <a:buNone/>
            </a:pPr>
            <a:r>
              <a:rPr b="1" lang="en-US" sz="3100"/>
              <a:t>Steps and Algorithmic methods used to build the model:</a:t>
            </a:r>
            <a:endParaRPr b="1" sz="3100"/>
          </a:p>
          <a:p>
            <a:pPr indent="-374650" lvl="0" marL="457200" rtl="0" algn="just">
              <a:lnSpc>
                <a:spcPct val="150000"/>
              </a:lnSpc>
              <a:spcBef>
                <a:spcPts val="0"/>
              </a:spcBef>
              <a:spcAft>
                <a:spcPts val="0"/>
              </a:spcAft>
              <a:buSzPts val="2300"/>
              <a:buChar char="•"/>
            </a:pPr>
            <a:r>
              <a:rPr lang="en-US" sz="2400">
                <a:latin typeface="Times New Roman"/>
                <a:ea typeface="Times New Roman"/>
                <a:cs typeface="Times New Roman"/>
                <a:sym typeface="Times New Roman"/>
              </a:rPr>
              <a:t>Data Scraping from reddit</a:t>
            </a:r>
            <a:endParaRPr sz="2400">
              <a:latin typeface="Times New Roman"/>
              <a:ea typeface="Times New Roman"/>
              <a:cs typeface="Times New Roman"/>
              <a:sym typeface="Times New Roman"/>
            </a:endParaRPr>
          </a:p>
          <a:p>
            <a:pPr indent="-374650" lvl="0" marL="457200" rtl="0" algn="just">
              <a:lnSpc>
                <a:spcPct val="150000"/>
              </a:lnSpc>
              <a:spcBef>
                <a:spcPts val="0"/>
              </a:spcBef>
              <a:spcAft>
                <a:spcPts val="0"/>
              </a:spcAft>
              <a:buSzPts val="2300"/>
              <a:buChar char="•"/>
            </a:pPr>
            <a:r>
              <a:rPr lang="en-US" sz="2400">
                <a:latin typeface="Times New Roman"/>
                <a:ea typeface="Times New Roman"/>
                <a:cs typeface="Times New Roman"/>
                <a:sym typeface="Times New Roman"/>
              </a:rPr>
              <a:t>Sentimental Analysis</a:t>
            </a:r>
            <a:endParaRPr sz="2400">
              <a:latin typeface="Times New Roman"/>
              <a:ea typeface="Times New Roman"/>
              <a:cs typeface="Times New Roman"/>
              <a:sym typeface="Times New Roman"/>
            </a:endParaRPr>
          </a:p>
          <a:p>
            <a:pPr indent="-374650" lvl="0" marL="457200" rtl="0" algn="just">
              <a:lnSpc>
                <a:spcPct val="150000"/>
              </a:lnSpc>
              <a:spcBef>
                <a:spcPts val="0"/>
              </a:spcBef>
              <a:spcAft>
                <a:spcPts val="0"/>
              </a:spcAft>
              <a:buSzPts val="2300"/>
              <a:buChar char="•"/>
            </a:pPr>
            <a:r>
              <a:rPr lang="en-US" sz="2400">
                <a:latin typeface="Times New Roman"/>
                <a:ea typeface="Times New Roman"/>
                <a:cs typeface="Times New Roman"/>
                <a:sym typeface="Times New Roman"/>
              </a:rPr>
              <a:t>TF-IDF Vectorization</a:t>
            </a:r>
            <a:endParaRPr sz="2400">
              <a:latin typeface="Times New Roman"/>
              <a:ea typeface="Times New Roman"/>
              <a:cs typeface="Times New Roman"/>
              <a:sym typeface="Times New Roman"/>
            </a:endParaRPr>
          </a:p>
          <a:p>
            <a:pPr indent="-374650" lvl="0" marL="457200" rtl="0" algn="just">
              <a:lnSpc>
                <a:spcPct val="150000"/>
              </a:lnSpc>
              <a:spcBef>
                <a:spcPts val="0"/>
              </a:spcBef>
              <a:spcAft>
                <a:spcPts val="0"/>
              </a:spcAft>
              <a:buSzPts val="2300"/>
              <a:buChar char="•"/>
            </a:pPr>
            <a:r>
              <a:rPr lang="en-US" sz="2400">
                <a:latin typeface="Times New Roman"/>
                <a:ea typeface="Times New Roman"/>
                <a:cs typeface="Times New Roman"/>
                <a:sym typeface="Times New Roman"/>
              </a:rPr>
              <a:t>Cosine-Similarity</a:t>
            </a:r>
            <a:endParaRPr sz="2400">
              <a:latin typeface="Times New Roman"/>
              <a:ea typeface="Times New Roman"/>
              <a:cs typeface="Times New Roman"/>
              <a:sym typeface="Times New Roman"/>
            </a:endParaRPr>
          </a:p>
          <a:p>
            <a:pPr indent="-374650" lvl="0" marL="457200" rtl="0" algn="just">
              <a:lnSpc>
                <a:spcPct val="150000"/>
              </a:lnSpc>
              <a:spcBef>
                <a:spcPts val="0"/>
              </a:spcBef>
              <a:spcAft>
                <a:spcPts val="0"/>
              </a:spcAft>
              <a:buSzPts val="2300"/>
              <a:buChar char="•"/>
            </a:pPr>
            <a:r>
              <a:rPr lang="en-US" sz="2400">
                <a:latin typeface="Times New Roman"/>
                <a:ea typeface="Times New Roman"/>
                <a:cs typeface="Times New Roman"/>
                <a:sym typeface="Times New Roman"/>
              </a:rPr>
              <a:t>MDS Visualisation on reddit posts</a:t>
            </a:r>
            <a:endParaRPr sz="2400">
              <a:latin typeface="Times New Roman"/>
              <a:ea typeface="Times New Roman"/>
              <a:cs typeface="Times New Roman"/>
              <a:sym typeface="Times New Roman"/>
            </a:endParaRPr>
          </a:p>
          <a:p>
            <a:pPr indent="-374650" lvl="0" marL="457200" rtl="0" algn="just">
              <a:lnSpc>
                <a:spcPct val="150000"/>
              </a:lnSpc>
              <a:spcBef>
                <a:spcPts val="0"/>
              </a:spcBef>
              <a:spcAft>
                <a:spcPts val="0"/>
              </a:spcAft>
              <a:buSzPts val="2300"/>
              <a:buChar char="•"/>
            </a:pPr>
            <a:r>
              <a:rPr lang="en-US" sz="2400">
                <a:latin typeface="Times New Roman"/>
                <a:ea typeface="Times New Roman"/>
                <a:cs typeface="Times New Roman"/>
                <a:sym typeface="Times New Roman"/>
              </a:rPr>
              <a:t>Topic modelling using LDA</a:t>
            </a:r>
            <a:endParaRPr sz="2300"/>
          </a:p>
          <a:p>
            <a:pPr indent="0" lvl="0" marL="457200" rtl="0" algn="just">
              <a:lnSpc>
                <a:spcPct val="150000"/>
              </a:lnSpc>
              <a:spcBef>
                <a:spcPts val="0"/>
              </a:spcBef>
              <a:spcAft>
                <a:spcPts val="0"/>
              </a:spcAft>
              <a:buNone/>
            </a:pPr>
            <a:r>
              <a:t/>
            </a:r>
            <a:endParaRPr sz="2300"/>
          </a:p>
        </p:txBody>
      </p:sp>
      <p:sp>
        <p:nvSpPr>
          <p:cNvPr id="164" name="Google Shape;164;p22"/>
          <p:cNvSpPr txBox="1"/>
          <p:nvPr>
            <p:ph idx="12" type="sldNum"/>
          </p:nvPr>
        </p:nvSpPr>
        <p:spPr>
          <a:xfrm>
            <a:off x="9829800" y="6780108"/>
            <a:ext cx="3200400" cy="389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65" name="Google Shape;165;p22"/>
          <p:cNvPicPr preferRelativeResize="0"/>
          <p:nvPr/>
        </p:nvPicPr>
        <p:blipFill rotWithShape="1">
          <a:blip r:embed="rId3">
            <a:alphaModFix/>
          </a:blip>
          <a:srcRect b="0" l="0" r="0" t="0"/>
          <a:stretch/>
        </p:blipFill>
        <p:spPr>
          <a:xfrm>
            <a:off x="11545725" y="44488"/>
            <a:ext cx="1716125" cy="1716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3"/>
          <p:cNvSpPr txBox="1"/>
          <p:nvPr>
            <p:ph type="title"/>
          </p:nvPr>
        </p:nvSpPr>
        <p:spPr>
          <a:xfrm>
            <a:off x="685800" y="292947"/>
            <a:ext cx="12344400" cy="12192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Web Scraping</a:t>
            </a:r>
            <a:endParaRPr/>
          </a:p>
        </p:txBody>
      </p:sp>
      <p:sp>
        <p:nvSpPr>
          <p:cNvPr id="172" name="Google Shape;172;p23"/>
          <p:cNvSpPr txBox="1"/>
          <p:nvPr>
            <p:ph idx="12" type="sldNum"/>
          </p:nvPr>
        </p:nvSpPr>
        <p:spPr>
          <a:xfrm>
            <a:off x="9829800" y="6780108"/>
            <a:ext cx="3200400" cy="3894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173" name="Google Shape;173;p23"/>
          <p:cNvPicPr preferRelativeResize="0"/>
          <p:nvPr/>
        </p:nvPicPr>
        <p:blipFill>
          <a:blip r:embed="rId3">
            <a:alphaModFix/>
          </a:blip>
          <a:stretch>
            <a:fillRect/>
          </a:stretch>
        </p:blipFill>
        <p:spPr>
          <a:xfrm>
            <a:off x="359438" y="1721047"/>
            <a:ext cx="12997116" cy="496316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4"/>
          <p:cNvSpPr txBox="1"/>
          <p:nvPr>
            <p:ph idx="12" type="sldNum"/>
          </p:nvPr>
        </p:nvSpPr>
        <p:spPr>
          <a:xfrm>
            <a:off x="9829800" y="6780108"/>
            <a:ext cx="3200400" cy="3894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180" name="Google Shape;180;p24"/>
          <p:cNvPicPr preferRelativeResize="0"/>
          <p:nvPr/>
        </p:nvPicPr>
        <p:blipFill>
          <a:blip r:embed="rId3">
            <a:alphaModFix/>
          </a:blip>
          <a:stretch>
            <a:fillRect/>
          </a:stretch>
        </p:blipFill>
        <p:spPr>
          <a:xfrm>
            <a:off x="953575" y="419950"/>
            <a:ext cx="11808854" cy="647530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5"/>
          <p:cNvSpPr txBox="1"/>
          <p:nvPr>
            <p:ph type="title"/>
          </p:nvPr>
        </p:nvSpPr>
        <p:spPr>
          <a:xfrm>
            <a:off x="3029300" y="292950"/>
            <a:ext cx="7103400" cy="12192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TF-IDF Vectorization</a:t>
            </a:r>
            <a:endParaRPr/>
          </a:p>
        </p:txBody>
      </p:sp>
      <p:sp>
        <p:nvSpPr>
          <p:cNvPr id="187" name="Google Shape;187;p25"/>
          <p:cNvSpPr txBox="1"/>
          <p:nvPr>
            <p:ph idx="1" type="body"/>
          </p:nvPr>
        </p:nvSpPr>
        <p:spPr>
          <a:xfrm>
            <a:off x="917925" y="1440450"/>
            <a:ext cx="11919000" cy="5465100"/>
          </a:xfrm>
          <a:prstGeom prst="rect">
            <a:avLst/>
          </a:prstGeom>
        </p:spPr>
        <p:txBody>
          <a:bodyPr anchorCtr="0" anchor="t" bIns="45700" lIns="91425" spcFirstLastPara="1" rIns="91425" wrap="square" tIns="45700">
            <a:normAutofit/>
          </a:bodyPr>
          <a:lstStyle/>
          <a:p>
            <a:pPr indent="-374650" lvl="0" marL="457200" marR="0" rtl="0" algn="just">
              <a:lnSpc>
                <a:spcPct val="150000"/>
              </a:lnSpc>
              <a:spcBef>
                <a:spcPts val="0"/>
              </a:spcBef>
              <a:spcAft>
                <a:spcPts val="0"/>
              </a:spcAft>
              <a:buSzPts val="2300"/>
              <a:buChar char="•"/>
            </a:pPr>
            <a:r>
              <a:rPr lang="en-US" sz="2400">
                <a:latin typeface="Times New Roman"/>
                <a:ea typeface="Times New Roman"/>
                <a:cs typeface="Times New Roman"/>
                <a:sym typeface="Times New Roman"/>
              </a:rPr>
              <a:t>TF-IDF means Term Frequency - Inverse Document Frequency</a:t>
            </a:r>
            <a:endParaRPr sz="2400">
              <a:latin typeface="Times New Roman"/>
              <a:ea typeface="Times New Roman"/>
              <a:cs typeface="Times New Roman"/>
              <a:sym typeface="Times New Roman"/>
            </a:endParaRPr>
          </a:p>
          <a:p>
            <a:pPr indent="-374650" lvl="0" marL="457200" marR="0" rtl="0" algn="just">
              <a:lnSpc>
                <a:spcPct val="150000"/>
              </a:lnSpc>
              <a:spcBef>
                <a:spcPts val="0"/>
              </a:spcBef>
              <a:spcAft>
                <a:spcPts val="0"/>
              </a:spcAft>
              <a:buSzPts val="2300"/>
              <a:buChar char="•"/>
            </a:pPr>
            <a:r>
              <a:rPr lang="en-US" sz="2400">
                <a:latin typeface="Times New Roman"/>
                <a:ea typeface="Times New Roman"/>
                <a:cs typeface="Times New Roman"/>
                <a:sym typeface="Times New Roman"/>
              </a:rPr>
              <a:t>It gives a measure that takes the importance of word into consideration depending on how frequently it occurs in a document or a corpus</a:t>
            </a:r>
            <a:endParaRPr sz="2400">
              <a:latin typeface="Times New Roman"/>
              <a:ea typeface="Times New Roman"/>
              <a:cs typeface="Times New Roman"/>
              <a:sym typeface="Times New Roman"/>
            </a:endParaRPr>
          </a:p>
          <a:p>
            <a:pPr indent="-374650" lvl="0" marL="457200" marR="0" rtl="0" algn="just">
              <a:lnSpc>
                <a:spcPct val="150000"/>
              </a:lnSpc>
              <a:spcBef>
                <a:spcPts val="0"/>
              </a:spcBef>
              <a:spcAft>
                <a:spcPts val="0"/>
              </a:spcAft>
              <a:buSzPts val="2300"/>
              <a:buChar char="•"/>
            </a:pPr>
            <a:r>
              <a:rPr lang="en-US" sz="2400">
                <a:latin typeface="Times New Roman"/>
                <a:ea typeface="Times New Roman"/>
                <a:cs typeface="Times New Roman"/>
                <a:sym typeface="Times New Roman"/>
              </a:rPr>
              <a:t>TF means we find frequency of a word in the document</a:t>
            </a:r>
            <a:endParaRPr sz="2400"/>
          </a:p>
          <a:p>
            <a:pPr indent="0" lvl="0" marL="914400" rtl="0" algn="just">
              <a:spcBef>
                <a:spcPts val="360"/>
              </a:spcBef>
              <a:spcAft>
                <a:spcPts val="0"/>
              </a:spcAft>
              <a:buNone/>
            </a:pPr>
            <a:r>
              <a:t/>
            </a:r>
            <a:endParaRPr sz="2400"/>
          </a:p>
          <a:p>
            <a:pPr indent="0" lvl="0" marL="914400" rtl="0" algn="just">
              <a:spcBef>
                <a:spcPts val="360"/>
              </a:spcBef>
              <a:spcAft>
                <a:spcPts val="0"/>
              </a:spcAft>
              <a:buNone/>
            </a:pPr>
            <a:r>
              <a:t/>
            </a:r>
            <a:endParaRPr sz="2400"/>
          </a:p>
          <a:p>
            <a:pPr indent="0" lvl="0" marL="457200" marR="0" rtl="0" algn="just">
              <a:lnSpc>
                <a:spcPct val="150000"/>
              </a:lnSpc>
              <a:spcBef>
                <a:spcPts val="0"/>
              </a:spcBef>
              <a:spcAft>
                <a:spcPts val="0"/>
              </a:spcAft>
              <a:buNone/>
            </a:pPr>
            <a:r>
              <a:t/>
            </a:r>
            <a:endParaRPr sz="2400">
              <a:latin typeface="Times New Roman"/>
              <a:ea typeface="Times New Roman"/>
              <a:cs typeface="Times New Roman"/>
              <a:sym typeface="Times New Roman"/>
            </a:endParaRPr>
          </a:p>
          <a:p>
            <a:pPr indent="-374650" lvl="0" marL="457200" marR="0" rtl="0" algn="just">
              <a:lnSpc>
                <a:spcPct val="150000"/>
              </a:lnSpc>
              <a:spcBef>
                <a:spcPts val="0"/>
              </a:spcBef>
              <a:spcAft>
                <a:spcPts val="0"/>
              </a:spcAft>
              <a:buSzPts val="2300"/>
              <a:buChar char="•"/>
            </a:pPr>
            <a:r>
              <a:rPr lang="en-US" sz="2400">
                <a:latin typeface="Times New Roman"/>
                <a:ea typeface="Times New Roman"/>
                <a:cs typeface="Times New Roman"/>
                <a:sym typeface="Times New Roman"/>
              </a:rPr>
              <a:t>IDF measures the importance of the word in corpus</a:t>
            </a:r>
            <a:endParaRPr sz="2400"/>
          </a:p>
          <a:p>
            <a:pPr indent="0" lvl="0" marL="914400" rtl="0" algn="just">
              <a:spcBef>
                <a:spcPts val="360"/>
              </a:spcBef>
              <a:spcAft>
                <a:spcPts val="0"/>
              </a:spcAft>
              <a:buNone/>
            </a:pPr>
            <a:r>
              <a:t/>
            </a:r>
            <a:endParaRPr sz="2400"/>
          </a:p>
          <a:p>
            <a:pPr indent="0" lvl="0" marL="914400" rtl="0" algn="just">
              <a:spcBef>
                <a:spcPts val="360"/>
              </a:spcBef>
              <a:spcAft>
                <a:spcPts val="0"/>
              </a:spcAft>
              <a:buNone/>
            </a:pPr>
            <a:r>
              <a:t/>
            </a:r>
            <a:endParaRPr sz="2400"/>
          </a:p>
        </p:txBody>
      </p:sp>
      <p:sp>
        <p:nvSpPr>
          <p:cNvPr id="188" name="Google Shape;188;p25"/>
          <p:cNvSpPr txBox="1"/>
          <p:nvPr>
            <p:ph idx="12" type="sldNum"/>
          </p:nvPr>
        </p:nvSpPr>
        <p:spPr>
          <a:xfrm>
            <a:off x="9829800" y="6780108"/>
            <a:ext cx="3200400" cy="3894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189" name="Google Shape;189;p25"/>
          <p:cNvPicPr preferRelativeResize="0"/>
          <p:nvPr/>
        </p:nvPicPr>
        <p:blipFill>
          <a:blip r:embed="rId3">
            <a:alphaModFix/>
          </a:blip>
          <a:stretch>
            <a:fillRect/>
          </a:stretch>
        </p:blipFill>
        <p:spPr>
          <a:xfrm>
            <a:off x="2247588" y="3772475"/>
            <a:ext cx="6943725" cy="1333500"/>
          </a:xfrm>
          <a:prstGeom prst="rect">
            <a:avLst/>
          </a:prstGeom>
          <a:noFill/>
          <a:ln>
            <a:noFill/>
          </a:ln>
        </p:spPr>
      </p:pic>
      <p:pic>
        <p:nvPicPr>
          <p:cNvPr id="190" name="Google Shape;190;p25"/>
          <p:cNvPicPr preferRelativeResize="0"/>
          <p:nvPr/>
        </p:nvPicPr>
        <p:blipFill>
          <a:blip r:embed="rId4">
            <a:alphaModFix/>
          </a:blip>
          <a:stretch>
            <a:fillRect/>
          </a:stretch>
        </p:blipFill>
        <p:spPr>
          <a:xfrm>
            <a:off x="2304100" y="5436975"/>
            <a:ext cx="7828600" cy="1333500"/>
          </a:xfrm>
          <a:prstGeom prst="rect">
            <a:avLst/>
          </a:prstGeom>
          <a:noFill/>
          <a:ln>
            <a:noFill/>
          </a:ln>
        </p:spPr>
      </p:pic>
      <p:pic>
        <p:nvPicPr>
          <p:cNvPr id="191" name="Google Shape;191;p25"/>
          <p:cNvPicPr preferRelativeResize="0"/>
          <p:nvPr/>
        </p:nvPicPr>
        <p:blipFill rotWithShape="1">
          <a:blip r:embed="rId5">
            <a:alphaModFix/>
          </a:blip>
          <a:srcRect b="0" l="0" r="0" t="0"/>
          <a:stretch/>
        </p:blipFill>
        <p:spPr>
          <a:xfrm>
            <a:off x="11545725" y="44488"/>
            <a:ext cx="1716125" cy="1716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6"/>
          <p:cNvSpPr txBox="1"/>
          <p:nvPr>
            <p:ph type="title"/>
          </p:nvPr>
        </p:nvSpPr>
        <p:spPr>
          <a:xfrm>
            <a:off x="2443100" y="292975"/>
            <a:ext cx="7301100" cy="1071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Cosine similarity</a:t>
            </a:r>
            <a:endParaRPr/>
          </a:p>
        </p:txBody>
      </p:sp>
      <p:sp>
        <p:nvSpPr>
          <p:cNvPr id="198" name="Google Shape;198;p26"/>
          <p:cNvSpPr txBox="1"/>
          <p:nvPr>
            <p:ph idx="1" type="body"/>
          </p:nvPr>
        </p:nvSpPr>
        <p:spPr>
          <a:xfrm>
            <a:off x="585800" y="1575800"/>
            <a:ext cx="12344400" cy="5337000"/>
          </a:xfrm>
          <a:prstGeom prst="rect">
            <a:avLst/>
          </a:prstGeom>
        </p:spPr>
        <p:txBody>
          <a:bodyPr anchorCtr="0" anchor="t" bIns="45700" lIns="91425" spcFirstLastPara="1" rIns="91425" wrap="square" tIns="45700">
            <a:noAutofit/>
          </a:bodyPr>
          <a:lstStyle/>
          <a:p>
            <a:pPr indent="0" lvl="0" marL="0" rtl="0" algn="just">
              <a:lnSpc>
                <a:spcPct val="80000"/>
              </a:lnSpc>
              <a:spcBef>
                <a:spcPts val="360"/>
              </a:spcBef>
              <a:spcAft>
                <a:spcPts val="0"/>
              </a:spcAft>
              <a:buSzPts val="852"/>
              <a:buNone/>
            </a:pPr>
            <a:r>
              <a:rPr lang="en-US" sz="2400">
                <a:latin typeface="Times New Roman"/>
                <a:ea typeface="Times New Roman"/>
                <a:cs typeface="Times New Roman"/>
                <a:sym typeface="Times New Roman"/>
              </a:rPr>
              <a:t>It is used to measure the similarity in text analysis.</a:t>
            </a:r>
            <a:endParaRPr sz="2400">
              <a:latin typeface="Times New Roman"/>
              <a:ea typeface="Times New Roman"/>
              <a:cs typeface="Times New Roman"/>
              <a:sym typeface="Times New Roman"/>
            </a:endParaRPr>
          </a:p>
          <a:p>
            <a:pPr indent="0" lvl="0" marL="0" rtl="0" algn="just">
              <a:lnSpc>
                <a:spcPct val="80000"/>
              </a:lnSpc>
              <a:spcBef>
                <a:spcPts val="360"/>
              </a:spcBef>
              <a:spcAft>
                <a:spcPts val="0"/>
              </a:spcAft>
              <a:buSzPts val="852"/>
              <a:buNone/>
            </a:pPr>
            <a:r>
              <a:rPr lang="en-US" sz="2400">
                <a:latin typeface="Times New Roman"/>
                <a:ea typeface="Times New Roman"/>
                <a:cs typeface="Times New Roman"/>
                <a:sym typeface="Times New Roman"/>
              </a:rPr>
              <a:t>Cosine similarity is represented by cos theta.</a:t>
            </a:r>
            <a:endParaRPr sz="2400">
              <a:latin typeface="Times New Roman"/>
              <a:ea typeface="Times New Roman"/>
              <a:cs typeface="Times New Roman"/>
              <a:sym typeface="Times New Roman"/>
            </a:endParaRPr>
          </a:p>
          <a:p>
            <a:pPr indent="0" lvl="0" marL="0" rtl="0" algn="just">
              <a:lnSpc>
                <a:spcPct val="80000"/>
              </a:lnSpc>
              <a:spcBef>
                <a:spcPts val="360"/>
              </a:spcBef>
              <a:spcAft>
                <a:spcPts val="0"/>
              </a:spcAft>
              <a:buSzPts val="852"/>
              <a:buNone/>
            </a:pPr>
            <a:r>
              <a:rPr lang="en-US" sz="2400">
                <a:latin typeface="Times New Roman"/>
                <a:ea typeface="Times New Roman"/>
                <a:cs typeface="Times New Roman"/>
                <a:sym typeface="Times New Roman"/>
              </a:rPr>
              <a:t>Theta is the angle between points.</a:t>
            </a:r>
            <a:endParaRPr sz="2400">
              <a:latin typeface="Times New Roman"/>
              <a:ea typeface="Times New Roman"/>
              <a:cs typeface="Times New Roman"/>
              <a:sym typeface="Times New Roman"/>
            </a:endParaRPr>
          </a:p>
          <a:p>
            <a:pPr indent="0" lvl="0" marL="0" rtl="0" algn="just">
              <a:lnSpc>
                <a:spcPct val="80000"/>
              </a:lnSpc>
              <a:spcBef>
                <a:spcPts val="360"/>
              </a:spcBef>
              <a:spcAft>
                <a:spcPts val="0"/>
              </a:spcAft>
              <a:buSzPts val="852"/>
              <a:buNone/>
            </a:pPr>
            <a:r>
              <a:rPr lang="en-US" sz="2400">
                <a:latin typeface="Times New Roman"/>
                <a:ea typeface="Times New Roman"/>
                <a:cs typeface="Times New Roman"/>
                <a:sym typeface="Times New Roman"/>
              </a:rPr>
              <a:t>Always ranging between -1 to +1.</a:t>
            </a:r>
            <a:endParaRPr sz="2400">
              <a:latin typeface="Times New Roman"/>
              <a:ea typeface="Times New Roman"/>
              <a:cs typeface="Times New Roman"/>
              <a:sym typeface="Times New Roman"/>
            </a:endParaRPr>
          </a:p>
          <a:p>
            <a:pPr indent="0" lvl="0" marL="0" rtl="0" algn="just">
              <a:lnSpc>
                <a:spcPct val="80000"/>
              </a:lnSpc>
              <a:spcBef>
                <a:spcPts val="360"/>
              </a:spcBef>
              <a:spcAft>
                <a:spcPts val="0"/>
              </a:spcAft>
              <a:buSzPts val="852"/>
              <a:buNone/>
            </a:pPr>
            <a:r>
              <a:rPr lang="en-US" sz="2400">
                <a:latin typeface="Times New Roman"/>
                <a:ea typeface="Times New Roman"/>
                <a:cs typeface="Times New Roman"/>
                <a:sym typeface="Times New Roman"/>
              </a:rPr>
              <a:t>For example, cos 45 =0.53 that means </a:t>
            </a:r>
            <a:r>
              <a:rPr lang="en-US" sz="2400">
                <a:latin typeface="Times New Roman"/>
                <a:ea typeface="Times New Roman"/>
                <a:cs typeface="Times New Roman"/>
                <a:sym typeface="Times New Roman"/>
              </a:rPr>
              <a:t>similarity</a:t>
            </a:r>
            <a:r>
              <a:rPr lang="en-US" sz="2400">
                <a:latin typeface="Times New Roman"/>
                <a:ea typeface="Times New Roman"/>
                <a:cs typeface="Times New Roman"/>
                <a:sym typeface="Times New Roman"/>
              </a:rPr>
              <a:t> is around 53%.</a:t>
            </a:r>
            <a:endParaRPr sz="2400">
              <a:latin typeface="Times New Roman"/>
              <a:ea typeface="Times New Roman"/>
              <a:cs typeface="Times New Roman"/>
              <a:sym typeface="Times New Roman"/>
            </a:endParaRPr>
          </a:p>
          <a:p>
            <a:pPr indent="0" lvl="0" marL="0" rtl="0" algn="just">
              <a:lnSpc>
                <a:spcPct val="80000"/>
              </a:lnSpc>
              <a:spcBef>
                <a:spcPts val="360"/>
              </a:spcBef>
              <a:spcAft>
                <a:spcPts val="0"/>
              </a:spcAft>
              <a:buSzPts val="852"/>
              <a:buNone/>
            </a:pPr>
            <a:r>
              <a:rPr lang="en-US" sz="2400">
                <a:latin typeface="Times New Roman"/>
                <a:ea typeface="Times New Roman"/>
                <a:cs typeface="Times New Roman"/>
                <a:sym typeface="Times New Roman"/>
              </a:rPr>
              <a:t>cos 90 =0 </a:t>
            </a:r>
            <a:r>
              <a:rPr lang="en-US" sz="2400">
                <a:latin typeface="Times New Roman"/>
                <a:ea typeface="Times New Roman"/>
                <a:cs typeface="Times New Roman"/>
                <a:sym typeface="Times New Roman"/>
              </a:rPr>
              <a:t>that</a:t>
            </a:r>
            <a:r>
              <a:rPr lang="en-US" sz="2400">
                <a:latin typeface="Times New Roman"/>
                <a:ea typeface="Times New Roman"/>
                <a:cs typeface="Times New Roman"/>
                <a:sym typeface="Times New Roman"/>
              </a:rPr>
              <a:t> means points are not similar.</a:t>
            </a:r>
            <a:endParaRPr sz="2400">
              <a:latin typeface="Times New Roman"/>
              <a:ea typeface="Times New Roman"/>
              <a:cs typeface="Times New Roman"/>
              <a:sym typeface="Times New Roman"/>
            </a:endParaRPr>
          </a:p>
          <a:p>
            <a:pPr indent="0" lvl="0" marL="0" rtl="0" algn="just">
              <a:lnSpc>
                <a:spcPct val="80000"/>
              </a:lnSpc>
              <a:spcBef>
                <a:spcPts val="360"/>
              </a:spcBef>
              <a:spcAft>
                <a:spcPts val="0"/>
              </a:spcAft>
              <a:buSzPts val="852"/>
              <a:buNone/>
            </a:pPr>
            <a:r>
              <a:t/>
            </a:r>
            <a:endParaRPr sz="2400">
              <a:latin typeface="Times New Roman"/>
              <a:ea typeface="Times New Roman"/>
              <a:cs typeface="Times New Roman"/>
              <a:sym typeface="Times New Roman"/>
            </a:endParaRPr>
          </a:p>
          <a:p>
            <a:pPr indent="0" lvl="0" marL="0" rtl="0" algn="just">
              <a:lnSpc>
                <a:spcPct val="100000"/>
              </a:lnSpc>
              <a:spcBef>
                <a:spcPts val="0"/>
              </a:spcBef>
              <a:spcAft>
                <a:spcPts val="0"/>
              </a:spcAft>
              <a:buSzPts val="852"/>
              <a:buNone/>
            </a:pPr>
            <a:r>
              <a:rPr lang="en-US" sz="2400">
                <a:latin typeface="Times New Roman"/>
                <a:ea typeface="Times New Roman"/>
                <a:cs typeface="Times New Roman"/>
                <a:sym typeface="Times New Roman"/>
              </a:rPr>
              <a:t>If θ = 0°, the ‘x’ and ‘y’ vectors overlap, thus proving they are similar.</a:t>
            </a:r>
            <a:endParaRPr sz="2400">
              <a:latin typeface="Times New Roman"/>
              <a:ea typeface="Times New Roman"/>
              <a:cs typeface="Times New Roman"/>
              <a:sym typeface="Times New Roman"/>
            </a:endParaRPr>
          </a:p>
          <a:p>
            <a:pPr indent="0" lvl="0" marL="0" rtl="0" algn="just">
              <a:lnSpc>
                <a:spcPct val="100000"/>
              </a:lnSpc>
              <a:spcBef>
                <a:spcPts val="3600"/>
              </a:spcBef>
              <a:spcAft>
                <a:spcPts val="0"/>
              </a:spcAft>
              <a:buSzPts val="852"/>
              <a:buNone/>
            </a:pPr>
            <a:r>
              <a:rPr lang="en-US" sz="2400">
                <a:latin typeface="Times New Roman"/>
                <a:ea typeface="Times New Roman"/>
                <a:cs typeface="Times New Roman"/>
                <a:sym typeface="Times New Roman"/>
              </a:rPr>
              <a:t>f θ = 90°, the ‘x’ and ‘y’ vectors are dissimilar.</a:t>
            </a:r>
            <a:endParaRPr sz="2400">
              <a:latin typeface="Times New Roman"/>
              <a:ea typeface="Times New Roman"/>
              <a:cs typeface="Times New Roman"/>
              <a:sym typeface="Times New Roman"/>
            </a:endParaRPr>
          </a:p>
          <a:p>
            <a:pPr indent="0" lvl="0" marL="0" rtl="0" algn="just">
              <a:lnSpc>
                <a:spcPct val="95000"/>
              </a:lnSpc>
              <a:spcBef>
                <a:spcPts val="3600"/>
              </a:spcBef>
              <a:spcAft>
                <a:spcPts val="0"/>
              </a:spcAft>
              <a:buClr>
                <a:schemeClr val="dk1"/>
              </a:buClr>
              <a:buSzPts val="852"/>
              <a:buFont typeface="Arial"/>
              <a:buNone/>
            </a:pPr>
            <a:r>
              <a:rPr lang="en-US" sz="2400">
                <a:latin typeface="Times New Roman"/>
                <a:ea typeface="Times New Roman"/>
                <a:cs typeface="Times New Roman"/>
                <a:sym typeface="Times New Roman"/>
              </a:rPr>
              <a:t>similarity measure refers to distance with dimensions representing features of the data object, in a dataset. If this distance is less, there will be a high degree of similarity, but when the distance is large, there will be a low degree of similarity.</a:t>
            </a:r>
            <a:endParaRPr sz="2360"/>
          </a:p>
          <a:p>
            <a:pPr indent="0" lvl="0" marL="0" rtl="0" algn="just">
              <a:lnSpc>
                <a:spcPct val="80000"/>
              </a:lnSpc>
              <a:spcBef>
                <a:spcPts val="800"/>
              </a:spcBef>
              <a:spcAft>
                <a:spcPts val="0"/>
              </a:spcAft>
              <a:buSzPts val="852"/>
              <a:buNone/>
            </a:pPr>
            <a:r>
              <a:t/>
            </a:r>
            <a:endParaRPr sz="2360"/>
          </a:p>
        </p:txBody>
      </p:sp>
      <p:sp>
        <p:nvSpPr>
          <p:cNvPr id="199" name="Google Shape;199;p26"/>
          <p:cNvSpPr txBox="1"/>
          <p:nvPr>
            <p:ph idx="12" type="sldNum"/>
          </p:nvPr>
        </p:nvSpPr>
        <p:spPr>
          <a:xfrm>
            <a:off x="9829800" y="6780108"/>
            <a:ext cx="3200400" cy="3894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200" name="Google Shape;200;p26"/>
          <p:cNvPicPr preferRelativeResize="0"/>
          <p:nvPr/>
        </p:nvPicPr>
        <p:blipFill rotWithShape="1">
          <a:blip r:embed="rId3">
            <a:alphaModFix/>
          </a:blip>
          <a:srcRect b="0" l="0" r="0" t="0"/>
          <a:stretch/>
        </p:blipFill>
        <p:spPr>
          <a:xfrm>
            <a:off x="11545725" y="44488"/>
            <a:ext cx="1716125" cy="17161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7"/>
          <p:cNvSpPr txBox="1"/>
          <p:nvPr>
            <p:ph idx="1" type="body"/>
          </p:nvPr>
        </p:nvSpPr>
        <p:spPr>
          <a:xfrm>
            <a:off x="917925" y="1760625"/>
            <a:ext cx="11933100" cy="5065800"/>
          </a:xfrm>
          <a:prstGeom prst="rect">
            <a:avLst/>
          </a:prstGeom>
        </p:spPr>
        <p:txBody>
          <a:bodyPr anchorCtr="0" anchor="t" bIns="45700" lIns="91425" spcFirstLastPara="1" rIns="91425" wrap="square" tIns="45700">
            <a:normAutofit fontScale="25000" lnSpcReduction="20000"/>
          </a:bodyPr>
          <a:lstStyle/>
          <a:p>
            <a:pPr indent="0" lvl="0" marL="0" rtl="0" algn="just">
              <a:lnSpc>
                <a:spcPct val="115000"/>
              </a:lnSpc>
              <a:spcBef>
                <a:spcPts val="0"/>
              </a:spcBef>
              <a:spcAft>
                <a:spcPts val="0"/>
              </a:spcAft>
              <a:buClr>
                <a:schemeClr val="dk1"/>
              </a:buClr>
              <a:buSzPts val="275"/>
              <a:buFont typeface="Arial"/>
              <a:buNone/>
            </a:pPr>
            <a:r>
              <a:rPr lang="en-US" sz="8550">
                <a:solidFill>
                  <a:srgbClr val="273239"/>
                </a:solidFill>
                <a:highlight>
                  <a:srgbClr val="FFFFFF"/>
                </a:highlight>
                <a:latin typeface="Times New Roman"/>
                <a:ea typeface="Times New Roman"/>
                <a:cs typeface="Times New Roman"/>
                <a:sym typeface="Times New Roman"/>
              </a:rPr>
              <a:t> In cosine similarity, data objects in a dataset are treated as a vector. The formula to find the cosine similarity between two vectors is –</a:t>
            </a:r>
            <a:endParaRPr sz="8550">
              <a:solidFill>
                <a:srgbClr val="273239"/>
              </a:solidFill>
              <a:highlight>
                <a:srgbClr val="FFFFFF"/>
              </a:highlight>
              <a:latin typeface="Times New Roman"/>
              <a:ea typeface="Times New Roman"/>
              <a:cs typeface="Times New Roman"/>
              <a:sym typeface="Times New Roman"/>
            </a:endParaRPr>
          </a:p>
          <a:p>
            <a:pPr indent="0" lvl="0" marL="190500" marR="190500" rtl="0" algn="just">
              <a:lnSpc>
                <a:spcPct val="115000"/>
              </a:lnSpc>
              <a:spcBef>
                <a:spcPts val="800"/>
              </a:spcBef>
              <a:spcAft>
                <a:spcPts val="0"/>
              </a:spcAft>
              <a:buClr>
                <a:srgbClr val="000000"/>
              </a:buClr>
              <a:buSzPts val="275"/>
              <a:buFont typeface="Arial"/>
              <a:buNone/>
            </a:pPr>
            <a:r>
              <a:rPr lang="en-US" sz="8550">
                <a:solidFill>
                  <a:srgbClr val="273239"/>
                </a:solidFill>
                <a:latin typeface="Times New Roman"/>
                <a:ea typeface="Times New Roman"/>
                <a:cs typeface="Times New Roman"/>
                <a:sym typeface="Times New Roman"/>
              </a:rPr>
              <a:t>Cos(x, y) = x . y / ||x|| * ||y||</a:t>
            </a:r>
            <a:endParaRPr sz="8550">
              <a:solidFill>
                <a:srgbClr val="273239"/>
              </a:solidFill>
              <a:latin typeface="Times New Roman"/>
              <a:ea typeface="Times New Roman"/>
              <a:cs typeface="Times New Roman"/>
              <a:sym typeface="Times New Roman"/>
            </a:endParaRPr>
          </a:p>
          <a:p>
            <a:pPr indent="0" lvl="0" marL="0" rtl="0" algn="just">
              <a:lnSpc>
                <a:spcPct val="115000"/>
              </a:lnSpc>
              <a:spcBef>
                <a:spcPts val="800"/>
              </a:spcBef>
              <a:spcAft>
                <a:spcPts val="0"/>
              </a:spcAft>
              <a:buClr>
                <a:srgbClr val="000000"/>
              </a:buClr>
              <a:buSzPts val="275"/>
              <a:buFont typeface="Arial"/>
              <a:buNone/>
            </a:pPr>
            <a:r>
              <a:rPr lang="en-US" sz="8550">
                <a:solidFill>
                  <a:srgbClr val="273239"/>
                </a:solidFill>
                <a:highlight>
                  <a:srgbClr val="FFFFFF"/>
                </a:highlight>
                <a:latin typeface="Times New Roman"/>
                <a:ea typeface="Times New Roman"/>
                <a:cs typeface="Times New Roman"/>
                <a:sym typeface="Times New Roman"/>
              </a:rPr>
              <a:t>where,</a:t>
            </a:r>
            <a:endParaRPr sz="8550">
              <a:solidFill>
                <a:srgbClr val="273239"/>
              </a:solidFill>
              <a:highlight>
                <a:srgbClr val="FFFFFF"/>
              </a:highlight>
              <a:latin typeface="Times New Roman"/>
              <a:ea typeface="Times New Roman"/>
              <a:cs typeface="Times New Roman"/>
              <a:sym typeface="Times New Roman"/>
            </a:endParaRPr>
          </a:p>
          <a:p>
            <a:pPr indent="-364331" lvl="0" marL="685800" rtl="0" algn="just">
              <a:lnSpc>
                <a:spcPct val="158000"/>
              </a:lnSpc>
              <a:spcBef>
                <a:spcPts val="800"/>
              </a:spcBef>
              <a:spcAft>
                <a:spcPts val="0"/>
              </a:spcAft>
              <a:buClr>
                <a:srgbClr val="000000"/>
              </a:buClr>
              <a:buSzPct val="100000"/>
              <a:buFont typeface="Arial"/>
              <a:buChar char="●"/>
            </a:pPr>
            <a:r>
              <a:rPr b="1" lang="en-US" sz="8550">
                <a:solidFill>
                  <a:srgbClr val="273239"/>
                </a:solidFill>
                <a:highlight>
                  <a:srgbClr val="FFFFFF"/>
                </a:highlight>
                <a:latin typeface="Times New Roman"/>
                <a:ea typeface="Times New Roman"/>
                <a:cs typeface="Times New Roman"/>
                <a:sym typeface="Times New Roman"/>
              </a:rPr>
              <a:t>x . y</a:t>
            </a:r>
            <a:r>
              <a:rPr lang="en-US" sz="8550">
                <a:solidFill>
                  <a:srgbClr val="273239"/>
                </a:solidFill>
                <a:highlight>
                  <a:srgbClr val="FFFFFF"/>
                </a:highlight>
                <a:latin typeface="Times New Roman"/>
                <a:ea typeface="Times New Roman"/>
                <a:cs typeface="Times New Roman"/>
                <a:sym typeface="Times New Roman"/>
              </a:rPr>
              <a:t> = product (dot) of the vectors ‘x’ and ‘y’.</a:t>
            </a:r>
            <a:endParaRPr sz="8550">
              <a:solidFill>
                <a:srgbClr val="273239"/>
              </a:solidFill>
              <a:highlight>
                <a:srgbClr val="FFFFFF"/>
              </a:highlight>
              <a:latin typeface="Times New Roman"/>
              <a:ea typeface="Times New Roman"/>
              <a:cs typeface="Times New Roman"/>
              <a:sym typeface="Times New Roman"/>
            </a:endParaRPr>
          </a:p>
          <a:p>
            <a:pPr indent="-364331" lvl="0" marL="685800" rtl="0" algn="just">
              <a:lnSpc>
                <a:spcPct val="158000"/>
              </a:lnSpc>
              <a:spcBef>
                <a:spcPts val="0"/>
              </a:spcBef>
              <a:spcAft>
                <a:spcPts val="0"/>
              </a:spcAft>
              <a:buClr>
                <a:srgbClr val="000000"/>
              </a:buClr>
              <a:buSzPct val="100000"/>
              <a:buFont typeface="Arial"/>
              <a:buChar char="●"/>
            </a:pPr>
            <a:r>
              <a:rPr b="1" lang="en-US" sz="8550">
                <a:solidFill>
                  <a:srgbClr val="273239"/>
                </a:solidFill>
                <a:highlight>
                  <a:srgbClr val="FFFFFF"/>
                </a:highlight>
                <a:latin typeface="Times New Roman"/>
                <a:ea typeface="Times New Roman"/>
                <a:cs typeface="Times New Roman"/>
                <a:sym typeface="Times New Roman"/>
              </a:rPr>
              <a:t>||x|| </a:t>
            </a:r>
            <a:r>
              <a:rPr lang="en-US" sz="8550">
                <a:solidFill>
                  <a:srgbClr val="273239"/>
                </a:solidFill>
                <a:highlight>
                  <a:srgbClr val="FFFFFF"/>
                </a:highlight>
                <a:latin typeface="Times New Roman"/>
                <a:ea typeface="Times New Roman"/>
                <a:cs typeface="Times New Roman"/>
                <a:sym typeface="Times New Roman"/>
              </a:rPr>
              <a:t>and</a:t>
            </a:r>
            <a:r>
              <a:rPr b="1" lang="en-US" sz="8550">
                <a:solidFill>
                  <a:srgbClr val="273239"/>
                </a:solidFill>
                <a:highlight>
                  <a:srgbClr val="FFFFFF"/>
                </a:highlight>
                <a:latin typeface="Times New Roman"/>
                <a:ea typeface="Times New Roman"/>
                <a:cs typeface="Times New Roman"/>
                <a:sym typeface="Times New Roman"/>
              </a:rPr>
              <a:t> ||y||</a:t>
            </a:r>
            <a:r>
              <a:rPr lang="en-US" sz="8550">
                <a:solidFill>
                  <a:srgbClr val="273239"/>
                </a:solidFill>
                <a:highlight>
                  <a:srgbClr val="FFFFFF"/>
                </a:highlight>
                <a:latin typeface="Times New Roman"/>
                <a:ea typeface="Times New Roman"/>
                <a:cs typeface="Times New Roman"/>
                <a:sym typeface="Times New Roman"/>
              </a:rPr>
              <a:t> = length of the two vectors ‘x’ and ‘y’.</a:t>
            </a:r>
            <a:endParaRPr sz="8550">
              <a:solidFill>
                <a:srgbClr val="273239"/>
              </a:solidFill>
              <a:highlight>
                <a:srgbClr val="FFFFFF"/>
              </a:highlight>
              <a:latin typeface="Times New Roman"/>
              <a:ea typeface="Times New Roman"/>
              <a:cs typeface="Times New Roman"/>
              <a:sym typeface="Times New Roman"/>
            </a:endParaRPr>
          </a:p>
          <a:p>
            <a:pPr indent="-364331" lvl="0" marL="685800" rtl="0" algn="just">
              <a:lnSpc>
                <a:spcPct val="158000"/>
              </a:lnSpc>
              <a:spcBef>
                <a:spcPts val="0"/>
              </a:spcBef>
              <a:spcAft>
                <a:spcPts val="0"/>
              </a:spcAft>
              <a:buClr>
                <a:srgbClr val="000000"/>
              </a:buClr>
              <a:buSzPct val="100000"/>
              <a:buFont typeface="Arial"/>
              <a:buChar char="●"/>
            </a:pPr>
            <a:r>
              <a:rPr b="1" lang="en-US" sz="8550">
                <a:solidFill>
                  <a:srgbClr val="273239"/>
                </a:solidFill>
                <a:highlight>
                  <a:srgbClr val="FFFFFF"/>
                </a:highlight>
                <a:latin typeface="Times New Roman"/>
                <a:ea typeface="Times New Roman"/>
                <a:cs typeface="Times New Roman"/>
                <a:sym typeface="Times New Roman"/>
              </a:rPr>
              <a:t>||x|| * ||y||</a:t>
            </a:r>
            <a:r>
              <a:rPr lang="en-US" sz="8550">
                <a:solidFill>
                  <a:srgbClr val="273239"/>
                </a:solidFill>
                <a:highlight>
                  <a:srgbClr val="FFFFFF"/>
                </a:highlight>
                <a:latin typeface="Times New Roman"/>
                <a:ea typeface="Times New Roman"/>
                <a:cs typeface="Times New Roman"/>
                <a:sym typeface="Times New Roman"/>
              </a:rPr>
              <a:t> = cross product of the two vectors ‘x’ and ‘y’.</a:t>
            </a:r>
            <a:endParaRPr sz="8550">
              <a:solidFill>
                <a:srgbClr val="273239"/>
              </a:solidFill>
              <a:highlight>
                <a:srgbClr val="FFFFFF"/>
              </a:highlight>
              <a:latin typeface="Times New Roman"/>
              <a:ea typeface="Times New Roman"/>
              <a:cs typeface="Times New Roman"/>
              <a:sym typeface="Times New Roman"/>
            </a:endParaRPr>
          </a:p>
          <a:p>
            <a:pPr indent="-364331" lvl="0" marL="457200" rtl="0" algn="just">
              <a:lnSpc>
                <a:spcPct val="158000"/>
              </a:lnSpc>
              <a:spcBef>
                <a:spcPts val="0"/>
              </a:spcBef>
              <a:spcAft>
                <a:spcPts val="0"/>
              </a:spcAft>
              <a:buClr>
                <a:srgbClr val="273239"/>
              </a:buClr>
              <a:buSzPct val="100000"/>
              <a:buFont typeface="Times New Roman"/>
              <a:buChar char="●"/>
            </a:pPr>
            <a:r>
              <a:rPr lang="en-US" sz="8550">
                <a:solidFill>
                  <a:srgbClr val="273239"/>
                </a:solidFill>
                <a:highlight>
                  <a:srgbClr val="FFFFFF"/>
                </a:highlight>
                <a:latin typeface="Times New Roman"/>
                <a:ea typeface="Times New Roman"/>
                <a:cs typeface="Times New Roman"/>
                <a:sym typeface="Times New Roman"/>
              </a:rPr>
              <a:t>The cosine similarity is beneficial because even if the two similar data objects are far apart by the Euclidean distance because of the size, they could still have a smaller angle between them. Smaller the angle, higher the similarity.</a:t>
            </a:r>
            <a:endParaRPr sz="8550">
              <a:solidFill>
                <a:srgbClr val="273239"/>
              </a:solidFill>
              <a:highlight>
                <a:srgbClr val="FFFFFF"/>
              </a:highlight>
              <a:latin typeface="Times New Roman"/>
              <a:ea typeface="Times New Roman"/>
              <a:cs typeface="Times New Roman"/>
              <a:sym typeface="Times New Roman"/>
            </a:endParaRPr>
          </a:p>
          <a:p>
            <a:pPr indent="-364331" lvl="0" marL="457200" rtl="0" algn="just">
              <a:lnSpc>
                <a:spcPct val="158000"/>
              </a:lnSpc>
              <a:spcBef>
                <a:spcPts val="0"/>
              </a:spcBef>
              <a:spcAft>
                <a:spcPts val="0"/>
              </a:spcAft>
              <a:buClr>
                <a:srgbClr val="000000"/>
              </a:buClr>
              <a:buSzPct val="100000"/>
              <a:buFont typeface="Times New Roman"/>
              <a:buChar char="●"/>
            </a:pPr>
            <a:r>
              <a:rPr lang="en-US" sz="8550">
                <a:solidFill>
                  <a:srgbClr val="273239"/>
                </a:solidFill>
                <a:highlight>
                  <a:srgbClr val="FFFFFF"/>
                </a:highlight>
                <a:latin typeface="Times New Roman"/>
                <a:ea typeface="Times New Roman"/>
                <a:cs typeface="Times New Roman"/>
                <a:sym typeface="Times New Roman"/>
              </a:rPr>
              <a:t>When plotted on a multi-dimensional space, the cosine similarity captures the orientation (the angle) of the data objects and not the magnitude.</a:t>
            </a:r>
            <a:endParaRPr sz="8550">
              <a:solidFill>
                <a:srgbClr val="273239"/>
              </a:solidFill>
              <a:highlight>
                <a:srgbClr val="FFFFFF"/>
              </a:highlight>
              <a:latin typeface="Times New Roman"/>
              <a:ea typeface="Times New Roman"/>
              <a:cs typeface="Times New Roman"/>
              <a:sym typeface="Times New Roman"/>
            </a:endParaRPr>
          </a:p>
          <a:p>
            <a:pPr indent="0" lvl="0" marL="0" rtl="0" algn="just">
              <a:lnSpc>
                <a:spcPct val="158000"/>
              </a:lnSpc>
              <a:spcBef>
                <a:spcPts val="3600"/>
              </a:spcBef>
              <a:spcAft>
                <a:spcPts val="0"/>
              </a:spcAft>
              <a:buNone/>
            </a:pPr>
            <a:r>
              <a:t/>
            </a:r>
            <a:endParaRPr sz="2200">
              <a:solidFill>
                <a:srgbClr val="273239"/>
              </a:solidFill>
              <a:highlight>
                <a:srgbClr val="FFFFFF"/>
              </a:highlight>
              <a:latin typeface="Times New Roman"/>
              <a:ea typeface="Times New Roman"/>
              <a:cs typeface="Times New Roman"/>
              <a:sym typeface="Times New Roman"/>
            </a:endParaRPr>
          </a:p>
          <a:p>
            <a:pPr indent="0" lvl="0" marL="190500" marR="190500" rtl="0" algn="just">
              <a:lnSpc>
                <a:spcPct val="115000"/>
              </a:lnSpc>
              <a:spcBef>
                <a:spcPts val="3600"/>
              </a:spcBef>
              <a:spcAft>
                <a:spcPts val="0"/>
              </a:spcAft>
              <a:buClr>
                <a:schemeClr val="dk1"/>
              </a:buClr>
              <a:buSzPct val="42307"/>
              <a:buFont typeface="Arial"/>
              <a:buNone/>
            </a:pPr>
            <a:r>
              <a:t/>
            </a:r>
            <a:endParaRPr sz="2600">
              <a:solidFill>
                <a:srgbClr val="273239"/>
              </a:solidFill>
              <a:latin typeface="Times New Roman"/>
              <a:ea typeface="Times New Roman"/>
              <a:cs typeface="Times New Roman"/>
              <a:sym typeface="Times New Roman"/>
            </a:endParaRPr>
          </a:p>
          <a:p>
            <a:pPr indent="0" lvl="0" marL="0" rtl="0" algn="just">
              <a:spcBef>
                <a:spcPts val="800"/>
              </a:spcBef>
              <a:spcAft>
                <a:spcPts val="0"/>
              </a:spcAft>
              <a:buNone/>
            </a:pPr>
            <a:r>
              <a:t/>
            </a:r>
            <a:endParaRPr>
              <a:latin typeface="Times New Roman"/>
              <a:ea typeface="Times New Roman"/>
              <a:cs typeface="Times New Roman"/>
              <a:sym typeface="Times New Roman"/>
            </a:endParaRPr>
          </a:p>
        </p:txBody>
      </p:sp>
      <p:sp>
        <p:nvSpPr>
          <p:cNvPr id="207" name="Google Shape;207;p27"/>
          <p:cNvSpPr txBox="1"/>
          <p:nvPr>
            <p:ph idx="12" type="sldNum"/>
          </p:nvPr>
        </p:nvSpPr>
        <p:spPr>
          <a:xfrm>
            <a:off x="9829800" y="6780108"/>
            <a:ext cx="3200400" cy="3894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208" name="Google Shape;208;p27"/>
          <p:cNvPicPr preferRelativeResize="0"/>
          <p:nvPr/>
        </p:nvPicPr>
        <p:blipFill rotWithShape="1">
          <a:blip r:embed="rId3">
            <a:alphaModFix/>
          </a:blip>
          <a:srcRect b="0" l="0" r="0" t="0"/>
          <a:stretch/>
        </p:blipFill>
        <p:spPr>
          <a:xfrm>
            <a:off x="11545725" y="44499"/>
            <a:ext cx="1716125" cy="1621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8"/>
          <p:cNvSpPr txBox="1"/>
          <p:nvPr>
            <p:ph type="title"/>
          </p:nvPr>
        </p:nvSpPr>
        <p:spPr>
          <a:xfrm>
            <a:off x="2471350" y="292963"/>
            <a:ext cx="7895100" cy="12192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MDS Visualization</a:t>
            </a:r>
            <a:endParaRPr/>
          </a:p>
        </p:txBody>
      </p:sp>
      <p:sp>
        <p:nvSpPr>
          <p:cNvPr id="215" name="Google Shape;215;p28"/>
          <p:cNvSpPr txBox="1"/>
          <p:nvPr>
            <p:ph idx="1" type="body"/>
          </p:nvPr>
        </p:nvSpPr>
        <p:spPr>
          <a:xfrm>
            <a:off x="685800" y="1952507"/>
            <a:ext cx="12344400" cy="4827600"/>
          </a:xfrm>
          <a:prstGeom prst="rect">
            <a:avLst/>
          </a:prstGeom>
        </p:spPr>
        <p:txBody>
          <a:bodyPr anchorCtr="0" anchor="t" bIns="45700" lIns="91425" spcFirstLastPara="1" rIns="91425" wrap="square" tIns="45700">
            <a:normAutofit/>
          </a:bodyPr>
          <a:lstStyle/>
          <a:p>
            <a:pPr indent="-381000" lvl="0" marL="457200" rtl="0" algn="just">
              <a:lnSpc>
                <a:spcPct val="150000"/>
              </a:lnSpc>
              <a:spcBef>
                <a:spcPts val="360"/>
              </a:spcBef>
              <a:spcAft>
                <a:spcPts val="0"/>
              </a:spcAft>
              <a:buSzPts val="2400"/>
              <a:buFont typeface="Times New Roman"/>
              <a:buChar char="❏"/>
            </a:pPr>
            <a:r>
              <a:rPr lang="en-US" sz="2400">
                <a:latin typeface="Times New Roman"/>
                <a:ea typeface="Times New Roman"/>
                <a:cs typeface="Times New Roman"/>
                <a:sym typeface="Times New Roman"/>
              </a:rPr>
              <a:t>MDS (Multidimensional Scaling) is an algorithm that transforms a dataset into another dataset, usually with lower dimensions, keeping the same euclidean distances between the points.</a:t>
            </a:r>
            <a:endParaRPr sz="2400">
              <a:latin typeface="Times New Roman"/>
              <a:ea typeface="Times New Roman"/>
              <a:cs typeface="Times New Roman"/>
              <a:sym typeface="Times New Roman"/>
            </a:endParaRPr>
          </a:p>
          <a:p>
            <a:pPr indent="-381000" lvl="0" marL="457200" rtl="0" algn="just">
              <a:lnSpc>
                <a:spcPct val="15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MDS, also known as Principal Coordinates Analysis(PCoA), is a statistical technique originating in psychometrics.</a:t>
            </a:r>
            <a:endParaRPr sz="2400">
              <a:latin typeface="Times New Roman"/>
              <a:ea typeface="Times New Roman"/>
              <a:cs typeface="Times New Roman"/>
              <a:sym typeface="Times New Roman"/>
            </a:endParaRPr>
          </a:p>
          <a:p>
            <a:pPr indent="-381000" lvl="0" marL="457200" rtl="0" algn="just">
              <a:lnSpc>
                <a:spcPct val="15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The data used for multidimensional scaling (MDS) are dissimilarities between pair of objects.</a:t>
            </a:r>
            <a:endParaRPr sz="2400">
              <a:latin typeface="Times New Roman"/>
              <a:ea typeface="Times New Roman"/>
              <a:cs typeface="Times New Roman"/>
              <a:sym typeface="Times New Roman"/>
            </a:endParaRPr>
          </a:p>
          <a:p>
            <a:pPr indent="-381000" lvl="0" marL="457200" rtl="0" algn="just">
              <a:lnSpc>
                <a:spcPct val="15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The main objective of MDS is to represent these dissimilarities as distances between points in a lower dimensional space such that the distances correspond as closely as possible to the dissimilarities.</a:t>
            </a:r>
            <a:endParaRPr sz="2400">
              <a:latin typeface="Times New Roman"/>
              <a:ea typeface="Times New Roman"/>
              <a:cs typeface="Times New Roman"/>
              <a:sym typeface="Times New Roman"/>
            </a:endParaRPr>
          </a:p>
        </p:txBody>
      </p:sp>
      <p:sp>
        <p:nvSpPr>
          <p:cNvPr id="216" name="Google Shape;216;p28"/>
          <p:cNvSpPr txBox="1"/>
          <p:nvPr>
            <p:ph idx="12" type="sldNum"/>
          </p:nvPr>
        </p:nvSpPr>
        <p:spPr>
          <a:xfrm>
            <a:off x="9829800" y="6780108"/>
            <a:ext cx="3200400" cy="3894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217" name="Google Shape;217;p28"/>
          <p:cNvPicPr preferRelativeResize="0"/>
          <p:nvPr/>
        </p:nvPicPr>
        <p:blipFill rotWithShape="1">
          <a:blip r:embed="rId3">
            <a:alphaModFix/>
          </a:blip>
          <a:srcRect b="0" l="0" r="0" t="0"/>
          <a:stretch/>
        </p:blipFill>
        <p:spPr>
          <a:xfrm>
            <a:off x="11545725" y="44488"/>
            <a:ext cx="1716125" cy="17161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9"/>
          <p:cNvSpPr txBox="1"/>
          <p:nvPr>
            <p:ph type="title"/>
          </p:nvPr>
        </p:nvSpPr>
        <p:spPr>
          <a:xfrm>
            <a:off x="2457225" y="292963"/>
            <a:ext cx="8388600" cy="12192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Topic Modelling using LDA</a:t>
            </a:r>
            <a:endParaRPr/>
          </a:p>
        </p:txBody>
      </p:sp>
      <p:sp>
        <p:nvSpPr>
          <p:cNvPr id="224" name="Google Shape;224;p29"/>
          <p:cNvSpPr txBox="1"/>
          <p:nvPr>
            <p:ph idx="1" type="body"/>
          </p:nvPr>
        </p:nvSpPr>
        <p:spPr>
          <a:xfrm>
            <a:off x="861450" y="1952500"/>
            <a:ext cx="11975400" cy="4827600"/>
          </a:xfrm>
          <a:prstGeom prst="rect">
            <a:avLst/>
          </a:prstGeom>
        </p:spPr>
        <p:txBody>
          <a:bodyPr anchorCtr="0" anchor="t" bIns="45700" lIns="91425" spcFirstLastPara="1" rIns="91425" wrap="square" tIns="45700">
            <a:normAutofit/>
          </a:bodyPr>
          <a:lstStyle/>
          <a:p>
            <a:pPr indent="0" lvl="0" marL="0" rtl="0" algn="just">
              <a:spcBef>
                <a:spcPts val="360"/>
              </a:spcBef>
              <a:spcAft>
                <a:spcPts val="0"/>
              </a:spcAft>
              <a:buNone/>
            </a:pPr>
            <a:r>
              <a:rPr lang="en-US" sz="2400">
                <a:latin typeface="Times New Roman"/>
                <a:ea typeface="Times New Roman"/>
                <a:cs typeface="Times New Roman"/>
                <a:sym typeface="Times New Roman"/>
              </a:rPr>
              <a:t>Topic modelling refers to the task of identifying topics that best describes a set of documents. These topics will only emerge during the topic modelling process (therefore called latent). And one popular topic modelling technique is known as Latent Dirichlet Allocation (LDA).</a:t>
            </a:r>
            <a:endParaRPr sz="2400">
              <a:latin typeface="Times New Roman"/>
              <a:ea typeface="Times New Roman"/>
              <a:cs typeface="Times New Roman"/>
              <a:sym typeface="Times New Roman"/>
            </a:endParaRPr>
          </a:p>
        </p:txBody>
      </p:sp>
      <p:sp>
        <p:nvSpPr>
          <p:cNvPr id="225" name="Google Shape;225;p29"/>
          <p:cNvSpPr txBox="1"/>
          <p:nvPr>
            <p:ph idx="12" type="sldNum"/>
          </p:nvPr>
        </p:nvSpPr>
        <p:spPr>
          <a:xfrm>
            <a:off x="9829800" y="6780108"/>
            <a:ext cx="3200400" cy="3894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226" name="Google Shape;226;p29"/>
          <p:cNvPicPr preferRelativeResize="0"/>
          <p:nvPr/>
        </p:nvPicPr>
        <p:blipFill>
          <a:blip r:embed="rId3">
            <a:alphaModFix/>
          </a:blip>
          <a:stretch>
            <a:fillRect/>
          </a:stretch>
        </p:blipFill>
        <p:spPr>
          <a:xfrm>
            <a:off x="3062700" y="3657588"/>
            <a:ext cx="7429500" cy="2238375"/>
          </a:xfrm>
          <a:prstGeom prst="rect">
            <a:avLst/>
          </a:prstGeom>
          <a:noFill/>
          <a:ln>
            <a:noFill/>
          </a:ln>
        </p:spPr>
      </p:pic>
      <p:pic>
        <p:nvPicPr>
          <p:cNvPr id="227" name="Google Shape;227;p29"/>
          <p:cNvPicPr preferRelativeResize="0"/>
          <p:nvPr/>
        </p:nvPicPr>
        <p:blipFill rotWithShape="1">
          <a:blip r:embed="rId4">
            <a:alphaModFix/>
          </a:blip>
          <a:srcRect b="0" l="0" r="0" t="0"/>
          <a:stretch/>
        </p:blipFill>
        <p:spPr>
          <a:xfrm>
            <a:off x="11545725" y="44488"/>
            <a:ext cx="1716125" cy="17161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0"/>
          <p:cNvSpPr txBox="1"/>
          <p:nvPr>
            <p:ph type="title"/>
          </p:nvPr>
        </p:nvSpPr>
        <p:spPr>
          <a:xfrm>
            <a:off x="1624025" y="292963"/>
            <a:ext cx="9433500" cy="12192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Perplexity and Coherence</a:t>
            </a:r>
            <a:endParaRPr/>
          </a:p>
        </p:txBody>
      </p:sp>
      <p:sp>
        <p:nvSpPr>
          <p:cNvPr id="234" name="Google Shape;234;p30"/>
          <p:cNvSpPr txBox="1"/>
          <p:nvPr>
            <p:ph idx="1" type="body"/>
          </p:nvPr>
        </p:nvSpPr>
        <p:spPr>
          <a:xfrm>
            <a:off x="685800" y="1952507"/>
            <a:ext cx="12344400" cy="4827600"/>
          </a:xfrm>
          <a:prstGeom prst="rect">
            <a:avLst/>
          </a:prstGeom>
        </p:spPr>
        <p:txBody>
          <a:bodyPr anchorCtr="0" anchor="t" bIns="45700" lIns="91425" spcFirstLastPara="1" rIns="91425" wrap="square" tIns="45700">
            <a:normAutofit lnSpcReduction="10000"/>
          </a:bodyPr>
          <a:lstStyle/>
          <a:p>
            <a:pPr indent="0" lvl="0" marL="0" rtl="0" algn="just">
              <a:spcBef>
                <a:spcPts val="360"/>
              </a:spcBef>
              <a:spcAft>
                <a:spcPts val="0"/>
              </a:spcAft>
              <a:buClr>
                <a:schemeClr val="dk1"/>
              </a:buClr>
              <a:buSzPts val="1100"/>
              <a:buFont typeface="Arial"/>
              <a:buNone/>
            </a:pPr>
            <a:r>
              <a:rPr lang="en-US" sz="2400">
                <a:latin typeface="Times New Roman"/>
                <a:ea typeface="Times New Roman"/>
                <a:cs typeface="Times New Roman"/>
                <a:sym typeface="Times New Roman"/>
              </a:rPr>
              <a:t>T</a:t>
            </a:r>
            <a:r>
              <a:rPr lang="en-US" sz="2400">
                <a:latin typeface="Times New Roman"/>
                <a:ea typeface="Times New Roman"/>
                <a:cs typeface="Times New Roman"/>
                <a:sym typeface="Times New Roman"/>
              </a:rPr>
              <a:t>he perplexity metric in NLP is a way to capture the degree of ‘uncertainty’ a model has in predicting (i.e. assigning probabilities to) text.Presented with a well-written document, a good language model should be able to give it a higher probability than a badly written document, i.e. it should not be “perplexed” when presented with a well-written document.</a:t>
            </a:r>
            <a:endParaRPr sz="2400">
              <a:latin typeface="Times New Roman"/>
              <a:ea typeface="Times New Roman"/>
              <a:cs typeface="Times New Roman"/>
              <a:sym typeface="Times New Roman"/>
            </a:endParaRPr>
          </a:p>
          <a:p>
            <a:pPr indent="0" lvl="0" marL="0" rtl="0" algn="just">
              <a:spcBef>
                <a:spcPts val="360"/>
              </a:spcBef>
              <a:spcAft>
                <a:spcPts val="0"/>
              </a:spcAft>
              <a:buNone/>
            </a:pPr>
            <a:r>
              <a:t/>
            </a:r>
            <a:endParaRPr sz="2400">
              <a:latin typeface="Times New Roman"/>
              <a:ea typeface="Times New Roman"/>
              <a:cs typeface="Times New Roman"/>
              <a:sym typeface="Times New Roman"/>
            </a:endParaRPr>
          </a:p>
          <a:p>
            <a:pPr indent="0" lvl="0" marL="0" rtl="0" algn="just">
              <a:spcBef>
                <a:spcPts val="360"/>
              </a:spcBef>
              <a:spcAft>
                <a:spcPts val="0"/>
              </a:spcAft>
              <a:buNone/>
            </a:pPr>
            <a:r>
              <a:rPr lang="en-US" sz="2400">
                <a:latin typeface="Times New Roman"/>
                <a:ea typeface="Times New Roman"/>
                <a:cs typeface="Times New Roman"/>
                <a:sym typeface="Times New Roman"/>
              </a:rPr>
              <a:t>Topic Coherence measures score a single topic by measuring the degree of semantic similarity between high scoring words in the topic. These measurements help distinguish between topics that are semantically interpretable topics and topics that are artifacts of statistical inference.</a:t>
            </a:r>
            <a:endParaRPr sz="2400">
              <a:latin typeface="Times New Roman"/>
              <a:ea typeface="Times New Roman"/>
              <a:cs typeface="Times New Roman"/>
              <a:sym typeface="Times New Roman"/>
            </a:endParaRPr>
          </a:p>
          <a:p>
            <a:pPr indent="0" lvl="0" marL="0" rtl="0" algn="just">
              <a:spcBef>
                <a:spcPts val="360"/>
              </a:spcBef>
              <a:spcAft>
                <a:spcPts val="0"/>
              </a:spcAft>
              <a:buNone/>
            </a:pPr>
            <a:r>
              <a:rPr lang="en-US" sz="2400">
                <a:latin typeface="Times New Roman"/>
                <a:ea typeface="Times New Roman"/>
                <a:cs typeface="Times New Roman"/>
                <a:sym typeface="Times New Roman"/>
              </a:rPr>
              <a:t>A set of statements or facts is said to be coherent, if they support each other.</a:t>
            </a:r>
            <a:endParaRPr sz="2400">
              <a:latin typeface="Times New Roman"/>
              <a:ea typeface="Times New Roman"/>
              <a:cs typeface="Times New Roman"/>
              <a:sym typeface="Times New Roman"/>
            </a:endParaRPr>
          </a:p>
          <a:p>
            <a:pPr indent="0" lvl="0" marL="0" rtl="0" algn="just">
              <a:spcBef>
                <a:spcPts val="360"/>
              </a:spcBef>
              <a:spcAft>
                <a:spcPts val="0"/>
              </a:spcAft>
              <a:buNone/>
            </a:pPr>
            <a:r>
              <a:t/>
            </a:r>
            <a:endParaRPr sz="2400">
              <a:latin typeface="Times New Roman"/>
              <a:ea typeface="Times New Roman"/>
              <a:cs typeface="Times New Roman"/>
              <a:sym typeface="Times New Roman"/>
            </a:endParaRPr>
          </a:p>
          <a:p>
            <a:pPr indent="0" lvl="0" marL="0" rtl="0" algn="just">
              <a:spcBef>
                <a:spcPts val="360"/>
              </a:spcBef>
              <a:spcAft>
                <a:spcPts val="0"/>
              </a:spcAft>
              <a:buNone/>
            </a:pPr>
            <a:r>
              <a:rPr lang="en-US" sz="2400">
                <a:latin typeface="Times New Roman"/>
                <a:ea typeface="Times New Roman"/>
                <a:cs typeface="Times New Roman"/>
                <a:sym typeface="Times New Roman"/>
              </a:rPr>
              <a:t>The</a:t>
            </a:r>
            <a:r>
              <a:rPr lang="en-US" sz="2400">
                <a:latin typeface="Times New Roman"/>
                <a:ea typeface="Times New Roman"/>
                <a:cs typeface="Times New Roman"/>
                <a:sym typeface="Times New Roman"/>
              </a:rPr>
              <a:t> lower the perplexity, the higher the coherence , the better the model is.</a:t>
            </a:r>
            <a:endParaRPr sz="1500">
              <a:solidFill>
                <a:srgbClr val="292929"/>
              </a:solidFill>
              <a:highlight>
                <a:srgbClr val="FFFFFF"/>
              </a:highlight>
              <a:latin typeface="Georgia"/>
              <a:ea typeface="Georgia"/>
              <a:cs typeface="Georgia"/>
              <a:sym typeface="Georgia"/>
            </a:endParaRPr>
          </a:p>
          <a:p>
            <a:pPr indent="0" lvl="0" marL="0" rtl="0" algn="just">
              <a:spcBef>
                <a:spcPts val="360"/>
              </a:spcBef>
              <a:spcAft>
                <a:spcPts val="0"/>
              </a:spcAft>
              <a:buNone/>
            </a:pPr>
            <a:r>
              <a:t/>
            </a:r>
            <a:endParaRPr sz="1500">
              <a:solidFill>
                <a:srgbClr val="292929"/>
              </a:solidFill>
              <a:highlight>
                <a:srgbClr val="FFFFFF"/>
              </a:highlight>
              <a:latin typeface="Georgia"/>
              <a:ea typeface="Georgia"/>
              <a:cs typeface="Georgia"/>
              <a:sym typeface="Georgia"/>
            </a:endParaRPr>
          </a:p>
          <a:p>
            <a:pPr indent="0" lvl="0" marL="0" rtl="0" algn="just">
              <a:spcBef>
                <a:spcPts val="360"/>
              </a:spcBef>
              <a:spcAft>
                <a:spcPts val="0"/>
              </a:spcAft>
              <a:buNone/>
            </a:pPr>
            <a:r>
              <a:t/>
            </a:r>
            <a:endParaRPr sz="1500">
              <a:solidFill>
                <a:srgbClr val="292929"/>
              </a:solidFill>
              <a:highlight>
                <a:srgbClr val="FFFFFF"/>
              </a:highlight>
              <a:latin typeface="Georgia"/>
              <a:ea typeface="Georgia"/>
              <a:cs typeface="Georgia"/>
              <a:sym typeface="Georgia"/>
            </a:endParaRPr>
          </a:p>
        </p:txBody>
      </p:sp>
      <p:sp>
        <p:nvSpPr>
          <p:cNvPr id="235" name="Google Shape;235;p30"/>
          <p:cNvSpPr txBox="1"/>
          <p:nvPr>
            <p:ph idx="12" type="sldNum"/>
          </p:nvPr>
        </p:nvSpPr>
        <p:spPr>
          <a:xfrm>
            <a:off x="9829800" y="6780108"/>
            <a:ext cx="3200400" cy="3894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236" name="Google Shape;236;p30"/>
          <p:cNvPicPr preferRelativeResize="0"/>
          <p:nvPr/>
        </p:nvPicPr>
        <p:blipFill rotWithShape="1">
          <a:blip r:embed="rId3">
            <a:alphaModFix/>
          </a:blip>
          <a:srcRect b="0" l="0" r="0" t="0"/>
          <a:stretch/>
        </p:blipFill>
        <p:spPr>
          <a:xfrm>
            <a:off x="11545725" y="44488"/>
            <a:ext cx="1716125" cy="17161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1"/>
          <p:cNvSpPr txBox="1"/>
          <p:nvPr>
            <p:ph idx="12" type="sldNum"/>
          </p:nvPr>
        </p:nvSpPr>
        <p:spPr>
          <a:xfrm>
            <a:off x="9829800" y="6780108"/>
            <a:ext cx="3200400" cy="3894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243" name="Google Shape;243;p31"/>
          <p:cNvPicPr preferRelativeResize="0"/>
          <p:nvPr/>
        </p:nvPicPr>
        <p:blipFill>
          <a:blip r:embed="rId3">
            <a:alphaModFix/>
          </a:blip>
          <a:stretch>
            <a:fillRect/>
          </a:stretch>
        </p:blipFill>
        <p:spPr>
          <a:xfrm>
            <a:off x="194750" y="1081575"/>
            <a:ext cx="6386100" cy="5454024"/>
          </a:xfrm>
          <a:prstGeom prst="rect">
            <a:avLst/>
          </a:prstGeom>
          <a:noFill/>
          <a:ln>
            <a:noFill/>
          </a:ln>
        </p:spPr>
      </p:pic>
      <p:pic>
        <p:nvPicPr>
          <p:cNvPr id="244" name="Google Shape;244;p31"/>
          <p:cNvPicPr preferRelativeResize="0"/>
          <p:nvPr/>
        </p:nvPicPr>
        <p:blipFill>
          <a:blip r:embed="rId4">
            <a:alphaModFix/>
          </a:blip>
          <a:stretch>
            <a:fillRect/>
          </a:stretch>
        </p:blipFill>
        <p:spPr>
          <a:xfrm>
            <a:off x="6858000" y="1169188"/>
            <a:ext cx="6667501" cy="527880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4"/>
          <p:cNvSpPr txBox="1"/>
          <p:nvPr>
            <p:ph type="title"/>
          </p:nvPr>
        </p:nvSpPr>
        <p:spPr>
          <a:xfrm>
            <a:off x="685800" y="2133600"/>
            <a:ext cx="12344400" cy="3124199"/>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Times New Roman"/>
              <a:buNone/>
            </a:pPr>
            <a:r>
              <a:rPr b="1" i="1" lang="en-US" sz="4000">
                <a:latin typeface="Times New Roman"/>
                <a:ea typeface="Times New Roman"/>
                <a:cs typeface="Times New Roman"/>
                <a:sym typeface="Times New Roman"/>
              </a:rPr>
              <a:t>Classification of Suicide and Depression using NLP</a:t>
            </a:r>
            <a:br>
              <a:rPr lang="en-US" sz="3000">
                <a:latin typeface="Times New Roman"/>
                <a:ea typeface="Times New Roman"/>
                <a:cs typeface="Times New Roman"/>
                <a:sym typeface="Times New Roman"/>
              </a:rPr>
            </a:br>
            <a:endParaRPr sz="3000">
              <a:latin typeface="Times New Roman"/>
              <a:ea typeface="Times New Roman"/>
              <a:cs typeface="Times New Roman"/>
              <a:sym typeface="Times New Roman"/>
            </a:endParaRPr>
          </a:p>
        </p:txBody>
      </p:sp>
      <p:sp>
        <p:nvSpPr>
          <p:cNvPr id="97" name="Google Shape;97;p14"/>
          <p:cNvSpPr txBox="1"/>
          <p:nvPr>
            <p:ph idx="12" type="sldNum"/>
          </p:nvPr>
        </p:nvSpPr>
        <p:spPr>
          <a:xfrm>
            <a:off x="9829800" y="6780108"/>
            <a:ext cx="3200400" cy="389467"/>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98" name="Google Shape;98;p14"/>
          <p:cNvPicPr preferRelativeResize="0"/>
          <p:nvPr/>
        </p:nvPicPr>
        <p:blipFill rotWithShape="1">
          <a:blip r:embed="rId3">
            <a:alphaModFix/>
          </a:blip>
          <a:srcRect b="0" l="0" r="0" t="0"/>
          <a:stretch/>
        </p:blipFill>
        <p:spPr>
          <a:xfrm>
            <a:off x="11545725" y="44488"/>
            <a:ext cx="1716125" cy="17161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2"/>
          <p:cNvSpPr txBox="1"/>
          <p:nvPr>
            <p:ph type="title"/>
          </p:nvPr>
        </p:nvSpPr>
        <p:spPr>
          <a:xfrm>
            <a:off x="685800" y="292947"/>
            <a:ext cx="12725400" cy="12192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000"/>
              <a:buFont typeface="Times New Roman"/>
              <a:buNone/>
            </a:pPr>
            <a:r>
              <a:rPr b="1" lang="en-US" sz="3000">
                <a:latin typeface="Times New Roman"/>
                <a:ea typeface="Times New Roman"/>
                <a:cs typeface="Times New Roman"/>
                <a:sym typeface="Times New Roman"/>
              </a:rPr>
              <a:t>Results</a:t>
            </a:r>
            <a:endParaRPr b="1" sz="3000">
              <a:latin typeface="Times New Roman"/>
              <a:ea typeface="Times New Roman"/>
              <a:cs typeface="Times New Roman"/>
              <a:sym typeface="Times New Roman"/>
            </a:endParaRPr>
          </a:p>
        </p:txBody>
      </p:sp>
      <p:sp>
        <p:nvSpPr>
          <p:cNvPr id="250" name="Google Shape;250;p32"/>
          <p:cNvSpPr txBox="1"/>
          <p:nvPr>
            <p:ph idx="1" type="body"/>
          </p:nvPr>
        </p:nvSpPr>
        <p:spPr>
          <a:xfrm>
            <a:off x="685800" y="2071300"/>
            <a:ext cx="12344400" cy="3676500"/>
          </a:xfrm>
          <a:prstGeom prst="rect">
            <a:avLst/>
          </a:prstGeom>
          <a:noFill/>
          <a:ln>
            <a:noFill/>
          </a:ln>
        </p:spPr>
        <p:txBody>
          <a:bodyPr anchorCtr="0" anchor="t" bIns="45700" lIns="91425" spcFirstLastPara="1" rIns="91425" wrap="square" tIns="45700">
            <a:normAutofit/>
          </a:bodyPr>
          <a:lstStyle/>
          <a:p>
            <a:pPr indent="-381000" lvl="0" marL="457200" marR="0" rtl="0" algn="just">
              <a:lnSpc>
                <a:spcPct val="150000"/>
              </a:lnSpc>
              <a:spcBef>
                <a:spcPts val="360"/>
              </a:spcBef>
              <a:spcAft>
                <a:spcPts val="0"/>
              </a:spcAft>
              <a:buSzPts val="2400"/>
              <a:buFont typeface="Times New Roman"/>
              <a:buChar char="❏"/>
            </a:pPr>
            <a:r>
              <a:rPr lang="en-US" sz="2400">
                <a:latin typeface="Times New Roman"/>
                <a:ea typeface="Times New Roman"/>
                <a:cs typeface="Times New Roman"/>
                <a:sym typeface="Times New Roman"/>
              </a:rPr>
              <a:t>Sentiment analysis validates that the suicide watch and depression platforms on reddit provides a positive environment for people lacking support at home or who prefer to be anonymous.</a:t>
            </a:r>
            <a:endParaRPr sz="2400">
              <a:latin typeface="Times New Roman"/>
              <a:ea typeface="Times New Roman"/>
              <a:cs typeface="Times New Roman"/>
              <a:sym typeface="Times New Roman"/>
            </a:endParaRPr>
          </a:p>
          <a:p>
            <a:pPr indent="-381000" lvl="0" marL="457200" marR="0" rtl="0" algn="just">
              <a:lnSpc>
                <a:spcPct val="15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MDS Visualization shows the plotting of posts according to their classification as suicide or depression in 2-dimentional graphical representation.</a:t>
            </a:r>
            <a:endParaRPr sz="2400">
              <a:latin typeface="Times New Roman"/>
              <a:ea typeface="Times New Roman"/>
              <a:cs typeface="Times New Roman"/>
              <a:sym typeface="Times New Roman"/>
            </a:endParaRPr>
          </a:p>
          <a:p>
            <a:pPr indent="-381000" lvl="0" marL="457200" marR="0" rtl="0" algn="just">
              <a:lnSpc>
                <a:spcPct val="15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TF-IDF shows top identifying words vary between suicide and depression.</a:t>
            </a:r>
            <a:endParaRPr sz="2400">
              <a:latin typeface="Times New Roman"/>
              <a:ea typeface="Times New Roman"/>
              <a:cs typeface="Times New Roman"/>
              <a:sym typeface="Times New Roman"/>
            </a:endParaRPr>
          </a:p>
          <a:p>
            <a:pPr indent="-381000" lvl="0" marL="457200" marR="0" rtl="0" algn="just">
              <a:lnSpc>
                <a:spcPct val="15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LDA shows dominant topics vary between suicide and depression.</a:t>
            </a:r>
            <a:endParaRPr sz="2400">
              <a:latin typeface="Times New Roman"/>
              <a:ea typeface="Times New Roman"/>
              <a:cs typeface="Times New Roman"/>
              <a:sym typeface="Times New Roman"/>
            </a:endParaRPr>
          </a:p>
        </p:txBody>
      </p:sp>
      <p:sp>
        <p:nvSpPr>
          <p:cNvPr id="251" name="Google Shape;251;p32"/>
          <p:cNvSpPr txBox="1"/>
          <p:nvPr>
            <p:ph idx="12" type="sldNum"/>
          </p:nvPr>
        </p:nvSpPr>
        <p:spPr>
          <a:xfrm>
            <a:off x="9829800" y="6780108"/>
            <a:ext cx="3200400" cy="389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52" name="Google Shape;252;p32"/>
          <p:cNvPicPr preferRelativeResize="0"/>
          <p:nvPr/>
        </p:nvPicPr>
        <p:blipFill rotWithShape="1">
          <a:blip r:embed="rId3">
            <a:alphaModFix/>
          </a:blip>
          <a:srcRect b="0" l="0" r="0" t="0"/>
          <a:stretch/>
        </p:blipFill>
        <p:spPr>
          <a:xfrm>
            <a:off x="11545725" y="44488"/>
            <a:ext cx="1716125" cy="17161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3"/>
          <p:cNvSpPr txBox="1"/>
          <p:nvPr>
            <p:ph idx="1" type="body"/>
          </p:nvPr>
        </p:nvSpPr>
        <p:spPr>
          <a:xfrm>
            <a:off x="685800" y="1706882"/>
            <a:ext cx="12344400" cy="48276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t/>
            </a:r>
            <a:endParaRPr/>
          </a:p>
        </p:txBody>
      </p:sp>
      <p:sp>
        <p:nvSpPr>
          <p:cNvPr id="259" name="Google Shape;259;p33"/>
          <p:cNvSpPr txBox="1"/>
          <p:nvPr>
            <p:ph idx="12" type="sldNum"/>
          </p:nvPr>
        </p:nvSpPr>
        <p:spPr>
          <a:xfrm>
            <a:off x="9829800" y="6780108"/>
            <a:ext cx="3200400" cy="3894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260" name="Google Shape;260;p33"/>
          <p:cNvPicPr preferRelativeResize="0"/>
          <p:nvPr/>
        </p:nvPicPr>
        <p:blipFill>
          <a:blip r:embed="rId3">
            <a:alphaModFix/>
          </a:blip>
          <a:stretch>
            <a:fillRect/>
          </a:stretch>
        </p:blipFill>
        <p:spPr>
          <a:xfrm>
            <a:off x="519113" y="123825"/>
            <a:ext cx="12677775" cy="70675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4"/>
          <p:cNvSpPr txBox="1"/>
          <p:nvPr>
            <p:ph type="title"/>
          </p:nvPr>
        </p:nvSpPr>
        <p:spPr>
          <a:xfrm>
            <a:off x="685800" y="292947"/>
            <a:ext cx="12725400" cy="12192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000"/>
              <a:buFont typeface="Times New Roman"/>
              <a:buNone/>
            </a:pPr>
            <a:r>
              <a:rPr b="1" lang="en-US" sz="3000">
                <a:latin typeface="Times New Roman"/>
                <a:ea typeface="Times New Roman"/>
                <a:cs typeface="Times New Roman"/>
                <a:sym typeface="Times New Roman"/>
              </a:rPr>
              <a:t>CONCLUSION</a:t>
            </a:r>
            <a:endParaRPr b="1" sz="3000">
              <a:latin typeface="Times New Roman"/>
              <a:ea typeface="Times New Roman"/>
              <a:cs typeface="Times New Roman"/>
              <a:sym typeface="Times New Roman"/>
            </a:endParaRPr>
          </a:p>
        </p:txBody>
      </p:sp>
      <p:sp>
        <p:nvSpPr>
          <p:cNvPr id="266" name="Google Shape;266;p34"/>
          <p:cNvSpPr txBox="1"/>
          <p:nvPr>
            <p:ph idx="1" type="body"/>
          </p:nvPr>
        </p:nvSpPr>
        <p:spPr>
          <a:xfrm>
            <a:off x="946175" y="2100700"/>
            <a:ext cx="11777700" cy="4466100"/>
          </a:xfrm>
          <a:prstGeom prst="rect">
            <a:avLst/>
          </a:prstGeom>
          <a:noFill/>
          <a:ln>
            <a:noFill/>
          </a:ln>
        </p:spPr>
        <p:txBody>
          <a:bodyPr anchorCtr="0" anchor="t" bIns="45700" lIns="91425" spcFirstLastPara="1" rIns="91425" wrap="square" tIns="45700">
            <a:normAutofit/>
          </a:bodyPr>
          <a:lstStyle/>
          <a:p>
            <a:pPr indent="-393700" lvl="0" marL="457200" marR="0" rtl="0" algn="just">
              <a:lnSpc>
                <a:spcPct val="100000"/>
              </a:lnSpc>
              <a:spcBef>
                <a:spcPts val="360"/>
              </a:spcBef>
              <a:spcAft>
                <a:spcPts val="0"/>
              </a:spcAft>
              <a:buSzPts val="2600"/>
              <a:buChar char="•"/>
            </a:pPr>
            <a:r>
              <a:rPr lang="en-US" sz="2400">
                <a:latin typeface="Times New Roman"/>
                <a:ea typeface="Times New Roman"/>
                <a:cs typeface="Times New Roman"/>
                <a:sym typeface="Times New Roman"/>
              </a:rPr>
              <a:t>Starting with the reddit recent post data by scraping subreddits, we have implemented few methods and classification algorithms like, TF-IDF Vectorization, Lemmatization, Text Modelling, Logistic Regression and MDS Visualization for classifying dataset as suicidal and depressed posts.</a:t>
            </a:r>
            <a:endParaRPr sz="2600"/>
          </a:p>
          <a:p>
            <a:pPr indent="-381000" lvl="0" marL="457200" marR="0" rtl="0" algn="just">
              <a:lnSpc>
                <a:spcPct val="100000"/>
              </a:lnSpc>
              <a:spcBef>
                <a:spcPts val="0"/>
              </a:spcBef>
              <a:spcAft>
                <a:spcPts val="0"/>
              </a:spcAft>
              <a:buSzPts val="2400"/>
              <a:buChar char="•"/>
            </a:pPr>
            <a:r>
              <a:rPr lang="en-US" sz="2400">
                <a:latin typeface="Times New Roman"/>
                <a:ea typeface="Times New Roman"/>
                <a:cs typeface="Times New Roman"/>
                <a:sym typeface="Times New Roman"/>
              </a:rPr>
              <a:t>Thus, we used the above methods after learning and researching about existing model to make a proposed system.</a:t>
            </a:r>
            <a:endParaRPr sz="2800"/>
          </a:p>
        </p:txBody>
      </p:sp>
      <p:sp>
        <p:nvSpPr>
          <p:cNvPr id="267" name="Google Shape;267;p34"/>
          <p:cNvSpPr txBox="1"/>
          <p:nvPr>
            <p:ph idx="12" type="sldNum"/>
          </p:nvPr>
        </p:nvSpPr>
        <p:spPr>
          <a:xfrm>
            <a:off x="9829800" y="6780108"/>
            <a:ext cx="3200400" cy="389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68" name="Google Shape;268;p34"/>
          <p:cNvPicPr preferRelativeResize="0"/>
          <p:nvPr/>
        </p:nvPicPr>
        <p:blipFill rotWithShape="1">
          <a:blip r:embed="rId3">
            <a:alphaModFix/>
          </a:blip>
          <a:srcRect b="0" l="0" r="0" t="0"/>
          <a:stretch/>
        </p:blipFill>
        <p:spPr>
          <a:xfrm>
            <a:off x="11545725" y="44488"/>
            <a:ext cx="1716125" cy="17161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5"/>
          <p:cNvSpPr txBox="1"/>
          <p:nvPr>
            <p:ph type="title"/>
          </p:nvPr>
        </p:nvSpPr>
        <p:spPr>
          <a:xfrm>
            <a:off x="685800" y="292947"/>
            <a:ext cx="12725400" cy="12192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000"/>
              <a:buFont typeface="Times New Roman"/>
              <a:buNone/>
            </a:pPr>
            <a:r>
              <a:rPr b="1" lang="en-US" sz="3000">
                <a:latin typeface="Times New Roman"/>
                <a:ea typeface="Times New Roman"/>
                <a:cs typeface="Times New Roman"/>
                <a:sym typeface="Times New Roman"/>
              </a:rPr>
              <a:t>REFERENCES</a:t>
            </a:r>
            <a:endParaRPr b="1" sz="3000">
              <a:latin typeface="Times New Roman"/>
              <a:ea typeface="Times New Roman"/>
              <a:cs typeface="Times New Roman"/>
              <a:sym typeface="Times New Roman"/>
            </a:endParaRPr>
          </a:p>
        </p:txBody>
      </p:sp>
      <p:sp>
        <p:nvSpPr>
          <p:cNvPr id="274" name="Google Shape;274;p35"/>
          <p:cNvSpPr txBox="1"/>
          <p:nvPr>
            <p:ph idx="12" type="sldNum"/>
          </p:nvPr>
        </p:nvSpPr>
        <p:spPr>
          <a:xfrm>
            <a:off x="9829800" y="6780108"/>
            <a:ext cx="3200400" cy="389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75" name="Google Shape;275;p35"/>
          <p:cNvPicPr preferRelativeResize="0"/>
          <p:nvPr/>
        </p:nvPicPr>
        <p:blipFill rotWithShape="1">
          <a:blip r:embed="rId3">
            <a:alphaModFix/>
          </a:blip>
          <a:srcRect b="0" l="0" r="0" t="0"/>
          <a:stretch/>
        </p:blipFill>
        <p:spPr>
          <a:xfrm>
            <a:off x="11545725" y="44488"/>
            <a:ext cx="1716125" cy="1716125"/>
          </a:xfrm>
          <a:prstGeom prst="rect">
            <a:avLst/>
          </a:prstGeom>
          <a:noFill/>
          <a:ln>
            <a:noFill/>
          </a:ln>
        </p:spPr>
      </p:pic>
      <p:graphicFrame>
        <p:nvGraphicFramePr>
          <p:cNvPr id="276" name="Google Shape;276;p35"/>
          <p:cNvGraphicFramePr/>
          <p:nvPr/>
        </p:nvGraphicFramePr>
        <p:xfrm>
          <a:off x="2018538" y="1876607"/>
          <a:ext cx="3000000" cy="3000000"/>
        </p:xfrm>
        <a:graphic>
          <a:graphicData uri="http://schemas.openxmlformats.org/drawingml/2006/table">
            <a:tbl>
              <a:tblPr>
                <a:noFill/>
                <a:tableStyleId>{B09A42BC-303F-43D1-99C1-7DB53764650A}</a:tableStyleId>
              </a:tblPr>
              <a:tblGrid>
                <a:gridCol w="990175"/>
                <a:gridCol w="1683300"/>
                <a:gridCol w="2622800"/>
                <a:gridCol w="4382650"/>
              </a:tblGrid>
              <a:tr h="562925">
                <a:tc>
                  <a:txBody>
                    <a:bodyPr/>
                    <a:lstStyle/>
                    <a:p>
                      <a:pPr indent="0" lvl="0" marL="0" marR="0" rtl="0" algn="ctr">
                        <a:lnSpc>
                          <a:spcPct val="100000"/>
                        </a:lnSpc>
                        <a:spcBef>
                          <a:spcPts val="0"/>
                        </a:spcBef>
                        <a:spcAft>
                          <a:spcPts val="0"/>
                        </a:spcAft>
                        <a:buClr>
                          <a:srgbClr val="000000"/>
                        </a:buClr>
                        <a:buSzPts val="1800"/>
                        <a:buFont typeface="Arial"/>
                        <a:buNone/>
                      </a:pPr>
                      <a:r>
                        <a:t/>
                      </a:r>
                      <a:endParaRPr b="1" sz="18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rPr b="1" lang="en-US" sz="1800" u="none" cap="none" strike="noStrike">
                          <a:latin typeface="Times New Roman"/>
                          <a:ea typeface="Times New Roman"/>
                          <a:cs typeface="Times New Roman"/>
                          <a:sym typeface="Times New Roman"/>
                        </a:rPr>
                        <a:t>S.No.</a:t>
                      </a:r>
                      <a:endParaRPr b="1" sz="1800" u="none" cap="none" strike="noStrike">
                        <a:latin typeface="Times New Roman"/>
                        <a:ea typeface="Times New Roman"/>
                        <a:cs typeface="Times New Roman"/>
                        <a:sym typeface="Times New Roman"/>
                      </a:endParaRPr>
                    </a:p>
                  </a:txBody>
                  <a:tcPr marT="0" marB="0" marR="19050" marL="1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t/>
                      </a:r>
                      <a:endParaRPr b="1" sz="18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rPr b="1" lang="en-US" sz="1800" u="none" cap="none" strike="noStrike">
                          <a:latin typeface="Times New Roman"/>
                          <a:ea typeface="Times New Roman"/>
                          <a:cs typeface="Times New Roman"/>
                          <a:sym typeface="Times New Roman"/>
                        </a:rPr>
                        <a:t>Author &amp; Year</a:t>
                      </a:r>
                      <a:endParaRPr b="1" sz="1800" u="none" cap="none" strike="noStrike">
                        <a:latin typeface="Times New Roman"/>
                        <a:ea typeface="Times New Roman"/>
                        <a:cs typeface="Times New Roman"/>
                        <a:sym typeface="Times New Roman"/>
                      </a:endParaRPr>
                    </a:p>
                  </a:txBody>
                  <a:tcPr marT="0" marB="0" marR="19050" marL="1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t/>
                      </a:r>
                      <a:endParaRPr b="1" sz="18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rPr b="1" lang="en-US" sz="1800" u="none" cap="none" strike="noStrike">
                          <a:latin typeface="Times New Roman"/>
                          <a:ea typeface="Times New Roman"/>
                          <a:cs typeface="Times New Roman"/>
                          <a:sym typeface="Times New Roman"/>
                        </a:rPr>
                        <a:t>Title of the Reference Paper</a:t>
                      </a:r>
                      <a:endParaRPr b="1" sz="1800" u="none" cap="none" strike="noStrike">
                        <a:latin typeface="Times New Roman"/>
                        <a:ea typeface="Times New Roman"/>
                        <a:cs typeface="Times New Roman"/>
                        <a:sym typeface="Times New Roman"/>
                      </a:endParaRPr>
                    </a:p>
                  </a:txBody>
                  <a:tcPr marT="0" marB="0" marR="19050" marL="1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t/>
                      </a:r>
                      <a:endParaRPr b="1" sz="18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rPr b="1" lang="en-US" sz="1800">
                          <a:latin typeface="Times New Roman"/>
                          <a:ea typeface="Times New Roman"/>
                          <a:cs typeface="Times New Roman"/>
                          <a:sym typeface="Times New Roman"/>
                        </a:rPr>
                        <a:t>Links/</a:t>
                      </a:r>
                      <a:r>
                        <a:rPr b="1" lang="en-US" sz="1800" u="none" cap="none" strike="noStrike">
                          <a:latin typeface="Times New Roman"/>
                          <a:ea typeface="Times New Roman"/>
                          <a:cs typeface="Times New Roman"/>
                          <a:sym typeface="Times New Roman"/>
                        </a:rPr>
                        <a:t>Analysis</a:t>
                      </a:r>
                      <a:endParaRPr b="1" sz="1800" u="none" cap="none" strike="noStrike">
                        <a:latin typeface="Times New Roman"/>
                        <a:ea typeface="Times New Roman"/>
                        <a:cs typeface="Times New Roman"/>
                        <a:sym typeface="Times New Roman"/>
                      </a:endParaRPr>
                    </a:p>
                  </a:txBody>
                  <a:tcPr marT="0" marB="0" marR="19050" marL="1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92910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1</a:t>
                      </a:r>
                      <a:endParaRPr sz="1800" u="none" cap="none" strike="noStrike">
                        <a:latin typeface="Times New Roman"/>
                        <a:ea typeface="Times New Roman"/>
                        <a:cs typeface="Times New Roman"/>
                        <a:sym typeface="Times New Roman"/>
                      </a:endParaRPr>
                    </a:p>
                  </a:txBody>
                  <a:tcPr marT="0" marB="0" marR="19050" marL="1905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900" u="none" cap="none" strike="noStrike">
                          <a:latin typeface="Times New Roman"/>
                          <a:ea typeface="Times New Roman"/>
                          <a:cs typeface="Times New Roman"/>
                          <a:sym typeface="Times New Roman"/>
                        </a:rPr>
                        <a:t>Kali Cornn</a:t>
                      </a:r>
                      <a:endParaRPr sz="1900" u="none" cap="none" strike="noStrike">
                        <a:latin typeface="Times New Roman"/>
                        <a:ea typeface="Times New Roman"/>
                        <a:cs typeface="Times New Roman"/>
                        <a:sym typeface="Times New Roman"/>
                      </a:endParaRPr>
                    </a:p>
                  </a:txBody>
                  <a:tcPr marT="0" marB="0" marR="19050" marL="1905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900" u="none" cap="none" strike="noStrike">
                          <a:latin typeface="Times New Roman"/>
                          <a:ea typeface="Times New Roman"/>
                          <a:cs typeface="Times New Roman"/>
                          <a:sym typeface="Times New Roman"/>
                        </a:rPr>
                        <a:t>Identifying Depression on Social Media</a:t>
                      </a:r>
                      <a:endParaRPr sz="1900" u="none" cap="none" strike="noStrike">
                        <a:latin typeface="Times New Roman"/>
                        <a:ea typeface="Times New Roman"/>
                        <a:cs typeface="Times New Roman"/>
                        <a:sym typeface="Times New Roman"/>
                      </a:endParaRPr>
                    </a:p>
                  </a:txBody>
                  <a:tcPr marT="0" marB="0" marR="19050" marL="1905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2000" u="sng">
                          <a:solidFill>
                            <a:schemeClr val="hlink"/>
                          </a:solidFill>
                          <a:latin typeface="Times New Roman"/>
                          <a:ea typeface="Times New Roman"/>
                          <a:cs typeface="Times New Roman"/>
                          <a:sym typeface="Times New Roman"/>
                          <a:hlinkClick r:id="rId4"/>
                        </a:rPr>
                        <a:t>15712307.pdf (stanford.edu)</a:t>
                      </a:r>
                      <a:endParaRPr sz="2300">
                        <a:latin typeface="Times New Roman"/>
                        <a:ea typeface="Times New Roman"/>
                        <a:cs typeface="Times New Roman"/>
                        <a:sym typeface="Times New Roman"/>
                      </a:endParaRPr>
                    </a:p>
                  </a:txBody>
                  <a:tcPr marT="0" marB="0" marR="19050" marL="1905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08230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2</a:t>
                      </a:r>
                      <a:endParaRPr sz="1800" u="none" cap="none" strike="noStrike">
                        <a:latin typeface="Times New Roman"/>
                        <a:ea typeface="Times New Roman"/>
                        <a:cs typeface="Times New Roman"/>
                        <a:sym typeface="Times New Roman"/>
                      </a:endParaRPr>
                    </a:p>
                  </a:txBody>
                  <a:tcPr marT="0" marB="0" marR="19050" marL="1905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900" u="none" cap="none" strike="noStrike">
                          <a:latin typeface="Times New Roman"/>
                          <a:ea typeface="Times New Roman"/>
                          <a:cs typeface="Times New Roman"/>
                          <a:sym typeface="Times New Roman"/>
                        </a:rPr>
                        <a:t>Viridiana Romero Martinez, 2019</a:t>
                      </a:r>
                      <a:endParaRPr sz="1900" u="none" cap="none" strike="noStrike">
                        <a:latin typeface="Times New Roman"/>
                        <a:ea typeface="Times New Roman"/>
                        <a:cs typeface="Times New Roman"/>
                        <a:sym typeface="Times New Roman"/>
                      </a:endParaRPr>
                    </a:p>
                  </a:txBody>
                  <a:tcPr marT="0" marB="0" marR="19050" marL="1905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900" u="none" cap="none" strike="noStrike">
                          <a:latin typeface="Times New Roman"/>
                          <a:ea typeface="Times New Roman"/>
                          <a:cs typeface="Times New Roman"/>
                          <a:sym typeface="Times New Roman"/>
                        </a:rPr>
                        <a:t>A machine learning approach for the detection of depression and mental illness in Twitter</a:t>
                      </a:r>
                      <a:endParaRPr sz="1900" u="none" cap="none" strike="noStrike">
                        <a:latin typeface="Times New Roman"/>
                        <a:ea typeface="Times New Roman"/>
                        <a:cs typeface="Times New Roman"/>
                        <a:sym typeface="Times New Roman"/>
                      </a:endParaRPr>
                    </a:p>
                  </a:txBody>
                  <a:tcPr marT="0" marB="0" marR="19050" marL="1905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700" u="sng">
                          <a:solidFill>
                            <a:schemeClr val="hlink"/>
                          </a:solidFill>
                          <a:latin typeface="Times New Roman"/>
                          <a:ea typeface="Times New Roman"/>
                          <a:cs typeface="Times New Roman"/>
                          <a:sym typeface="Times New Roman"/>
                          <a:hlinkClick r:id="rId5"/>
                        </a:rPr>
                        <a:t>A machine learning approach for the detection of depression and mental illness in Twitter | by Viridiana Romero Martinez | DataDrivenInvestor</a:t>
                      </a:r>
                      <a:endParaRPr sz="2400">
                        <a:latin typeface="Times New Roman"/>
                        <a:ea typeface="Times New Roman"/>
                        <a:cs typeface="Times New Roman"/>
                        <a:sym typeface="Times New Roman"/>
                      </a:endParaRPr>
                    </a:p>
                  </a:txBody>
                  <a:tcPr marT="0" marB="0" marR="19050" marL="1905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93085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3</a:t>
                      </a:r>
                      <a:endParaRPr sz="1800" u="none" cap="none" strike="noStrike">
                        <a:latin typeface="Times New Roman"/>
                        <a:ea typeface="Times New Roman"/>
                        <a:cs typeface="Times New Roman"/>
                        <a:sym typeface="Times New Roman"/>
                      </a:endParaRPr>
                    </a:p>
                  </a:txBody>
                  <a:tcPr marT="0" marB="0" marR="19050" marL="1905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900" u="none" cap="none" strike="noStrike">
                          <a:latin typeface="Times New Roman"/>
                          <a:ea typeface="Times New Roman"/>
                          <a:cs typeface="Times New Roman"/>
                          <a:sym typeface="Times New Roman"/>
                        </a:rPr>
                        <a:t>Scikit learn Developers</a:t>
                      </a:r>
                      <a:endParaRPr sz="1900" u="none" cap="none" strike="noStrike">
                        <a:latin typeface="Times New Roman"/>
                        <a:ea typeface="Times New Roman"/>
                        <a:cs typeface="Times New Roman"/>
                        <a:sym typeface="Times New Roman"/>
                      </a:endParaRPr>
                    </a:p>
                  </a:txBody>
                  <a:tcPr marT="0" marB="0" marR="19050" marL="1905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900" u="none" cap="none" strike="noStrike">
                          <a:latin typeface="Times New Roman"/>
                          <a:ea typeface="Times New Roman"/>
                          <a:cs typeface="Times New Roman"/>
                          <a:sym typeface="Times New Roman"/>
                        </a:rPr>
                        <a:t>Gaussian Mixture Models</a:t>
                      </a:r>
                      <a:endParaRPr sz="19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t/>
                      </a:r>
                      <a:endParaRPr sz="1900" u="none" cap="none" strike="noStrike">
                        <a:latin typeface="Times New Roman"/>
                        <a:ea typeface="Times New Roman"/>
                        <a:cs typeface="Times New Roman"/>
                        <a:sym typeface="Times New Roman"/>
                      </a:endParaRPr>
                    </a:p>
                  </a:txBody>
                  <a:tcPr marT="0" marB="0" marR="19050" marL="1905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600" u="sng">
                          <a:solidFill>
                            <a:schemeClr val="hlink"/>
                          </a:solidFill>
                          <a:latin typeface="Times New Roman"/>
                          <a:ea typeface="Times New Roman"/>
                          <a:cs typeface="Times New Roman"/>
                          <a:sym typeface="Times New Roman"/>
                          <a:hlinkClick r:id="rId6"/>
                        </a:rPr>
                        <a:t>2.1. Gaussian mixture models — scikit-learn 1.0.2 documentation</a:t>
                      </a:r>
                      <a:endParaRPr sz="2300" u="none" cap="none" strike="noStrike">
                        <a:latin typeface="Times New Roman"/>
                        <a:ea typeface="Times New Roman"/>
                        <a:cs typeface="Times New Roman"/>
                        <a:sym typeface="Times New Roman"/>
                      </a:endParaRPr>
                    </a:p>
                  </a:txBody>
                  <a:tcPr marT="0" marB="0" marR="19050" marL="1905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930850">
                <a:tc>
                  <a:txBody>
                    <a:bodyPr/>
                    <a:lstStyle/>
                    <a:p>
                      <a:pPr indent="0" lvl="0" marL="0" marR="0" rtl="0" algn="ctr">
                        <a:lnSpc>
                          <a:spcPct val="100000"/>
                        </a:lnSpc>
                        <a:spcBef>
                          <a:spcPts val="0"/>
                        </a:spcBef>
                        <a:spcAft>
                          <a:spcPts val="0"/>
                        </a:spcAft>
                        <a:buNone/>
                      </a:pPr>
                      <a:r>
                        <a:rPr lang="en-US" sz="1800">
                          <a:latin typeface="Times New Roman"/>
                          <a:ea typeface="Times New Roman"/>
                          <a:cs typeface="Times New Roman"/>
                          <a:sym typeface="Times New Roman"/>
                        </a:rPr>
                        <a:t>4</a:t>
                      </a:r>
                      <a:endParaRPr sz="1800" u="none" cap="none" strike="noStrike">
                        <a:latin typeface="Times New Roman"/>
                        <a:ea typeface="Times New Roman"/>
                        <a:cs typeface="Times New Roman"/>
                        <a:sym typeface="Times New Roman"/>
                      </a:endParaRPr>
                    </a:p>
                  </a:txBody>
                  <a:tcPr marT="0" marB="0" marR="19050" marL="1905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900">
                          <a:latin typeface="Times New Roman"/>
                          <a:ea typeface="Times New Roman"/>
                          <a:cs typeface="Times New Roman"/>
                          <a:sym typeface="Times New Roman"/>
                        </a:rPr>
                        <a:t>Yamini,</a:t>
                      </a:r>
                      <a:endParaRPr sz="1900">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lang="en-US" sz="1900">
                          <a:latin typeface="Times New Roman"/>
                          <a:ea typeface="Times New Roman"/>
                          <a:cs typeface="Times New Roman"/>
                          <a:sym typeface="Times New Roman"/>
                        </a:rPr>
                        <a:t>Analytics Vidya, 2021</a:t>
                      </a:r>
                      <a:endParaRPr sz="1900" u="none" cap="none" strike="noStrike">
                        <a:latin typeface="Times New Roman"/>
                        <a:ea typeface="Times New Roman"/>
                        <a:cs typeface="Times New Roman"/>
                        <a:sym typeface="Times New Roman"/>
                      </a:endParaRPr>
                    </a:p>
                  </a:txBody>
                  <a:tcPr marT="0" marB="0" marR="19050" marL="1905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900">
                          <a:latin typeface="Times New Roman"/>
                          <a:ea typeface="Times New Roman"/>
                          <a:cs typeface="Times New Roman"/>
                          <a:sym typeface="Times New Roman"/>
                        </a:rPr>
                        <a:t>Topic Modelling</a:t>
                      </a:r>
                      <a:endParaRPr sz="1900" u="none" cap="none" strike="noStrike">
                        <a:latin typeface="Times New Roman"/>
                        <a:ea typeface="Times New Roman"/>
                        <a:cs typeface="Times New Roman"/>
                        <a:sym typeface="Times New Roman"/>
                      </a:endParaRPr>
                    </a:p>
                  </a:txBody>
                  <a:tcPr marT="0" marB="0" marR="19050" marL="1905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US" sz="1600" u="sng">
                          <a:solidFill>
                            <a:schemeClr val="hlink"/>
                          </a:solidFill>
                          <a:latin typeface="Times New Roman"/>
                          <a:ea typeface="Times New Roman"/>
                          <a:cs typeface="Times New Roman"/>
                          <a:sym typeface="Times New Roman"/>
                          <a:hlinkClick r:id="rId7"/>
                        </a:rPr>
                        <a:t>Topic Modelling | Topic Modelling in Natural Language Processing (analyticsvidhya.com)</a:t>
                      </a:r>
                      <a:endParaRPr sz="2300" u="none" cap="none" strike="noStrike">
                        <a:latin typeface="Times New Roman"/>
                        <a:ea typeface="Times New Roman"/>
                        <a:cs typeface="Times New Roman"/>
                        <a:sym typeface="Times New Roman"/>
                      </a:endParaRPr>
                    </a:p>
                  </a:txBody>
                  <a:tcPr marT="0" marB="0" marR="19050" marL="1905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6"/>
          <p:cNvSpPr txBox="1"/>
          <p:nvPr>
            <p:ph idx="1" type="body"/>
          </p:nvPr>
        </p:nvSpPr>
        <p:spPr>
          <a:xfrm>
            <a:off x="5552525" y="3172225"/>
            <a:ext cx="3027000" cy="831900"/>
          </a:xfrm>
          <a:prstGeom prst="rect">
            <a:avLst/>
          </a:prstGeom>
          <a:noFill/>
          <a:ln>
            <a:noFill/>
          </a:ln>
        </p:spPr>
        <p:txBody>
          <a:bodyPr anchorCtr="0" anchor="t" bIns="45700" lIns="91425" spcFirstLastPara="1" rIns="91425" wrap="square" tIns="45700">
            <a:noAutofit/>
          </a:bodyPr>
          <a:lstStyle/>
          <a:p>
            <a:pPr indent="0" lvl="0" marL="0" rtl="0" algn="just">
              <a:lnSpc>
                <a:spcPct val="107000"/>
              </a:lnSpc>
              <a:spcBef>
                <a:spcPts val="0"/>
              </a:spcBef>
              <a:spcAft>
                <a:spcPts val="0"/>
              </a:spcAft>
              <a:buClr>
                <a:schemeClr val="dk1"/>
              </a:buClr>
              <a:buSzPts val="3200"/>
              <a:buNone/>
            </a:pPr>
            <a:r>
              <a:rPr b="1" lang="en-US" sz="3000">
                <a:latin typeface="Times New Roman"/>
                <a:ea typeface="Times New Roman"/>
                <a:cs typeface="Times New Roman"/>
                <a:sym typeface="Times New Roman"/>
              </a:rPr>
              <a:t>THANK YOU</a:t>
            </a:r>
            <a:endParaRPr b="1" sz="3000">
              <a:latin typeface="Times New Roman"/>
              <a:ea typeface="Times New Roman"/>
              <a:cs typeface="Times New Roman"/>
              <a:sym typeface="Times New Roman"/>
            </a:endParaRPr>
          </a:p>
        </p:txBody>
      </p:sp>
      <p:sp>
        <p:nvSpPr>
          <p:cNvPr id="282" name="Google Shape;282;p36"/>
          <p:cNvSpPr txBox="1"/>
          <p:nvPr>
            <p:ph idx="12" type="sldNum"/>
          </p:nvPr>
        </p:nvSpPr>
        <p:spPr>
          <a:xfrm>
            <a:off x="9829800" y="6780108"/>
            <a:ext cx="3200400" cy="389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83" name="Google Shape;283;p36"/>
          <p:cNvPicPr preferRelativeResize="0"/>
          <p:nvPr/>
        </p:nvPicPr>
        <p:blipFill rotWithShape="1">
          <a:blip r:embed="rId3">
            <a:alphaModFix/>
          </a:blip>
          <a:srcRect b="0" l="0" r="0" t="0"/>
          <a:stretch/>
        </p:blipFill>
        <p:spPr>
          <a:xfrm>
            <a:off x="11545725" y="44488"/>
            <a:ext cx="1716125" cy="1716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5"/>
          <p:cNvSpPr txBox="1"/>
          <p:nvPr>
            <p:ph type="title"/>
          </p:nvPr>
        </p:nvSpPr>
        <p:spPr>
          <a:xfrm>
            <a:off x="685800" y="292947"/>
            <a:ext cx="12725400" cy="12192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000"/>
              <a:buFont typeface="Times New Roman"/>
              <a:buNone/>
            </a:pPr>
            <a:r>
              <a:rPr b="1" lang="en-US" sz="3000">
                <a:latin typeface="Times New Roman"/>
                <a:ea typeface="Times New Roman"/>
                <a:cs typeface="Times New Roman"/>
                <a:sym typeface="Times New Roman"/>
              </a:rPr>
              <a:t>Contents</a:t>
            </a:r>
            <a:endParaRPr b="1" sz="3000">
              <a:latin typeface="Times New Roman"/>
              <a:ea typeface="Times New Roman"/>
              <a:cs typeface="Times New Roman"/>
              <a:sym typeface="Times New Roman"/>
            </a:endParaRPr>
          </a:p>
        </p:txBody>
      </p:sp>
      <p:sp>
        <p:nvSpPr>
          <p:cNvPr id="104" name="Google Shape;104;p15"/>
          <p:cNvSpPr txBox="1"/>
          <p:nvPr>
            <p:ph idx="1" type="body"/>
          </p:nvPr>
        </p:nvSpPr>
        <p:spPr>
          <a:xfrm>
            <a:off x="685800" y="1931250"/>
            <a:ext cx="12725400" cy="4679400"/>
          </a:xfrm>
          <a:prstGeom prst="rect">
            <a:avLst/>
          </a:prstGeom>
          <a:noFill/>
          <a:ln>
            <a:noFill/>
          </a:ln>
        </p:spPr>
        <p:txBody>
          <a:bodyPr anchorCtr="0" anchor="t" bIns="45700" lIns="91425" spcFirstLastPara="1" rIns="91425" wrap="square" tIns="45700">
            <a:normAutofit fontScale="77500" lnSpcReduction="20000"/>
          </a:bodyPr>
          <a:lstStyle/>
          <a:p>
            <a:pPr indent="-308610" lvl="0" marL="342900" rtl="0" algn="l">
              <a:lnSpc>
                <a:spcPct val="150000"/>
              </a:lnSpc>
              <a:spcBef>
                <a:spcPts val="0"/>
              </a:spcBef>
              <a:spcAft>
                <a:spcPts val="0"/>
              </a:spcAft>
              <a:buSzPct val="100000"/>
              <a:buFont typeface="Noto Sans Symbols"/>
              <a:buChar char="❖"/>
            </a:pPr>
            <a:r>
              <a:rPr lang="en-US" sz="2400">
                <a:latin typeface="Times New Roman"/>
                <a:ea typeface="Times New Roman"/>
                <a:cs typeface="Times New Roman"/>
                <a:sym typeface="Times New Roman"/>
              </a:rPr>
              <a:t>Abstract</a:t>
            </a:r>
            <a:endParaRPr sz="2400">
              <a:latin typeface="Times New Roman"/>
              <a:ea typeface="Times New Roman"/>
              <a:cs typeface="Times New Roman"/>
              <a:sym typeface="Times New Roman"/>
            </a:endParaRPr>
          </a:p>
          <a:p>
            <a:pPr indent="-308610" lvl="0" marL="342900" rtl="0" algn="l">
              <a:lnSpc>
                <a:spcPct val="150000"/>
              </a:lnSpc>
              <a:spcBef>
                <a:spcPts val="0"/>
              </a:spcBef>
              <a:spcAft>
                <a:spcPts val="0"/>
              </a:spcAft>
              <a:buSzPct val="100000"/>
              <a:buFont typeface="Noto Sans Symbols"/>
              <a:buChar char="❖"/>
            </a:pPr>
            <a:r>
              <a:rPr lang="en-US" sz="2400">
                <a:latin typeface="Times New Roman"/>
                <a:ea typeface="Times New Roman"/>
                <a:cs typeface="Times New Roman"/>
                <a:sym typeface="Times New Roman"/>
              </a:rPr>
              <a:t>Introduction</a:t>
            </a:r>
            <a:endParaRPr sz="2400">
              <a:latin typeface="Times New Roman"/>
              <a:ea typeface="Times New Roman"/>
              <a:cs typeface="Times New Roman"/>
              <a:sym typeface="Times New Roman"/>
            </a:endParaRPr>
          </a:p>
          <a:p>
            <a:pPr indent="-308610" lvl="0" marL="342900" rtl="0" algn="l">
              <a:lnSpc>
                <a:spcPct val="150000"/>
              </a:lnSpc>
              <a:spcBef>
                <a:spcPts val="0"/>
              </a:spcBef>
              <a:spcAft>
                <a:spcPts val="0"/>
              </a:spcAft>
              <a:buSzPct val="100000"/>
              <a:buFont typeface="Noto Sans Symbols"/>
              <a:buChar char="❖"/>
            </a:pPr>
            <a:r>
              <a:rPr lang="en-US" sz="2400">
                <a:latin typeface="Times New Roman"/>
                <a:ea typeface="Times New Roman"/>
                <a:cs typeface="Times New Roman"/>
                <a:sym typeface="Times New Roman"/>
              </a:rPr>
              <a:t>Technologies Used</a:t>
            </a:r>
            <a:endParaRPr sz="2400">
              <a:latin typeface="Times New Roman"/>
              <a:ea typeface="Times New Roman"/>
              <a:cs typeface="Times New Roman"/>
              <a:sym typeface="Times New Roman"/>
            </a:endParaRPr>
          </a:p>
          <a:p>
            <a:pPr indent="-308610" lvl="0" marL="342900" rtl="0" algn="l">
              <a:lnSpc>
                <a:spcPct val="150000"/>
              </a:lnSpc>
              <a:spcBef>
                <a:spcPts val="480"/>
              </a:spcBef>
              <a:spcAft>
                <a:spcPts val="0"/>
              </a:spcAft>
              <a:buSzPct val="100000"/>
              <a:buFont typeface="Times New Roman"/>
              <a:buChar char="❖"/>
            </a:pPr>
            <a:r>
              <a:rPr lang="en-US" sz="2400">
                <a:latin typeface="Times New Roman"/>
                <a:ea typeface="Times New Roman"/>
                <a:cs typeface="Times New Roman"/>
                <a:sym typeface="Times New Roman"/>
              </a:rPr>
              <a:t>Problem Statement</a:t>
            </a:r>
            <a:endParaRPr sz="2400">
              <a:latin typeface="Times New Roman"/>
              <a:ea typeface="Times New Roman"/>
              <a:cs typeface="Times New Roman"/>
              <a:sym typeface="Times New Roman"/>
            </a:endParaRPr>
          </a:p>
          <a:p>
            <a:pPr indent="-308610" lvl="0" marL="342900" rtl="0" algn="l">
              <a:lnSpc>
                <a:spcPct val="150000"/>
              </a:lnSpc>
              <a:spcBef>
                <a:spcPts val="480"/>
              </a:spcBef>
              <a:spcAft>
                <a:spcPts val="0"/>
              </a:spcAft>
              <a:buSzPct val="100000"/>
              <a:buFont typeface="Times New Roman"/>
              <a:buChar char="❖"/>
            </a:pPr>
            <a:r>
              <a:rPr lang="en-US" sz="2400">
                <a:latin typeface="Times New Roman"/>
                <a:ea typeface="Times New Roman"/>
                <a:cs typeface="Times New Roman"/>
                <a:sym typeface="Times New Roman"/>
              </a:rPr>
              <a:t>Implementation</a:t>
            </a:r>
            <a:endParaRPr sz="2400">
              <a:latin typeface="Times New Roman"/>
              <a:ea typeface="Times New Roman"/>
              <a:cs typeface="Times New Roman"/>
              <a:sym typeface="Times New Roman"/>
            </a:endParaRPr>
          </a:p>
          <a:p>
            <a:pPr indent="-308610" lvl="0" marL="342900" rtl="0" algn="l">
              <a:lnSpc>
                <a:spcPct val="150000"/>
              </a:lnSpc>
              <a:spcBef>
                <a:spcPts val="480"/>
              </a:spcBef>
              <a:spcAft>
                <a:spcPts val="0"/>
              </a:spcAft>
              <a:buSzPct val="100000"/>
              <a:buFont typeface="Times New Roman"/>
              <a:buChar char="❖"/>
            </a:pPr>
            <a:r>
              <a:rPr lang="en-US" sz="2400">
                <a:latin typeface="Times New Roman"/>
                <a:ea typeface="Times New Roman"/>
                <a:cs typeface="Times New Roman"/>
                <a:sym typeface="Times New Roman"/>
              </a:rPr>
              <a:t>Analysis of existing model</a:t>
            </a:r>
            <a:endParaRPr sz="2400">
              <a:latin typeface="Times New Roman"/>
              <a:ea typeface="Times New Roman"/>
              <a:cs typeface="Times New Roman"/>
              <a:sym typeface="Times New Roman"/>
            </a:endParaRPr>
          </a:p>
          <a:p>
            <a:pPr indent="-308610" lvl="0" marL="342900" rtl="0" algn="l">
              <a:lnSpc>
                <a:spcPct val="150000"/>
              </a:lnSpc>
              <a:spcBef>
                <a:spcPts val="480"/>
              </a:spcBef>
              <a:spcAft>
                <a:spcPts val="0"/>
              </a:spcAft>
              <a:buSzPct val="100000"/>
              <a:buFont typeface="Times New Roman"/>
              <a:buChar char="❖"/>
            </a:pPr>
            <a:r>
              <a:rPr lang="en-US" sz="2400">
                <a:latin typeface="Times New Roman"/>
                <a:ea typeface="Times New Roman"/>
                <a:cs typeface="Times New Roman"/>
                <a:sym typeface="Times New Roman"/>
              </a:rPr>
              <a:t>Proposed model</a:t>
            </a:r>
            <a:endParaRPr sz="2400">
              <a:latin typeface="Times New Roman"/>
              <a:ea typeface="Times New Roman"/>
              <a:cs typeface="Times New Roman"/>
              <a:sym typeface="Times New Roman"/>
            </a:endParaRPr>
          </a:p>
          <a:p>
            <a:pPr indent="-308610" lvl="0" marL="342900" rtl="0" algn="l">
              <a:lnSpc>
                <a:spcPct val="150000"/>
              </a:lnSpc>
              <a:spcBef>
                <a:spcPts val="480"/>
              </a:spcBef>
              <a:spcAft>
                <a:spcPts val="0"/>
              </a:spcAft>
              <a:buSzPct val="100000"/>
              <a:buFont typeface="Times New Roman"/>
              <a:buChar char="❖"/>
            </a:pPr>
            <a:r>
              <a:rPr lang="en-US" sz="2400">
                <a:latin typeface="Times New Roman"/>
                <a:ea typeface="Times New Roman"/>
                <a:cs typeface="Times New Roman"/>
                <a:sym typeface="Times New Roman"/>
              </a:rPr>
              <a:t>Results</a:t>
            </a:r>
            <a:endParaRPr sz="2400">
              <a:latin typeface="Times New Roman"/>
              <a:ea typeface="Times New Roman"/>
              <a:cs typeface="Times New Roman"/>
              <a:sym typeface="Times New Roman"/>
            </a:endParaRPr>
          </a:p>
          <a:p>
            <a:pPr indent="-308610" lvl="0" marL="342900" rtl="0" algn="l">
              <a:lnSpc>
                <a:spcPct val="150000"/>
              </a:lnSpc>
              <a:spcBef>
                <a:spcPts val="480"/>
              </a:spcBef>
              <a:spcAft>
                <a:spcPts val="0"/>
              </a:spcAft>
              <a:buSzPct val="100000"/>
              <a:buFont typeface="Noto Sans Symbols"/>
              <a:buChar char="❖"/>
            </a:pPr>
            <a:r>
              <a:rPr lang="en-US" sz="2400">
                <a:latin typeface="Times New Roman"/>
                <a:ea typeface="Times New Roman"/>
                <a:cs typeface="Times New Roman"/>
                <a:sym typeface="Times New Roman"/>
              </a:rPr>
              <a:t>Conclusion</a:t>
            </a:r>
            <a:endParaRPr sz="2400">
              <a:latin typeface="Times New Roman"/>
              <a:ea typeface="Times New Roman"/>
              <a:cs typeface="Times New Roman"/>
              <a:sym typeface="Times New Roman"/>
            </a:endParaRPr>
          </a:p>
          <a:p>
            <a:pPr indent="-308610" lvl="0" marL="342900" rtl="0" algn="l">
              <a:lnSpc>
                <a:spcPct val="150000"/>
              </a:lnSpc>
              <a:spcBef>
                <a:spcPts val="480"/>
              </a:spcBef>
              <a:spcAft>
                <a:spcPts val="0"/>
              </a:spcAft>
              <a:buSzPct val="100000"/>
              <a:buFont typeface="Times New Roman"/>
              <a:buChar char="❖"/>
            </a:pPr>
            <a:r>
              <a:rPr lang="en-US" sz="2400">
                <a:latin typeface="Times New Roman"/>
                <a:ea typeface="Times New Roman"/>
                <a:cs typeface="Times New Roman"/>
                <a:sym typeface="Times New Roman"/>
              </a:rPr>
              <a:t>References</a:t>
            </a:r>
            <a:endParaRPr sz="2400">
              <a:latin typeface="Times New Roman"/>
              <a:ea typeface="Times New Roman"/>
              <a:cs typeface="Times New Roman"/>
              <a:sym typeface="Times New Roman"/>
            </a:endParaRPr>
          </a:p>
          <a:p>
            <a:pPr indent="0" lvl="0" marL="0" rtl="0" algn="just">
              <a:lnSpc>
                <a:spcPct val="107000"/>
              </a:lnSpc>
              <a:spcBef>
                <a:spcPts val="0"/>
              </a:spcBef>
              <a:spcAft>
                <a:spcPts val="0"/>
              </a:spcAft>
              <a:buClr>
                <a:schemeClr val="dk1"/>
              </a:buClr>
              <a:buSzPct val="100000"/>
              <a:buNone/>
            </a:pPr>
            <a:r>
              <a:t/>
            </a:r>
            <a:endParaRPr sz="2400">
              <a:latin typeface="Times New Roman"/>
              <a:ea typeface="Times New Roman"/>
              <a:cs typeface="Times New Roman"/>
              <a:sym typeface="Times New Roman"/>
            </a:endParaRPr>
          </a:p>
        </p:txBody>
      </p:sp>
      <p:sp>
        <p:nvSpPr>
          <p:cNvPr id="105" name="Google Shape;105;p15"/>
          <p:cNvSpPr txBox="1"/>
          <p:nvPr>
            <p:ph idx="12" type="sldNum"/>
          </p:nvPr>
        </p:nvSpPr>
        <p:spPr>
          <a:xfrm>
            <a:off x="9829800" y="6780108"/>
            <a:ext cx="3200400" cy="389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06" name="Google Shape;106;p15"/>
          <p:cNvPicPr preferRelativeResize="0"/>
          <p:nvPr/>
        </p:nvPicPr>
        <p:blipFill rotWithShape="1">
          <a:blip r:embed="rId3">
            <a:alphaModFix/>
          </a:blip>
          <a:srcRect b="0" l="0" r="0" t="0"/>
          <a:stretch/>
        </p:blipFill>
        <p:spPr>
          <a:xfrm>
            <a:off x="11545725" y="44488"/>
            <a:ext cx="1716125" cy="1716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6"/>
          <p:cNvSpPr txBox="1"/>
          <p:nvPr>
            <p:ph type="title"/>
          </p:nvPr>
        </p:nvSpPr>
        <p:spPr>
          <a:xfrm>
            <a:off x="1313350" y="251750"/>
            <a:ext cx="9711300" cy="12192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000"/>
              <a:buFont typeface="Times New Roman"/>
              <a:buNone/>
            </a:pPr>
            <a:r>
              <a:rPr b="1" lang="en-US" sz="3000">
                <a:latin typeface="Times New Roman"/>
                <a:ea typeface="Times New Roman"/>
                <a:cs typeface="Times New Roman"/>
                <a:sym typeface="Times New Roman"/>
              </a:rPr>
              <a:t>ABSTRACT</a:t>
            </a:r>
            <a:endParaRPr b="1" sz="3000">
              <a:latin typeface="Times New Roman"/>
              <a:ea typeface="Times New Roman"/>
              <a:cs typeface="Times New Roman"/>
              <a:sym typeface="Times New Roman"/>
            </a:endParaRPr>
          </a:p>
        </p:txBody>
      </p:sp>
      <p:sp>
        <p:nvSpPr>
          <p:cNvPr id="112" name="Google Shape;112;p16"/>
          <p:cNvSpPr txBox="1"/>
          <p:nvPr>
            <p:ph idx="1" type="body"/>
          </p:nvPr>
        </p:nvSpPr>
        <p:spPr>
          <a:xfrm>
            <a:off x="685800" y="1854825"/>
            <a:ext cx="12278100" cy="4541400"/>
          </a:xfrm>
          <a:prstGeom prst="rect">
            <a:avLst/>
          </a:prstGeom>
          <a:noFill/>
          <a:ln>
            <a:noFill/>
          </a:ln>
        </p:spPr>
        <p:txBody>
          <a:bodyPr anchorCtr="0" anchor="t" bIns="45700" lIns="91425" spcFirstLastPara="1" rIns="91425" wrap="square" tIns="45700">
            <a:normAutofit/>
          </a:bodyPr>
          <a:lstStyle/>
          <a:p>
            <a:pPr indent="0" lvl="0" marL="0" rtl="0" algn="just">
              <a:lnSpc>
                <a:spcPct val="107000"/>
              </a:lnSpc>
              <a:spcBef>
                <a:spcPts val="0"/>
              </a:spcBef>
              <a:spcAft>
                <a:spcPts val="0"/>
              </a:spcAft>
              <a:buClr>
                <a:schemeClr val="dk1"/>
              </a:buClr>
              <a:buSzPts val="3200"/>
              <a:buNone/>
            </a:pPr>
            <a:r>
              <a:rPr i="1" lang="en-US" sz="2000">
                <a:latin typeface="Times New Roman"/>
                <a:ea typeface="Times New Roman"/>
                <a:cs typeface="Times New Roman"/>
                <a:sym typeface="Times New Roman"/>
              </a:rPr>
              <a:t>In today’s world people are sharing their opinions, feelings in online platforms with strangers as they won’t be judged by doing this. So, many well-being applications are being developed and communities in social media applications are getting more, like reddit. Early detection of suicidal ideation in depressed individuals can allow for adequate medical attention and support, which in many cases is life-saving. There is little research into finding the line where depression turns into suicidal ideation, which is a more difficult clinical and technological task.</a:t>
            </a:r>
            <a:endParaRPr i="1" sz="2000">
              <a:latin typeface="Times New Roman"/>
              <a:ea typeface="Times New Roman"/>
              <a:cs typeface="Times New Roman"/>
              <a:sym typeface="Times New Roman"/>
            </a:endParaRPr>
          </a:p>
          <a:p>
            <a:pPr indent="0" lvl="0" marL="0" rtl="0" algn="just">
              <a:lnSpc>
                <a:spcPct val="107000"/>
              </a:lnSpc>
              <a:spcBef>
                <a:spcPts val="0"/>
              </a:spcBef>
              <a:spcAft>
                <a:spcPts val="0"/>
              </a:spcAft>
              <a:buClr>
                <a:schemeClr val="dk1"/>
              </a:buClr>
              <a:buSzPts val="3200"/>
              <a:buNone/>
            </a:pPr>
            <a:r>
              <a:t/>
            </a:r>
            <a:endParaRPr i="1" sz="2000">
              <a:latin typeface="Times New Roman"/>
              <a:ea typeface="Times New Roman"/>
              <a:cs typeface="Times New Roman"/>
              <a:sym typeface="Times New Roman"/>
            </a:endParaRPr>
          </a:p>
          <a:p>
            <a:pPr indent="0" lvl="0" marL="0" rtl="0" algn="just">
              <a:lnSpc>
                <a:spcPct val="107000"/>
              </a:lnSpc>
              <a:spcBef>
                <a:spcPts val="0"/>
              </a:spcBef>
              <a:spcAft>
                <a:spcPts val="0"/>
              </a:spcAft>
              <a:buClr>
                <a:schemeClr val="dk1"/>
              </a:buClr>
              <a:buSzPts val="3200"/>
              <a:buNone/>
            </a:pPr>
            <a:r>
              <a:rPr i="1" lang="en-US" sz="2000">
                <a:latin typeface="Times New Roman"/>
                <a:ea typeface="Times New Roman"/>
                <a:cs typeface="Times New Roman"/>
                <a:sym typeface="Times New Roman"/>
              </a:rPr>
              <a:t>We use the data related to suicide and depression posts from applications like reddit which are posted by people with depressed thoughts. We classify the posts which are suicidal and depressed. We use </a:t>
            </a:r>
            <a:r>
              <a:rPr i="1" lang="en-US" sz="2000">
                <a:latin typeface="Times New Roman"/>
                <a:ea typeface="Times New Roman"/>
                <a:cs typeface="Times New Roman"/>
                <a:sym typeface="Times New Roman"/>
              </a:rPr>
              <a:t>lemmatization, sentiment analysis</a:t>
            </a:r>
            <a:r>
              <a:rPr i="1" lang="en-US" sz="2000">
                <a:latin typeface="Times New Roman"/>
                <a:ea typeface="Times New Roman"/>
                <a:cs typeface="Times New Roman"/>
                <a:sym typeface="Times New Roman"/>
              </a:rPr>
              <a:t> and topic modelling on the collected dataset and apply logistic regression to classify the posts according to the text analysis method outputs.</a:t>
            </a:r>
            <a:endParaRPr i="1" sz="2000">
              <a:latin typeface="Times New Roman"/>
              <a:ea typeface="Times New Roman"/>
              <a:cs typeface="Times New Roman"/>
              <a:sym typeface="Times New Roman"/>
            </a:endParaRPr>
          </a:p>
        </p:txBody>
      </p:sp>
      <p:sp>
        <p:nvSpPr>
          <p:cNvPr id="113" name="Google Shape;113;p16"/>
          <p:cNvSpPr txBox="1"/>
          <p:nvPr>
            <p:ph idx="12" type="sldNum"/>
          </p:nvPr>
        </p:nvSpPr>
        <p:spPr>
          <a:xfrm>
            <a:off x="9829800" y="6780108"/>
            <a:ext cx="3200400" cy="389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14" name="Google Shape;114;p16"/>
          <p:cNvPicPr preferRelativeResize="0"/>
          <p:nvPr/>
        </p:nvPicPr>
        <p:blipFill rotWithShape="1">
          <a:blip r:embed="rId3">
            <a:alphaModFix/>
          </a:blip>
          <a:srcRect b="0" l="0" r="0" t="0"/>
          <a:stretch/>
        </p:blipFill>
        <p:spPr>
          <a:xfrm>
            <a:off x="11545725" y="44488"/>
            <a:ext cx="1716125" cy="1716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7"/>
          <p:cNvSpPr txBox="1"/>
          <p:nvPr>
            <p:ph type="title"/>
          </p:nvPr>
        </p:nvSpPr>
        <p:spPr>
          <a:xfrm>
            <a:off x="685800" y="292947"/>
            <a:ext cx="12725400" cy="12192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000"/>
              <a:buFont typeface="Times New Roman"/>
              <a:buNone/>
            </a:pPr>
            <a:r>
              <a:rPr b="1" lang="en-US" sz="3000">
                <a:latin typeface="Times New Roman"/>
                <a:ea typeface="Times New Roman"/>
                <a:cs typeface="Times New Roman"/>
                <a:sym typeface="Times New Roman"/>
              </a:rPr>
              <a:t>INTRODUCTION</a:t>
            </a:r>
            <a:endParaRPr b="1" sz="3000">
              <a:latin typeface="Times New Roman"/>
              <a:ea typeface="Times New Roman"/>
              <a:cs typeface="Times New Roman"/>
              <a:sym typeface="Times New Roman"/>
            </a:endParaRPr>
          </a:p>
        </p:txBody>
      </p:sp>
      <p:sp>
        <p:nvSpPr>
          <p:cNvPr id="120" name="Google Shape;120;p17"/>
          <p:cNvSpPr txBox="1"/>
          <p:nvPr>
            <p:ph idx="1" type="body"/>
          </p:nvPr>
        </p:nvSpPr>
        <p:spPr>
          <a:xfrm>
            <a:off x="797100" y="2163925"/>
            <a:ext cx="12121800" cy="4679400"/>
          </a:xfrm>
          <a:prstGeom prst="rect">
            <a:avLst/>
          </a:prstGeom>
          <a:noFill/>
          <a:ln>
            <a:noFill/>
          </a:ln>
        </p:spPr>
        <p:txBody>
          <a:bodyPr anchorCtr="0" anchor="t" bIns="45700" lIns="91425" spcFirstLastPara="1" rIns="91425" wrap="square" tIns="45700">
            <a:normAutofit lnSpcReduction="10000"/>
          </a:bodyPr>
          <a:lstStyle/>
          <a:p>
            <a:pPr indent="-381000" lvl="0" marL="457200" marR="0" rtl="0" algn="just">
              <a:lnSpc>
                <a:spcPct val="15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Teenagers and young users</a:t>
            </a:r>
            <a:r>
              <a:rPr lang="en-US" sz="2400">
                <a:latin typeface="Times New Roman"/>
                <a:ea typeface="Times New Roman"/>
                <a:cs typeface="Times New Roman"/>
                <a:sym typeface="Times New Roman"/>
              </a:rPr>
              <a:t> more oftenly post about mental health on social media. Depression is the most pressing issue worldwide. People who are suffering from depression tend to have suicidal thoughts, if they are left unaddressed, there is a chance that they may commit suicide.</a:t>
            </a:r>
            <a:endParaRPr sz="2400">
              <a:latin typeface="Times New Roman"/>
              <a:ea typeface="Times New Roman"/>
              <a:cs typeface="Times New Roman"/>
              <a:sym typeface="Times New Roman"/>
            </a:endParaRPr>
          </a:p>
          <a:p>
            <a:pPr indent="-381000" lvl="0" marL="457200" marR="0" rtl="0" algn="just">
              <a:lnSpc>
                <a:spcPct val="15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Reddit is a social media platform where people post about their feelings anonymously. We are considering two subreddits r/depression and r/suicidewatch to scrap the data.They are considered benchmark spaces where people frequently post what they are feeling and they are supportive spaces in which people encourage and push each other. We use the scraped dataset to categorize depressed and suicidal thoughts. </a:t>
            </a:r>
            <a:endParaRPr sz="2400">
              <a:latin typeface="Times New Roman"/>
              <a:ea typeface="Times New Roman"/>
              <a:cs typeface="Times New Roman"/>
              <a:sym typeface="Times New Roman"/>
            </a:endParaRPr>
          </a:p>
        </p:txBody>
      </p:sp>
      <p:sp>
        <p:nvSpPr>
          <p:cNvPr id="121" name="Google Shape;121;p17"/>
          <p:cNvSpPr txBox="1"/>
          <p:nvPr>
            <p:ph idx="12" type="sldNum"/>
          </p:nvPr>
        </p:nvSpPr>
        <p:spPr>
          <a:xfrm>
            <a:off x="9829800" y="6780108"/>
            <a:ext cx="3200400" cy="389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22" name="Google Shape;122;p17"/>
          <p:cNvPicPr preferRelativeResize="0"/>
          <p:nvPr/>
        </p:nvPicPr>
        <p:blipFill rotWithShape="1">
          <a:blip r:embed="rId3">
            <a:alphaModFix/>
          </a:blip>
          <a:srcRect b="0" l="0" r="0" t="0"/>
          <a:stretch/>
        </p:blipFill>
        <p:spPr>
          <a:xfrm>
            <a:off x="11545725" y="44488"/>
            <a:ext cx="1716125" cy="1716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8"/>
          <p:cNvSpPr txBox="1"/>
          <p:nvPr>
            <p:ph type="title"/>
          </p:nvPr>
        </p:nvSpPr>
        <p:spPr>
          <a:xfrm>
            <a:off x="685800" y="292947"/>
            <a:ext cx="12725400" cy="1219200"/>
          </a:xfrm>
          <a:prstGeom prst="rect">
            <a:avLst/>
          </a:prstGeom>
          <a:noFill/>
          <a:ln>
            <a:noFill/>
          </a:ln>
        </p:spPr>
        <p:txBody>
          <a:bodyPr anchorCtr="0" anchor="ctr" bIns="45700" lIns="91425" spcFirstLastPara="1" rIns="91425" wrap="square" tIns="45700">
            <a:normAutofit/>
          </a:bodyPr>
          <a:lstStyle/>
          <a:p>
            <a:pPr indent="457200" lvl="0" marL="3657600" rtl="0" algn="l">
              <a:lnSpc>
                <a:spcPct val="100000"/>
              </a:lnSpc>
              <a:spcBef>
                <a:spcPts val="0"/>
              </a:spcBef>
              <a:spcAft>
                <a:spcPts val="0"/>
              </a:spcAft>
              <a:buClr>
                <a:schemeClr val="dk1"/>
              </a:buClr>
              <a:buSzPts val="3000"/>
              <a:buFont typeface="Times New Roman"/>
              <a:buNone/>
            </a:pPr>
            <a:r>
              <a:rPr b="1" lang="en-US" sz="3000">
                <a:latin typeface="Times New Roman"/>
                <a:ea typeface="Times New Roman"/>
                <a:cs typeface="Times New Roman"/>
                <a:sym typeface="Times New Roman"/>
              </a:rPr>
              <a:t>TECHNOLOGIES USED</a:t>
            </a:r>
            <a:endParaRPr b="1" sz="3000">
              <a:latin typeface="Times New Roman"/>
              <a:ea typeface="Times New Roman"/>
              <a:cs typeface="Times New Roman"/>
              <a:sym typeface="Times New Roman"/>
            </a:endParaRPr>
          </a:p>
        </p:txBody>
      </p:sp>
      <p:sp>
        <p:nvSpPr>
          <p:cNvPr id="128" name="Google Shape;128;p18"/>
          <p:cNvSpPr txBox="1"/>
          <p:nvPr>
            <p:ph idx="1" type="body"/>
          </p:nvPr>
        </p:nvSpPr>
        <p:spPr>
          <a:xfrm>
            <a:off x="985825" y="1854829"/>
            <a:ext cx="5514300" cy="2678400"/>
          </a:xfrm>
          <a:prstGeom prst="rect">
            <a:avLst/>
          </a:prstGeom>
          <a:noFill/>
          <a:ln>
            <a:noFill/>
          </a:ln>
        </p:spPr>
        <p:txBody>
          <a:bodyPr anchorCtr="0" anchor="t" bIns="45700" lIns="91425" spcFirstLastPara="1" rIns="91425" wrap="square" tIns="45700">
            <a:normAutofit/>
          </a:bodyPr>
          <a:lstStyle/>
          <a:p>
            <a:pPr indent="0" lvl="0" marL="0" rtl="0" algn="just">
              <a:lnSpc>
                <a:spcPct val="107000"/>
              </a:lnSpc>
              <a:spcBef>
                <a:spcPts val="0"/>
              </a:spcBef>
              <a:spcAft>
                <a:spcPts val="0"/>
              </a:spcAft>
              <a:buClr>
                <a:schemeClr val="dk1"/>
              </a:buClr>
              <a:buSzPts val="3200"/>
              <a:buNone/>
            </a:pPr>
            <a:r>
              <a:rPr b="1" lang="en-US" sz="2400">
                <a:latin typeface="Times New Roman"/>
                <a:ea typeface="Times New Roman"/>
                <a:cs typeface="Times New Roman"/>
                <a:sym typeface="Times New Roman"/>
              </a:rPr>
              <a:t>Software Requirements:</a:t>
            </a:r>
            <a:endParaRPr b="1" sz="2400">
              <a:latin typeface="Times New Roman"/>
              <a:ea typeface="Times New Roman"/>
              <a:cs typeface="Times New Roman"/>
              <a:sym typeface="Times New Roman"/>
            </a:endParaRPr>
          </a:p>
          <a:p>
            <a:pPr indent="-406400" lvl="0" marL="457200" rtl="0" algn="just">
              <a:lnSpc>
                <a:spcPct val="107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Python 3.6</a:t>
            </a:r>
            <a:endParaRPr sz="2400">
              <a:latin typeface="Times New Roman"/>
              <a:ea typeface="Times New Roman"/>
              <a:cs typeface="Times New Roman"/>
              <a:sym typeface="Times New Roman"/>
            </a:endParaRPr>
          </a:p>
          <a:p>
            <a:pPr indent="-406400" lvl="0" marL="457200" rtl="0" algn="just">
              <a:lnSpc>
                <a:spcPct val="107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Jupyter Notebook/ Google Collab</a:t>
            </a:r>
            <a:endParaRPr sz="2400">
              <a:latin typeface="Times New Roman"/>
              <a:ea typeface="Times New Roman"/>
              <a:cs typeface="Times New Roman"/>
              <a:sym typeface="Times New Roman"/>
            </a:endParaRPr>
          </a:p>
          <a:p>
            <a:pPr indent="-406400" lvl="0" marL="457200" rtl="0" algn="just">
              <a:lnSpc>
                <a:spcPct val="107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Windows 8/9/10 or Linux OS</a:t>
            </a:r>
            <a:endParaRPr sz="2400">
              <a:latin typeface="Times New Roman"/>
              <a:ea typeface="Times New Roman"/>
              <a:cs typeface="Times New Roman"/>
              <a:sym typeface="Times New Roman"/>
            </a:endParaRPr>
          </a:p>
        </p:txBody>
      </p:sp>
      <p:sp>
        <p:nvSpPr>
          <p:cNvPr id="129" name="Google Shape;129;p18"/>
          <p:cNvSpPr txBox="1"/>
          <p:nvPr>
            <p:ph idx="12" type="sldNum"/>
          </p:nvPr>
        </p:nvSpPr>
        <p:spPr>
          <a:xfrm>
            <a:off x="9829800" y="6780108"/>
            <a:ext cx="3200400" cy="389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30" name="Google Shape;130;p18"/>
          <p:cNvPicPr preferRelativeResize="0"/>
          <p:nvPr/>
        </p:nvPicPr>
        <p:blipFill rotWithShape="1">
          <a:blip r:embed="rId3">
            <a:alphaModFix/>
          </a:blip>
          <a:srcRect b="0" l="0" r="0" t="0"/>
          <a:stretch/>
        </p:blipFill>
        <p:spPr>
          <a:xfrm>
            <a:off x="11545725" y="44488"/>
            <a:ext cx="1716125" cy="1716125"/>
          </a:xfrm>
          <a:prstGeom prst="rect">
            <a:avLst/>
          </a:prstGeom>
          <a:noFill/>
          <a:ln>
            <a:noFill/>
          </a:ln>
        </p:spPr>
      </p:pic>
      <p:sp>
        <p:nvSpPr>
          <p:cNvPr id="131" name="Google Shape;131;p18"/>
          <p:cNvSpPr txBox="1"/>
          <p:nvPr/>
        </p:nvSpPr>
        <p:spPr>
          <a:xfrm>
            <a:off x="7453635" y="1760613"/>
            <a:ext cx="5514300" cy="4679400"/>
          </a:xfrm>
          <a:prstGeom prst="rect">
            <a:avLst/>
          </a:prstGeom>
          <a:noFill/>
          <a:ln>
            <a:noFill/>
          </a:ln>
        </p:spPr>
        <p:txBody>
          <a:bodyPr anchorCtr="0" anchor="t" bIns="45700" lIns="91425" spcFirstLastPara="1" rIns="91425" wrap="square" tIns="45700">
            <a:normAutofit/>
          </a:bodyPr>
          <a:lstStyle/>
          <a:p>
            <a:pPr indent="0" lvl="0" marL="0" marR="0" rtl="0" algn="just">
              <a:lnSpc>
                <a:spcPct val="115000"/>
              </a:lnSpc>
              <a:spcBef>
                <a:spcPts val="0"/>
              </a:spcBef>
              <a:spcAft>
                <a:spcPts val="0"/>
              </a:spcAft>
              <a:buClr>
                <a:schemeClr val="dk1"/>
              </a:buClr>
              <a:buSzPts val="3200"/>
              <a:buFont typeface="Arial"/>
              <a:buNone/>
            </a:pPr>
            <a:r>
              <a:rPr b="1" i="0" lang="en-US" sz="2400" u="none" cap="none" strike="noStrike">
                <a:solidFill>
                  <a:schemeClr val="dk1"/>
                </a:solidFill>
                <a:latin typeface="Times New Roman"/>
                <a:ea typeface="Times New Roman"/>
                <a:cs typeface="Times New Roman"/>
                <a:sym typeface="Times New Roman"/>
              </a:rPr>
              <a:t>Hardware Requirements:</a:t>
            </a:r>
            <a:endParaRPr b="1" i="0" sz="2400" u="none" cap="none" strike="noStrike">
              <a:solidFill>
                <a:schemeClr val="dk1"/>
              </a:solidFill>
              <a:latin typeface="Times New Roman"/>
              <a:ea typeface="Times New Roman"/>
              <a:cs typeface="Times New Roman"/>
              <a:sym typeface="Times New Roman"/>
            </a:endParaRPr>
          </a:p>
          <a:p>
            <a:pPr indent="-406400" lvl="0" marL="457200" marR="0" rtl="0" algn="just">
              <a:lnSpc>
                <a:spcPct val="107000"/>
              </a:lnSpc>
              <a:spcBef>
                <a:spcPts val="0"/>
              </a:spcBef>
              <a:spcAft>
                <a:spcPts val="0"/>
              </a:spcAft>
              <a:buClr>
                <a:schemeClr val="dk1"/>
              </a:buClr>
              <a:buSzPts val="2400"/>
              <a:buChar char="•"/>
            </a:pPr>
            <a:r>
              <a:rPr lang="en-US" sz="2400">
                <a:solidFill>
                  <a:schemeClr val="dk1"/>
                </a:solidFill>
                <a:latin typeface="Times New Roman"/>
                <a:ea typeface="Times New Roman"/>
                <a:cs typeface="Times New Roman"/>
                <a:sym typeface="Times New Roman"/>
              </a:rPr>
              <a:t>Intel i5 Processor</a:t>
            </a:r>
            <a:endParaRPr sz="2400">
              <a:solidFill>
                <a:schemeClr val="dk1"/>
              </a:solidFill>
              <a:latin typeface="Times New Roman"/>
              <a:ea typeface="Times New Roman"/>
              <a:cs typeface="Times New Roman"/>
              <a:sym typeface="Times New Roman"/>
            </a:endParaRPr>
          </a:p>
          <a:p>
            <a:pPr indent="-406400" lvl="0" marL="457200" marR="0" rtl="0" algn="just">
              <a:lnSpc>
                <a:spcPct val="107000"/>
              </a:lnSpc>
              <a:spcBef>
                <a:spcPts val="0"/>
              </a:spcBef>
              <a:spcAft>
                <a:spcPts val="0"/>
              </a:spcAft>
              <a:buClr>
                <a:schemeClr val="dk1"/>
              </a:buClr>
              <a:buSzPts val="2400"/>
              <a:buChar char="•"/>
            </a:pPr>
            <a:r>
              <a:rPr lang="en-US" sz="2400">
                <a:solidFill>
                  <a:schemeClr val="dk1"/>
                </a:solidFill>
                <a:latin typeface="Times New Roman"/>
                <a:ea typeface="Times New Roman"/>
                <a:cs typeface="Times New Roman"/>
                <a:sym typeface="Times New Roman"/>
              </a:rPr>
              <a:t>Laptop/Desktop</a:t>
            </a:r>
            <a:endParaRPr sz="2400">
              <a:solidFill>
                <a:schemeClr val="dk1"/>
              </a:solidFill>
              <a:latin typeface="Times New Roman"/>
              <a:ea typeface="Times New Roman"/>
              <a:cs typeface="Times New Roman"/>
              <a:sym typeface="Times New Roman"/>
            </a:endParaRPr>
          </a:p>
          <a:p>
            <a:pPr indent="-406400" lvl="0" marL="457200" marR="0" rtl="0" algn="just">
              <a:lnSpc>
                <a:spcPct val="107000"/>
              </a:lnSpc>
              <a:spcBef>
                <a:spcPts val="0"/>
              </a:spcBef>
              <a:spcAft>
                <a:spcPts val="0"/>
              </a:spcAft>
              <a:buClr>
                <a:schemeClr val="dk1"/>
              </a:buClr>
              <a:buSzPts val="2400"/>
              <a:buChar char="•"/>
            </a:pPr>
            <a:r>
              <a:rPr lang="en-US" sz="2400">
                <a:solidFill>
                  <a:schemeClr val="dk1"/>
                </a:solidFill>
                <a:latin typeface="Times New Roman"/>
                <a:ea typeface="Times New Roman"/>
                <a:cs typeface="Times New Roman"/>
                <a:sym typeface="Times New Roman"/>
              </a:rPr>
              <a:t>4GB RAM</a:t>
            </a:r>
            <a:r>
              <a:rPr b="0" i="0" lang="en-US" sz="2400" u="none" cap="none" strike="noStrike">
                <a:solidFill>
                  <a:schemeClr val="dk1"/>
                </a:solidFill>
                <a:latin typeface="Times New Roman"/>
                <a:ea typeface="Times New Roman"/>
                <a:cs typeface="Times New Roman"/>
                <a:sym typeface="Times New Roman"/>
              </a:rPr>
              <a:t> </a:t>
            </a:r>
            <a:endParaRPr b="0" i="0" sz="2400" u="none" cap="none" strike="noStrike">
              <a:solidFill>
                <a:schemeClr val="dk1"/>
              </a:solidFill>
              <a:latin typeface="Times New Roman"/>
              <a:ea typeface="Times New Roman"/>
              <a:cs typeface="Times New Roman"/>
              <a:sym typeface="Times New Roman"/>
            </a:endParaRPr>
          </a:p>
          <a:p>
            <a:pPr indent="-254000" lvl="0" marL="457200" marR="0" rtl="0" algn="just">
              <a:lnSpc>
                <a:spcPct val="115000"/>
              </a:lnSpc>
              <a:spcBef>
                <a:spcPts val="0"/>
              </a:spcBef>
              <a:spcAft>
                <a:spcPts val="0"/>
              </a:spcAft>
              <a:buClr>
                <a:schemeClr val="dk1"/>
              </a:buClr>
              <a:buSzPts val="3200"/>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0" lvl="0" marL="0" marR="0" rtl="0" algn="just">
              <a:lnSpc>
                <a:spcPct val="115000"/>
              </a:lnSpc>
              <a:spcBef>
                <a:spcPts val="0"/>
              </a:spcBef>
              <a:spcAft>
                <a:spcPts val="0"/>
              </a:spcAft>
              <a:buClr>
                <a:schemeClr val="dk1"/>
              </a:buClr>
              <a:buSzPts val="3200"/>
              <a:buFont typeface="Arial"/>
              <a:buNone/>
            </a:pPr>
            <a:r>
              <a:t/>
            </a:r>
            <a:endParaRPr sz="2400">
              <a:solidFill>
                <a:schemeClr val="dk1"/>
              </a:solidFill>
              <a:latin typeface="Times New Roman"/>
              <a:ea typeface="Times New Roman"/>
              <a:cs typeface="Times New Roman"/>
              <a:sym typeface="Times New Roman"/>
            </a:endParaRPr>
          </a:p>
          <a:p>
            <a:pPr indent="0" lvl="0" marL="0" marR="0" rtl="0" algn="just">
              <a:lnSpc>
                <a:spcPct val="115000"/>
              </a:lnSpc>
              <a:spcBef>
                <a:spcPts val="0"/>
              </a:spcBef>
              <a:spcAft>
                <a:spcPts val="0"/>
              </a:spcAft>
              <a:buClr>
                <a:schemeClr val="dk1"/>
              </a:buClr>
              <a:buSzPts val="3200"/>
              <a:buFont typeface="Arial"/>
              <a:buNone/>
            </a:pPr>
            <a:r>
              <a:t/>
            </a:r>
            <a:endParaRPr sz="2400">
              <a:solidFill>
                <a:schemeClr val="dk1"/>
              </a:solidFill>
              <a:latin typeface="Times New Roman"/>
              <a:ea typeface="Times New Roman"/>
              <a:cs typeface="Times New Roman"/>
              <a:sym typeface="Times New Roman"/>
            </a:endParaRPr>
          </a:p>
          <a:p>
            <a:pPr indent="0" lvl="0" marL="0" marR="0" rtl="0" algn="just">
              <a:lnSpc>
                <a:spcPct val="115000"/>
              </a:lnSpc>
              <a:spcBef>
                <a:spcPts val="0"/>
              </a:spcBef>
              <a:spcAft>
                <a:spcPts val="0"/>
              </a:spcAft>
              <a:buClr>
                <a:schemeClr val="dk1"/>
              </a:buClr>
              <a:buSzPts val="3200"/>
              <a:buFont typeface="Arial"/>
              <a:buNone/>
            </a:pPr>
            <a:r>
              <a:rPr b="1" i="0" lang="en-US" sz="2400" u="none" cap="none" strike="noStrike">
                <a:solidFill>
                  <a:schemeClr val="dk1"/>
                </a:solidFill>
                <a:latin typeface="Times New Roman"/>
                <a:ea typeface="Times New Roman"/>
                <a:cs typeface="Times New Roman"/>
                <a:sym typeface="Times New Roman"/>
              </a:rPr>
              <a:t>Technologies Used:</a:t>
            </a:r>
            <a:endParaRPr b="1" i="0" sz="2400" u="none" cap="none" strike="noStrike">
              <a:solidFill>
                <a:schemeClr val="dk1"/>
              </a:solidFill>
              <a:latin typeface="Times New Roman"/>
              <a:ea typeface="Times New Roman"/>
              <a:cs typeface="Times New Roman"/>
              <a:sym typeface="Times New Roman"/>
            </a:endParaRPr>
          </a:p>
          <a:p>
            <a:pPr indent="-292100" lvl="0" marL="342900" marR="0" rtl="0" algn="just">
              <a:lnSpc>
                <a:spcPct val="115000"/>
              </a:lnSpc>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Python</a:t>
            </a:r>
            <a:endParaRPr b="0" i="0" sz="2400" u="none" cap="none" strike="noStrike">
              <a:solidFill>
                <a:schemeClr val="dk1"/>
              </a:solidFill>
              <a:latin typeface="Times New Roman"/>
              <a:ea typeface="Times New Roman"/>
              <a:cs typeface="Times New Roman"/>
              <a:sym typeface="Times New Roman"/>
            </a:endParaRPr>
          </a:p>
        </p:txBody>
      </p:sp>
      <p:sp>
        <p:nvSpPr>
          <p:cNvPr id="132" name="Google Shape;132;p18"/>
          <p:cNvSpPr txBox="1"/>
          <p:nvPr/>
        </p:nvSpPr>
        <p:spPr>
          <a:xfrm>
            <a:off x="985825" y="4408125"/>
            <a:ext cx="4928700" cy="171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latin typeface="Times New Roman"/>
                <a:ea typeface="Times New Roman"/>
                <a:cs typeface="Times New Roman"/>
                <a:sym typeface="Times New Roman"/>
              </a:rPr>
              <a:t>Data:</a:t>
            </a:r>
            <a:endParaRPr b="1" sz="2400">
              <a:latin typeface="Times New Roman"/>
              <a:ea typeface="Times New Roman"/>
              <a:cs typeface="Times New Roman"/>
              <a:sym typeface="Times New Roman"/>
            </a:endParaRPr>
          </a:p>
          <a:p>
            <a:pPr indent="-406400" lvl="0" marL="457200" marR="0" rtl="0" algn="just">
              <a:lnSpc>
                <a:spcPct val="107000"/>
              </a:lnSpc>
              <a:spcBef>
                <a:spcPts val="0"/>
              </a:spcBef>
              <a:spcAft>
                <a:spcPts val="0"/>
              </a:spcAft>
              <a:buClr>
                <a:schemeClr val="dk1"/>
              </a:buClr>
              <a:buSzPts val="2400"/>
              <a:buChar char="•"/>
            </a:pPr>
            <a:r>
              <a:rPr lang="en-US" sz="2400">
                <a:solidFill>
                  <a:schemeClr val="dk1"/>
                </a:solidFill>
                <a:latin typeface="Times New Roman"/>
                <a:ea typeface="Times New Roman"/>
                <a:cs typeface="Times New Roman"/>
                <a:sym typeface="Times New Roman"/>
              </a:rPr>
              <a:t>Reddit (</a:t>
            </a:r>
            <a:r>
              <a:rPr lang="en-US" sz="2400">
                <a:solidFill>
                  <a:schemeClr val="dk1"/>
                </a:solidFill>
                <a:latin typeface="Times New Roman"/>
                <a:ea typeface="Times New Roman"/>
                <a:cs typeface="Times New Roman"/>
                <a:sym typeface="Times New Roman"/>
              </a:rPr>
              <a:t>subreddits</a:t>
            </a:r>
            <a:r>
              <a:rPr lang="en-US" sz="2400">
                <a:solidFill>
                  <a:schemeClr val="dk1"/>
                </a:solidFill>
                <a:latin typeface="Times New Roman"/>
                <a:ea typeface="Times New Roman"/>
                <a:cs typeface="Times New Roman"/>
                <a:sym typeface="Times New Roman"/>
              </a:rPr>
              <a:t>)</a:t>
            </a:r>
            <a:endParaRPr sz="2400">
              <a:solidFill>
                <a:schemeClr val="dk1"/>
              </a:solidFill>
              <a:latin typeface="Times New Roman"/>
              <a:ea typeface="Times New Roman"/>
              <a:cs typeface="Times New Roman"/>
              <a:sym typeface="Times New Roman"/>
            </a:endParaRPr>
          </a:p>
          <a:p>
            <a:pPr indent="-406400" lvl="0" marL="457200" marR="0" rtl="0" algn="just">
              <a:lnSpc>
                <a:spcPct val="107000"/>
              </a:lnSpc>
              <a:spcBef>
                <a:spcPts val="0"/>
              </a:spcBef>
              <a:spcAft>
                <a:spcPts val="0"/>
              </a:spcAft>
              <a:buClr>
                <a:schemeClr val="dk1"/>
              </a:buClr>
              <a:buSzPts val="2400"/>
              <a:buChar char="•"/>
            </a:pPr>
            <a:r>
              <a:rPr lang="en-US" sz="2400">
                <a:solidFill>
                  <a:schemeClr val="dk1"/>
                </a:solidFill>
                <a:latin typeface="Times New Roman"/>
                <a:ea typeface="Times New Roman"/>
                <a:cs typeface="Times New Roman"/>
                <a:sym typeface="Times New Roman"/>
              </a:rPr>
              <a:t>SuicideWatch subreddit</a:t>
            </a:r>
            <a:endParaRPr sz="2400">
              <a:solidFill>
                <a:schemeClr val="dk1"/>
              </a:solidFill>
              <a:latin typeface="Times New Roman"/>
              <a:ea typeface="Times New Roman"/>
              <a:cs typeface="Times New Roman"/>
              <a:sym typeface="Times New Roman"/>
            </a:endParaRPr>
          </a:p>
          <a:p>
            <a:pPr indent="-406400" lvl="0" marL="457200" marR="0" rtl="0" algn="just">
              <a:lnSpc>
                <a:spcPct val="107000"/>
              </a:lnSpc>
              <a:spcBef>
                <a:spcPts val="0"/>
              </a:spcBef>
              <a:spcAft>
                <a:spcPts val="0"/>
              </a:spcAft>
              <a:buClr>
                <a:schemeClr val="dk1"/>
              </a:buClr>
              <a:buSzPts val="2400"/>
              <a:buChar char="•"/>
            </a:pPr>
            <a:r>
              <a:rPr lang="en-US" sz="2400">
                <a:solidFill>
                  <a:schemeClr val="dk1"/>
                </a:solidFill>
                <a:latin typeface="Times New Roman"/>
                <a:ea typeface="Times New Roman"/>
                <a:cs typeface="Times New Roman"/>
                <a:sym typeface="Times New Roman"/>
              </a:rPr>
              <a:t>Depression subreddit</a:t>
            </a:r>
            <a:endParaRPr sz="24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9"/>
          <p:cNvSpPr txBox="1"/>
          <p:nvPr>
            <p:ph type="title"/>
          </p:nvPr>
        </p:nvSpPr>
        <p:spPr>
          <a:xfrm>
            <a:off x="685800" y="292947"/>
            <a:ext cx="12725400" cy="12192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000"/>
              <a:buFont typeface="Times New Roman"/>
              <a:buNone/>
            </a:pPr>
            <a:r>
              <a:rPr b="1" lang="en-US" sz="3000">
                <a:latin typeface="Times New Roman"/>
                <a:ea typeface="Times New Roman"/>
                <a:cs typeface="Times New Roman"/>
                <a:sym typeface="Times New Roman"/>
              </a:rPr>
              <a:t>PROBLEM STATEMENT</a:t>
            </a:r>
            <a:endParaRPr b="1" sz="3000">
              <a:latin typeface="Times New Roman"/>
              <a:ea typeface="Times New Roman"/>
              <a:cs typeface="Times New Roman"/>
              <a:sym typeface="Times New Roman"/>
            </a:endParaRPr>
          </a:p>
        </p:txBody>
      </p:sp>
      <p:sp>
        <p:nvSpPr>
          <p:cNvPr id="138" name="Google Shape;138;p19"/>
          <p:cNvSpPr txBox="1"/>
          <p:nvPr>
            <p:ph idx="1" type="body"/>
          </p:nvPr>
        </p:nvSpPr>
        <p:spPr>
          <a:xfrm>
            <a:off x="1050290" y="2230755"/>
            <a:ext cx="11562715" cy="4303395"/>
          </a:xfrm>
          <a:prstGeom prst="rect">
            <a:avLst/>
          </a:prstGeom>
          <a:noFill/>
          <a:ln>
            <a:noFill/>
          </a:ln>
        </p:spPr>
        <p:txBody>
          <a:bodyPr anchorCtr="0" anchor="t" bIns="45700" lIns="91425" spcFirstLastPara="1" rIns="91425" wrap="square" tIns="45700">
            <a:normAutofit/>
          </a:bodyPr>
          <a:lstStyle/>
          <a:p>
            <a:pPr indent="0" lvl="0" marL="0" rtl="0" algn="just">
              <a:lnSpc>
                <a:spcPct val="107000"/>
              </a:lnSpc>
              <a:spcBef>
                <a:spcPts val="0"/>
              </a:spcBef>
              <a:spcAft>
                <a:spcPts val="0"/>
              </a:spcAft>
              <a:buClr>
                <a:schemeClr val="dk1"/>
              </a:buClr>
              <a:buSzPts val="3200"/>
              <a:buNone/>
            </a:pPr>
            <a:r>
              <a:rPr lang="en-US" sz="2400">
                <a:latin typeface="Times New Roman"/>
                <a:ea typeface="Times New Roman"/>
                <a:cs typeface="Times New Roman"/>
                <a:sym typeface="Times New Roman"/>
              </a:rPr>
              <a:t>To analyze and build a machine learning model, that categorizes the reddit data into suicide and depression using Natural Language Processing(NLP) which helps in aiding the people suffering with depression and suicidal thoughts</a:t>
            </a:r>
            <a:r>
              <a:rPr lang="en-US" sz="2400">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p:txBody>
      </p:sp>
      <p:sp>
        <p:nvSpPr>
          <p:cNvPr id="139" name="Google Shape;139;p19"/>
          <p:cNvSpPr txBox="1"/>
          <p:nvPr>
            <p:ph idx="12" type="sldNum"/>
          </p:nvPr>
        </p:nvSpPr>
        <p:spPr>
          <a:xfrm>
            <a:off x="9829800" y="6780108"/>
            <a:ext cx="3200400" cy="389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40" name="Google Shape;140;p19"/>
          <p:cNvPicPr preferRelativeResize="0"/>
          <p:nvPr/>
        </p:nvPicPr>
        <p:blipFill rotWithShape="1">
          <a:blip r:embed="rId3">
            <a:alphaModFix/>
          </a:blip>
          <a:srcRect b="0" l="0" r="0" t="0"/>
          <a:stretch/>
        </p:blipFill>
        <p:spPr>
          <a:xfrm>
            <a:off x="11545725" y="44488"/>
            <a:ext cx="1716125" cy="1716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0"/>
          <p:cNvSpPr txBox="1"/>
          <p:nvPr>
            <p:ph type="title"/>
          </p:nvPr>
        </p:nvSpPr>
        <p:spPr>
          <a:xfrm>
            <a:off x="685800" y="292947"/>
            <a:ext cx="12725400" cy="12192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000"/>
              <a:buFont typeface="Times New Roman"/>
              <a:buNone/>
            </a:pPr>
            <a:r>
              <a:rPr b="1" lang="en-US" sz="3000">
                <a:latin typeface="Times New Roman"/>
                <a:ea typeface="Times New Roman"/>
                <a:cs typeface="Times New Roman"/>
                <a:sym typeface="Times New Roman"/>
              </a:rPr>
              <a:t>Analysis of Existing Methods/Models/Algorithms</a:t>
            </a:r>
            <a:endParaRPr b="1" sz="3000">
              <a:latin typeface="Times New Roman"/>
              <a:ea typeface="Times New Roman"/>
              <a:cs typeface="Times New Roman"/>
              <a:sym typeface="Times New Roman"/>
            </a:endParaRPr>
          </a:p>
        </p:txBody>
      </p:sp>
      <p:sp>
        <p:nvSpPr>
          <p:cNvPr id="146" name="Google Shape;146;p20"/>
          <p:cNvSpPr txBox="1"/>
          <p:nvPr>
            <p:ph idx="1" type="body"/>
          </p:nvPr>
        </p:nvSpPr>
        <p:spPr>
          <a:xfrm>
            <a:off x="981710" y="1854835"/>
            <a:ext cx="11858625" cy="3743960"/>
          </a:xfrm>
          <a:prstGeom prst="rect">
            <a:avLst/>
          </a:prstGeom>
          <a:noFill/>
          <a:ln>
            <a:noFill/>
          </a:ln>
        </p:spPr>
        <p:txBody>
          <a:bodyPr anchorCtr="0" anchor="t" bIns="45700" lIns="91425" spcFirstLastPara="1" rIns="91425" wrap="square" tIns="45700">
            <a:normAutofit/>
          </a:bodyPr>
          <a:lstStyle/>
          <a:p>
            <a:pPr indent="0" lvl="0" marL="0" rtl="0" algn="just">
              <a:lnSpc>
                <a:spcPct val="107000"/>
              </a:lnSpc>
              <a:spcBef>
                <a:spcPts val="0"/>
              </a:spcBef>
              <a:spcAft>
                <a:spcPts val="0"/>
              </a:spcAft>
              <a:buClr>
                <a:schemeClr val="dk1"/>
              </a:buClr>
              <a:buSzPts val="3200"/>
              <a:buNone/>
            </a:pPr>
            <a:r>
              <a:rPr lang="en-US" sz="2400">
                <a:latin typeface="Times New Roman"/>
                <a:ea typeface="Times New Roman"/>
                <a:cs typeface="Times New Roman"/>
                <a:sym typeface="Times New Roman"/>
              </a:rPr>
              <a:t>In the existing system,</a:t>
            </a:r>
            <a:endParaRPr sz="2400">
              <a:latin typeface="Times New Roman"/>
              <a:ea typeface="Times New Roman"/>
              <a:cs typeface="Times New Roman"/>
              <a:sym typeface="Times New Roman"/>
            </a:endParaRPr>
          </a:p>
          <a:p>
            <a:pPr indent="0" lvl="0" marL="0" rtl="0" algn="just">
              <a:lnSpc>
                <a:spcPct val="107000"/>
              </a:lnSpc>
              <a:spcBef>
                <a:spcPts val="0"/>
              </a:spcBef>
              <a:spcAft>
                <a:spcPts val="0"/>
              </a:spcAft>
              <a:buClr>
                <a:schemeClr val="dk1"/>
              </a:buClr>
              <a:buSzPts val="3200"/>
              <a:buNone/>
            </a:pPr>
            <a:r>
              <a:t/>
            </a:r>
            <a:endParaRPr sz="2400">
              <a:latin typeface="Times New Roman"/>
              <a:ea typeface="Times New Roman"/>
              <a:cs typeface="Times New Roman"/>
              <a:sym typeface="Times New Roman"/>
            </a:endParaRPr>
          </a:p>
          <a:p>
            <a:pPr indent="-342900" lvl="0" marL="342900" rtl="0" algn="just">
              <a:lnSpc>
                <a:spcPct val="107000"/>
              </a:lnSpc>
              <a:spcBef>
                <a:spcPts val="0"/>
              </a:spcBef>
              <a:spcAft>
                <a:spcPts val="0"/>
              </a:spcAft>
              <a:buClr>
                <a:schemeClr val="dk1"/>
              </a:buClr>
              <a:buSzPts val="3200"/>
              <a:buChar char="•"/>
            </a:pPr>
            <a:r>
              <a:rPr lang="en-US" sz="2400">
                <a:latin typeface="Times New Roman"/>
                <a:ea typeface="Times New Roman"/>
                <a:cs typeface="Times New Roman"/>
                <a:sym typeface="Times New Roman"/>
              </a:rPr>
              <a:t>The project aims to use natural language processing, machine learning techniques, and neural network architectures to build models that classify Reddit text comments as "depressed" or "non-depressed." </a:t>
            </a:r>
            <a:endParaRPr sz="2400">
              <a:latin typeface="Times New Roman"/>
              <a:ea typeface="Times New Roman"/>
              <a:cs typeface="Times New Roman"/>
              <a:sym typeface="Times New Roman"/>
            </a:endParaRPr>
          </a:p>
          <a:p>
            <a:pPr indent="-342900" lvl="0" marL="342900" rtl="0" algn="just">
              <a:lnSpc>
                <a:spcPct val="107000"/>
              </a:lnSpc>
              <a:spcBef>
                <a:spcPts val="0"/>
              </a:spcBef>
              <a:spcAft>
                <a:spcPts val="0"/>
              </a:spcAft>
              <a:buClr>
                <a:schemeClr val="dk1"/>
              </a:buClr>
              <a:buSzPts val="3200"/>
              <a:buChar char="•"/>
            </a:pPr>
            <a:r>
              <a:rPr lang="en-US" sz="2400">
                <a:latin typeface="Times New Roman"/>
                <a:ea typeface="Times New Roman"/>
                <a:cs typeface="Times New Roman"/>
                <a:sym typeface="Times New Roman"/>
              </a:rPr>
              <a:t>The models used are BERT(Bidirectional Encoder Representations from Transformers) and CNN(Convolutional Neural Networks) for classifying depressed post</a:t>
            </a:r>
            <a:r>
              <a:rPr lang="en-US" sz="2400">
                <a:latin typeface="Times New Roman"/>
                <a:ea typeface="Times New Roman"/>
                <a:cs typeface="Times New Roman"/>
                <a:sym typeface="Times New Roman"/>
              </a:rPr>
              <a:t>s.</a:t>
            </a:r>
            <a:endParaRPr sz="2400">
              <a:latin typeface="Times New Roman"/>
              <a:ea typeface="Times New Roman"/>
              <a:cs typeface="Times New Roman"/>
              <a:sym typeface="Times New Roman"/>
            </a:endParaRPr>
          </a:p>
        </p:txBody>
      </p:sp>
      <p:sp>
        <p:nvSpPr>
          <p:cNvPr id="147" name="Google Shape;147;p20"/>
          <p:cNvSpPr txBox="1"/>
          <p:nvPr>
            <p:ph idx="12" type="sldNum"/>
          </p:nvPr>
        </p:nvSpPr>
        <p:spPr>
          <a:xfrm>
            <a:off x="9829800" y="6780108"/>
            <a:ext cx="3200400" cy="389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48" name="Google Shape;148;p20"/>
          <p:cNvPicPr preferRelativeResize="0"/>
          <p:nvPr/>
        </p:nvPicPr>
        <p:blipFill rotWithShape="1">
          <a:blip r:embed="rId3">
            <a:alphaModFix/>
          </a:blip>
          <a:srcRect b="0" l="0" r="0" t="0"/>
          <a:stretch/>
        </p:blipFill>
        <p:spPr>
          <a:xfrm>
            <a:off x="11545725" y="44488"/>
            <a:ext cx="1716125" cy="1716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1"/>
          <p:cNvSpPr txBox="1"/>
          <p:nvPr>
            <p:ph type="title"/>
          </p:nvPr>
        </p:nvSpPr>
        <p:spPr>
          <a:xfrm>
            <a:off x="2669050" y="292950"/>
            <a:ext cx="7400100" cy="12192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sz="3000">
                <a:latin typeface="Times New Roman"/>
                <a:ea typeface="Times New Roman"/>
                <a:cs typeface="Times New Roman"/>
                <a:sym typeface="Times New Roman"/>
              </a:rPr>
              <a:t>Proposed System</a:t>
            </a:r>
            <a:endParaRPr b="1" sz="3000">
              <a:latin typeface="Times New Roman"/>
              <a:ea typeface="Times New Roman"/>
              <a:cs typeface="Times New Roman"/>
              <a:sym typeface="Times New Roman"/>
            </a:endParaRPr>
          </a:p>
        </p:txBody>
      </p:sp>
      <p:sp>
        <p:nvSpPr>
          <p:cNvPr id="155" name="Google Shape;155;p21"/>
          <p:cNvSpPr txBox="1"/>
          <p:nvPr>
            <p:ph idx="1" type="body"/>
          </p:nvPr>
        </p:nvSpPr>
        <p:spPr>
          <a:xfrm>
            <a:off x="966150" y="1732325"/>
            <a:ext cx="11887200" cy="5258100"/>
          </a:xfrm>
          <a:prstGeom prst="rect">
            <a:avLst/>
          </a:prstGeom>
        </p:spPr>
        <p:txBody>
          <a:bodyPr anchorCtr="0" anchor="t" bIns="45700" lIns="91425" spcFirstLastPara="1" rIns="91425" wrap="square" tIns="45700">
            <a:normAutofit/>
          </a:bodyPr>
          <a:lstStyle/>
          <a:p>
            <a:pPr indent="0" lvl="0" marL="0" rtl="0" algn="just">
              <a:spcBef>
                <a:spcPts val="360"/>
              </a:spcBef>
              <a:spcAft>
                <a:spcPts val="0"/>
              </a:spcAft>
              <a:buNone/>
            </a:pPr>
            <a:r>
              <a:rPr lang="en-US" sz="2400">
                <a:latin typeface="Times New Roman"/>
                <a:ea typeface="Times New Roman"/>
                <a:cs typeface="Times New Roman"/>
                <a:sym typeface="Times New Roman"/>
              </a:rPr>
              <a:t>In proposed system,</a:t>
            </a:r>
            <a:endParaRPr sz="2400">
              <a:latin typeface="Times New Roman"/>
              <a:ea typeface="Times New Roman"/>
              <a:cs typeface="Times New Roman"/>
              <a:sym typeface="Times New Roman"/>
            </a:endParaRPr>
          </a:p>
          <a:p>
            <a:pPr indent="-381000" lvl="0" marL="457200" rtl="0" algn="just">
              <a:spcBef>
                <a:spcPts val="360"/>
              </a:spcBef>
              <a:spcAft>
                <a:spcPts val="0"/>
              </a:spcAft>
              <a:buSzPts val="2400"/>
              <a:buFont typeface="Times New Roman"/>
              <a:buChar char="❏"/>
            </a:pPr>
            <a:r>
              <a:rPr lang="en-US" sz="2400">
                <a:latin typeface="Times New Roman"/>
                <a:ea typeface="Times New Roman"/>
                <a:cs typeface="Times New Roman"/>
                <a:sym typeface="Times New Roman"/>
              </a:rPr>
              <a:t>Scraping reddit data from sub-reddits like suicideWatch and depression and analyzing it for calculating the mindset of an individual.</a:t>
            </a:r>
            <a:endParaRPr sz="2400">
              <a:latin typeface="Times New Roman"/>
              <a:ea typeface="Times New Roman"/>
              <a:cs typeface="Times New Roman"/>
              <a:sym typeface="Times New Roman"/>
            </a:endParaRPr>
          </a:p>
          <a:p>
            <a:pPr indent="-381000" lvl="0" marL="457200" rtl="0" algn="just">
              <a:spcBef>
                <a:spcPts val="0"/>
              </a:spcBef>
              <a:spcAft>
                <a:spcPts val="0"/>
              </a:spcAft>
              <a:buSzPts val="2400"/>
              <a:buFont typeface="Times New Roman"/>
              <a:buChar char="❏"/>
            </a:pPr>
            <a:r>
              <a:rPr lang="en-US" sz="2400">
                <a:latin typeface="Times New Roman"/>
                <a:ea typeface="Times New Roman"/>
                <a:cs typeface="Times New Roman"/>
                <a:sym typeface="Times New Roman"/>
              </a:rPr>
              <a:t>Performing </a:t>
            </a:r>
            <a:r>
              <a:rPr lang="en-US" sz="2400">
                <a:latin typeface="Times New Roman"/>
                <a:ea typeface="Times New Roman"/>
                <a:cs typeface="Times New Roman"/>
                <a:sym typeface="Times New Roman"/>
              </a:rPr>
              <a:t>sentiment</a:t>
            </a:r>
            <a:r>
              <a:rPr lang="en-US" sz="2400">
                <a:latin typeface="Times New Roman"/>
                <a:ea typeface="Times New Roman"/>
                <a:cs typeface="Times New Roman"/>
                <a:sym typeface="Times New Roman"/>
              </a:rPr>
              <a:t> analysis for analyzing whether reddit provides positive environment for the people lacking support at home or who prefer to be anonymous.</a:t>
            </a:r>
            <a:endParaRPr sz="2400">
              <a:latin typeface="Times New Roman"/>
              <a:ea typeface="Times New Roman"/>
              <a:cs typeface="Times New Roman"/>
              <a:sym typeface="Times New Roman"/>
            </a:endParaRPr>
          </a:p>
          <a:p>
            <a:pPr indent="-381000" lvl="0" marL="457200" rtl="0" algn="just">
              <a:spcBef>
                <a:spcPts val="0"/>
              </a:spcBef>
              <a:spcAft>
                <a:spcPts val="0"/>
              </a:spcAft>
              <a:buSzPts val="2400"/>
              <a:buFont typeface="Times New Roman"/>
              <a:buChar char="❏"/>
            </a:pPr>
            <a:r>
              <a:rPr lang="en-US" sz="2400">
                <a:latin typeface="Times New Roman"/>
                <a:ea typeface="Times New Roman"/>
                <a:cs typeface="Times New Roman"/>
                <a:sym typeface="Times New Roman"/>
              </a:rPr>
              <a:t>Tokenizer in NLTK splits a string into list of tokens or words and Lemmatization is performed for morphological analysis of the words in that list.</a:t>
            </a:r>
            <a:endParaRPr sz="2400">
              <a:latin typeface="Times New Roman"/>
              <a:ea typeface="Times New Roman"/>
              <a:cs typeface="Times New Roman"/>
              <a:sym typeface="Times New Roman"/>
            </a:endParaRPr>
          </a:p>
          <a:p>
            <a:pPr indent="-381000" lvl="0" marL="457200" rtl="0" algn="just">
              <a:spcBef>
                <a:spcPts val="0"/>
              </a:spcBef>
              <a:spcAft>
                <a:spcPts val="0"/>
              </a:spcAft>
              <a:buSzPts val="2400"/>
              <a:buFont typeface="Times New Roman"/>
              <a:buChar char="❏"/>
            </a:pPr>
            <a:r>
              <a:rPr lang="en-US" sz="2400">
                <a:latin typeface="Times New Roman"/>
                <a:ea typeface="Times New Roman"/>
                <a:cs typeface="Times New Roman"/>
                <a:sym typeface="Times New Roman"/>
              </a:rPr>
              <a:t>We used TF-IDF Vectorization to identify words that vary between suicide and depression posts.</a:t>
            </a:r>
            <a:endParaRPr sz="2400">
              <a:latin typeface="Times New Roman"/>
              <a:ea typeface="Times New Roman"/>
              <a:cs typeface="Times New Roman"/>
              <a:sym typeface="Times New Roman"/>
            </a:endParaRPr>
          </a:p>
          <a:p>
            <a:pPr indent="-381000" lvl="0" marL="457200" rtl="0" algn="just">
              <a:spcBef>
                <a:spcPts val="0"/>
              </a:spcBef>
              <a:spcAft>
                <a:spcPts val="0"/>
              </a:spcAft>
              <a:buSzPts val="2400"/>
              <a:buFont typeface="Times New Roman"/>
              <a:buChar char="❏"/>
            </a:pPr>
            <a:r>
              <a:rPr lang="en-US" sz="2400">
                <a:latin typeface="Times New Roman"/>
                <a:ea typeface="Times New Roman"/>
                <a:cs typeface="Times New Roman"/>
                <a:sym typeface="Times New Roman"/>
              </a:rPr>
              <a:t>MDS Visualization is used for data visualization for classified dataset representation which we are using logistic regression for the classification.</a:t>
            </a:r>
            <a:endParaRPr sz="2400">
              <a:latin typeface="Times New Roman"/>
              <a:ea typeface="Times New Roman"/>
              <a:cs typeface="Times New Roman"/>
              <a:sym typeface="Times New Roman"/>
            </a:endParaRPr>
          </a:p>
          <a:p>
            <a:pPr indent="-381000" lvl="0" marL="457200" rtl="0" algn="just">
              <a:spcBef>
                <a:spcPts val="0"/>
              </a:spcBef>
              <a:spcAft>
                <a:spcPts val="0"/>
              </a:spcAft>
              <a:buSzPts val="2400"/>
              <a:buFont typeface="Times New Roman"/>
              <a:buChar char="❏"/>
            </a:pPr>
            <a:r>
              <a:rPr lang="en-US" sz="2400">
                <a:latin typeface="Times New Roman"/>
                <a:ea typeface="Times New Roman"/>
                <a:cs typeface="Times New Roman"/>
                <a:sym typeface="Times New Roman"/>
              </a:rPr>
              <a:t>Topic modelling makes the words to be easily classified into required categories in this model.</a:t>
            </a:r>
            <a:endParaRPr sz="2400">
              <a:latin typeface="Times New Roman"/>
              <a:ea typeface="Times New Roman"/>
              <a:cs typeface="Times New Roman"/>
              <a:sym typeface="Times New Roman"/>
            </a:endParaRPr>
          </a:p>
        </p:txBody>
      </p:sp>
      <p:sp>
        <p:nvSpPr>
          <p:cNvPr id="156" name="Google Shape;156;p21"/>
          <p:cNvSpPr txBox="1"/>
          <p:nvPr>
            <p:ph idx="12" type="sldNum"/>
          </p:nvPr>
        </p:nvSpPr>
        <p:spPr>
          <a:xfrm>
            <a:off x="9829800" y="6780108"/>
            <a:ext cx="3200400" cy="3894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157" name="Google Shape;157;p21"/>
          <p:cNvPicPr preferRelativeResize="0"/>
          <p:nvPr/>
        </p:nvPicPr>
        <p:blipFill rotWithShape="1">
          <a:blip r:embed="rId3">
            <a:alphaModFix/>
          </a:blip>
          <a:srcRect b="0" l="0" r="0" t="0"/>
          <a:stretch/>
        </p:blipFill>
        <p:spPr>
          <a:xfrm>
            <a:off x="11545725" y="44488"/>
            <a:ext cx="1716125" cy="1716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