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8LR09X6Z/9Rayk3hQckB9w5c1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635255-C6D7-46AB-B9A1-3D035BA6BE20}">
  <a:tblStyle styleId="{5D635255-C6D7-46AB-B9A1-3D035BA6BE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13a37304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713a3730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13a373048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713a37304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9"/>
          <p:cNvSpPr txBox="1"/>
          <p:nvPr>
            <p:ph type="ctrTitle"/>
          </p:nvPr>
        </p:nvSpPr>
        <p:spPr>
          <a:xfrm>
            <a:off x="1084727" y="1597961"/>
            <a:ext cx="9144000" cy="3162300"/>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9"/>
          <p:cNvSpPr txBox="1"/>
          <p:nvPr>
            <p:ph idx="1" type="subTitle"/>
          </p:nvPr>
        </p:nvSpPr>
        <p:spPr>
          <a:xfrm>
            <a:off x="1084727" y="4902488"/>
            <a:ext cx="9144000" cy="985075"/>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Font typeface="Avenir"/>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Font typeface="Avenir"/>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9"/>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9"/>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38"/>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8"/>
          <p:cNvSpPr txBox="1"/>
          <p:nvPr>
            <p:ph idx="1" type="body"/>
          </p:nvPr>
        </p:nvSpPr>
        <p:spPr>
          <a:xfrm rot="5400000">
            <a:off x="4295656" y="-790979"/>
            <a:ext cx="3513514" cy="995010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8"/>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39"/>
          <p:cNvSpPr txBox="1"/>
          <p:nvPr>
            <p:ph type="title"/>
          </p:nvPr>
        </p:nvSpPr>
        <p:spPr>
          <a:xfrm rot="5400000">
            <a:off x="7682592" y="2217963"/>
            <a:ext cx="5061857" cy="2280557"/>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9"/>
          <p:cNvSpPr txBox="1"/>
          <p:nvPr>
            <p:ph idx="1" type="body"/>
          </p:nvPr>
        </p:nvSpPr>
        <p:spPr>
          <a:xfrm rot="5400000">
            <a:off x="2364922" y="-699408"/>
            <a:ext cx="5061857" cy="81153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9"/>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9"/>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0"/>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0"/>
          <p:cNvSpPr txBox="1"/>
          <p:nvPr>
            <p:ph idx="1" type="body"/>
          </p:nvPr>
        </p:nvSpPr>
        <p:spPr>
          <a:xfrm>
            <a:off x="1077362" y="2427316"/>
            <a:ext cx="9950103" cy="351351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0"/>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0"/>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1"/>
          <p:cNvSpPr txBox="1"/>
          <p:nvPr>
            <p:ph type="title"/>
          </p:nvPr>
        </p:nvSpPr>
        <p:spPr>
          <a:xfrm>
            <a:off x="1084726" y="1709738"/>
            <a:ext cx="9143999" cy="305052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1"/>
          <p:cNvSpPr txBox="1"/>
          <p:nvPr>
            <p:ph idx="1" type="body"/>
          </p:nvPr>
        </p:nvSpPr>
        <p:spPr>
          <a:xfrm>
            <a:off x="1084726" y="4902488"/>
            <a:ext cx="9143999" cy="98507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Font typeface="Avenir"/>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Font typeface="Avenir"/>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31"/>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32"/>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2"/>
          <p:cNvSpPr txBox="1"/>
          <p:nvPr>
            <p:ph idx="1" type="body"/>
          </p:nvPr>
        </p:nvSpPr>
        <p:spPr>
          <a:xfrm>
            <a:off x="1077362" y="2227809"/>
            <a:ext cx="4942438" cy="394915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2" type="body"/>
          </p:nvPr>
        </p:nvSpPr>
        <p:spPr>
          <a:xfrm>
            <a:off x="6172200" y="2227809"/>
            <a:ext cx="4855265" cy="394915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33"/>
          <p:cNvSpPr txBox="1"/>
          <p:nvPr>
            <p:ph type="title"/>
          </p:nvPr>
        </p:nvSpPr>
        <p:spPr>
          <a:xfrm>
            <a:off x="1084726" y="365125"/>
            <a:ext cx="9942739" cy="132556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3"/>
          <p:cNvSpPr txBox="1"/>
          <p:nvPr>
            <p:ph idx="1" type="body"/>
          </p:nvPr>
        </p:nvSpPr>
        <p:spPr>
          <a:xfrm>
            <a:off x="1084725" y="1681163"/>
            <a:ext cx="491285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Font typeface="Avenir"/>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Font typeface="Avenir"/>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33"/>
          <p:cNvSpPr txBox="1"/>
          <p:nvPr>
            <p:ph idx="2" type="body"/>
          </p:nvPr>
        </p:nvSpPr>
        <p:spPr>
          <a:xfrm>
            <a:off x="1084726" y="2505075"/>
            <a:ext cx="4912849"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3"/>
          <p:cNvSpPr txBox="1"/>
          <p:nvPr>
            <p:ph idx="3" type="body"/>
          </p:nvPr>
        </p:nvSpPr>
        <p:spPr>
          <a:xfrm>
            <a:off x="6172200" y="1681163"/>
            <a:ext cx="4855265"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Font typeface="Avenir"/>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Font typeface="Avenir"/>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33"/>
          <p:cNvSpPr txBox="1"/>
          <p:nvPr>
            <p:ph idx="4" type="body"/>
          </p:nvPr>
        </p:nvSpPr>
        <p:spPr>
          <a:xfrm>
            <a:off x="6172200" y="2505075"/>
            <a:ext cx="4855265"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3"/>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34"/>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4"/>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35"/>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5"/>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36"/>
          <p:cNvSpPr txBox="1"/>
          <p:nvPr>
            <p:ph type="title"/>
          </p:nvPr>
        </p:nvSpPr>
        <p:spPr>
          <a:xfrm>
            <a:off x="1084727" y="457200"/>
            <a:ext cx="3687298" cy="1600200"/>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6"/>
          <p:cNvSpPr txBox="1"/>
          <p:nvPr>
            <p:ph idx="1" type="body"/>
          </p:nvPr>
        </p:nvSpPr>
        <p:spPr>
          <a:xfrm>
            <a:off x="5183188" y="987425"/>
            <a:ext cx="5844277"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120000"/>
              </a:lnSpc>
              <a:spcBef>
                <a:spcPts val="1000"/>
              </a:spcBef>
              <a:spcAft>
                <a:spcPts val="0"/>
              </a:spcAft>
              <a:buClr>
                <a:schemeClr val="dk1"/>
              </a:buClr>
              <a:buSzPts val="2400"/>
              <a:buChar char="•"/>
              <a:defRPr sz="2400"/>
            </a:lvl1pPr>
            <a:lvl2pPr indent="-228600" lvl="1" marL="914400" algn="l">
              <a:lnSpc>
                <a:spcPct val="120000"/>
              </a:lnSpc>
              <a:spcBef>
                <a:spcPts val="500"/>
              </a:spcBef>
              <a:spcAft>
                <a:spcPts val="0"/>
              </a:spcAft>
              <a:buClr>
                <a:schemeClr val="dk1"/>
              </a:buClr>
              <a:buSzPts val="2000"/>
              <a:buFont typeface="Avenir"/>
              <a:buNone/>
              <a:defRPr sz="2000"/>
            </a:lvl2pPr>
            <a:lvl3pPr indent="-342900" lvl="2" marL="1371600" algn="l">
              <a:lnSpc>
                <a:spcPct val="120000"/>
              </a:lnSpc>
              <a:spcBef>
                <a:spcPts val="500"/>
              </a:spcBef>
              <a:spcAft>
                <a:spcPts val="0"/>
              </a:spcAft>
              <a:buClr>
                <a:schemeClr val="dk1"/>
              </a:buClr>
              <a:buSzPts val="1800"/>
              <a:buChar char="•"/>
              <a:defRPr sz="1800"/>
            </a:lvl3pPr>
            <a:lvl4pPr indent="-228600" lvl="3" marL="1828800" algn="l">
              <a:lnSpc>
                <a:spcPct val="120000"/>
              </a:lnSpc>
              <a:spcBef>
                <a:spcPts val="500"/>
              </a:spcBef>
              <a:spcAft>
                <a:spcPts val="0"/>
              </a:spcAft>
              <a:buClr>
                <a:schemeClr val="dk1"/>
              </a:buClr>
              <a:buSzPts val="1600"/>
              <a:buFont typeface="Avenir"/>
              <a:buNone/>
              <a:defRPr sz="1600"/>
            </a:lvl4pPr>
            <a:lvl5pPr indent="-330200" lvl="4" marL="2286000" algn="l">
              <a:lnSpc>
                <a:spcPct val="12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36"/>
          <p:cNvSpPr txBox="1"/>
          <p:nvPr>
            <p:ph idx="2" type="body"/>
          </p:nvPr>
        </p:nvSpPr>
        <p:spPr>
          <a:xfrm>
            <a:off x="1084727" y="2253343"/>
            <a:ext cx="3687298" cy="3615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Font typeface="Avenir"/>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Font typeface="Avenir"/>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36"/>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6"/>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37"/>
          <p:cNvSpPr txBox="1"/>
          <p:nvPr>
            <p:ph type="title"/>
          </p:nvPr>
        </p:nvSpPr>
        <p:spPr>
          <a:xfrm>
            <a:off x="1084727" y="720433"/>
            <a:ext cx="3687298" cy="1587337"/>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7"/>
          <p:cNvSpPr/>
          <p:nvPr>
            <p:ph idx="2" type="pic"/>
          </p:nvPr>
        </p:nvSpPr>
        <p:spPr>
          <a:xfrm>
            <a:off x="5183188" y="987425"/>
            <a:ext cx="5827712" cy="4873625"/>
          </a:xfrm>
          <a:prstGeom prst="rect">
            <a:avLst/>
          </a:prstGeom>
          <a:noFill/>
          <a:ln>
            <a:noFill/>
          </a:ln>
        </p:spPr>
      </p:sp>
      <p:sp>
        <p:nvSpPr>
          <p:cNvPr id="65" name="Google Shape;65;p37"/>
          <p:cNvSpPr txBox="1"/>
          <p:nvPr>
            <p:ph idx="1" type="body"/>
          </p:nvPr>
        </p:nvSpPr>
        <p:spPr>
          <a:xfrm>
            <a:off x="1084727" y="2449286"/>
            <a:ext cx="3687298" cy="341970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Font typeface="Avenir"/>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Font typeface="Avenir"/>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7"/>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p:nvPr/>
        </p:nvSpPr>
        <p:spPr>
          <a:xfrm>
            <a:off x="8803792" y="3455896"/>
            <a:ext cx="3388208" cy="3406341"/>
          </a:xfrm>
          <a:custGeom>
            <a:rect b="b" l="l" r="r" t="t"/>
            <a:pathLst>
              <a:path extrusionOk="0" h="3406341" w="3388208">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 name="Google Shape;7;p28"/>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marR="0" rtl="0" algn="l">
              <a:lnSpc>
                <a:spcPct val="110000"/>
              </a:lnSpc>
              <a:spcBef>
                <a:spcPts val="0"/>
              </a:spcBef>
              <a:spcAft>
                <a:spcPts val="0"/>
              </a:spcAft>
              <a:buClr>
                <a:schemeClr val="dk1"/>
              </a:buClr>
              <a:buSzPts val="3200"/>
              <a:buFont typeface="Avenir"/>
              <a:buNone/>
              <a:defRPr b="1" i="0" sz="32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8"/>
          <p:cNvSpPr txBox="1"/>
          <p:nvPr>
            <p:ph idx="1" type="body"/>
          </p:nvPr>
        </p:nvSpPr>
        <p:spPr>
          <a:xfrm>
            <a:off x="1077362" y="2427316"/>
            <a:ext cx="9950103" cy="3513514"/>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1pPr>
            <a:lvl2pPr indent="-228600" lvl="1" marL="914400" marR="0" rtl="0" algn="l">
              <a:lnSpc>
                <a:spcPct val="120000"/>
              </a:lnSpc>
              <a:spcBef>
                <a:spcPts val="500"/>
              </a:spcBef>
              <a:spcAft>
                <a:spcPts val="0"/>
              </a:spcAft>
              <a:buClr>
                <a:schemeClr val="dk1"/>
              </a:buClr>
              <a:buSzPts val="1600"/>
              <a:buFont typeface="Avenir"/>
              <a:buNone/>
              <a:defRPr b="1" i="0" sz="1600" u="none" cap="none" strike="noStrike">
                <a:solidFill>
                  <a:schemeClr val="dk1"/>
                </a:solidFill>
                <a:latin typeface="Avenir"/>
                <a:ea typeface="Avenir"/>
                <a:cs typeface="Avenir"/>
                <a:sym typeface="Avenir"/>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3pPr>
            <a:lvl4pPr indent="-228600" lvl="3" marL="1828800" marR="0" rtl="0" algn="l">
              <a:lnSpc>
                <a:spcPct val="120000"/>
              </a:lnSpc>
              <a:spcBef>
                <a:spcPts val="500"/>
              </a:spcBef>
              <a:spcAft>
                <a:spcPts val="0"/>
              </a:spcAft>
              <a:buClr>
                <a:schemeClr val="dk1"/>
              </a:buClr>
              <a:buSzPts val="1200"/>
              <a:buFont typeface="Avenir"/>
              <a:buNone/>
              <a:defRPr b="1" i="0" sz="1200" u="none" cap="none" strike="noStrike">
                <a:solidFill>
                  <a:schemeClr val="dk1"/>
                </a:solidFill>
                <a:latin typeface="Avenir"/>
                <a:ea typeface="Avenir"/>
                <a:cs typeface="Avenir"/>
                <a:sym typeface="Avenir"/>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9" name="Google Shape;9;p28"/>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28"/>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1" name="Google Shape;11;p28"/>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venir"/>
                <a:ea typeface="Avenir"/>
                <a:cs typeface="Avenir"/>
                <a:sym typeface="Avenir"/>
              </a:defRPr>
            </a:lvl1pPr>
            <a:lvl2pPr indent="0" lvl="1" marL="0" marR="0" rtl="0" algn="r">
              <a:spcBef>
                <a:spcPts val="0"/>
              </a:spcBef>
              <a:buNone/>
              <a:defRPr b="0" i="0" sz="900" u="none" cap="none" strike="noStrike">
                <a:solidFill>
                  <a:schemeClr val="lt1"/>
                </a:solidFill>
                <a:latin typeface="Avenir"/>
                <a:ea typeface="Avenir"/>
                <a:cs typeface="Avenir"/>
                <a:sym typeface="Avenir"/>
              </a:defRPr>
            </a:lvl2pPr>
            <a:lvl3pPr indent="0" lvl="2" marL="0" marR="0" rtl="0" algn="r">
              <a:spcBef>
                <a:spcPts val="0"/>
              </a:spcBef>
              <a:buNone/>
              <a:defRPr b="0" i="0" sz="900" u="none" cap="none" strike="noStrike">
                <a:solidFill>
                  <a:schemeClr val="lt1"/>
                </a:solidFill>
                <a:latin typeface="Avenir"/>
                <a:ea typeface="Avenir"/>
                <a:cs typeface="Avenir"/>
                <a:sym typeface="Avenir"/>
              </a:defRPr>
            </a:lvl3pPr>
            <a:lvl4pPr indent="0" lvl="3" marL="0" marR="0" rtl="0" algn="r">
              <a:spcBef>
                <a:spcPts val="0"/>
              </a:spcBef>
              <a:buNone/>
              <a:defRPr b="0" i="0" sz="900" u="none" cap="none" strike="noStrike">
                <a:solidFill>
                  <a:schemeClr val="lt1"/>
                </a:solidFill>
                <a:latin typeface="Avenir"/>
                <a:ea typeface="Avenir"/>
                <a:cs typeface="Avenir"/>
                <a:sym typeface="Avenir"/>
              </a:defRPr>
            </a:lvl4pPr>
            <a:lvl5pPr indent="0" lvl="4" marL="0" marR="0" rtl="0" algn="r">
              <a:spcBef>
                <a:spcPts val="0"/>
              </a:spcBef>
              <a:buNone/>
              <a:defRPr b="0" i="0" sz="900" u="none" cap="none" strike="noStrike">
                <a:solidFill>
                  <a:schemeClr val="lt1"/>
                </a:solidFill>
                <a:latin typeface="Avenir"/>
                <a:ea typeface="Avenir"/>
                <a:cs typeface="Avenir"/>
                <a:sym typeface="Avenir"/>
              </a:defRPr>
            </a:lvl5pPr>
            <a:lvl6pPr indent="0" lvl="5" marL="0" marR="0" rtl="0" algn="r">
              <a:spcBef>
                <a:spcPts val="0"/>
              </a:spcBef>
              <a:buNone/>
              <a:defRPr b="0" i="0" sz="900" u="none" cap="none" strike="noStrike">
                <a:solidFill>
                  <a:schemeClr val="lt1"/>
                </a:solidFill>
                <a:latin typeface="Avenir"/>
                <a:ea typeface="Avenir"/>
                <a:cs typeface="Avenir"/>
                <a:sym typeface="Avenir"/>
              </a:defRPr>
            </a:lvl6pPr>
            <a:lvl7pPr indent="0" lvl="6" marL="0" marR="0" rtl="0" algn="r">
              <a:spcBef>
                <a:spcPts val="0"/>
              </a:spcBef>
              <a:buNone/>
              <a:defRPr b="0" i="0" sz="900" u="none" cap="none" strike="noStrike">
                <a:solidFill>
                  <a:schemeClr val="lt1"/>
                </a:solidFill>
                <a:latin typeface="Avenir"/>
                <a:ea typeface="Avenir"/>
                <a:cs typeface="Avenir"/>
                <a:sym typeface="Avenir"/>
              </a:defRPr>
            </a:lvl7pPr>
            <a:lvl8pPr indent="0" lvl="7" marL="0" marR="0" rtl="0" algn="r">
              <a:spcBef>
                <a:spcPts val="0"/>
              </a:spcBef>
              <a:buNone/>
              <a:defRPr b="0" i="0" sz="900" u="none" cap="none" strike="noStrike">
                <a:solidFill>
                  <a:schemeClr val="lt1"/>
                </a:solidFill>
                <a:latin typeface="Avenir"/>
                <a:ea typeface="Avenir"/>
                <a:cs typeface="Avenir"/>
                <a:sym typeface="Avenir"/>
              </a:defRPr>
            </a:lvl8pPr>
            <a:lvl9pPr indent="0" lvl="8" marL="0" marR="0" rtl="0" algn="r">
              <a:spcBef>
                <a:spcPts val="0"/>
              </a:spcBef>
              <a:buNone/>
              <a:defRPr b="0" i="0" sz="9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6" name="Google Shape;86;p1"/>
          <p:cNvSpPr txBox="1"/>
          <p:nvPr>
            <p:ph type="ctrTitle"/>
          </p:nvPr>
        </p:nvSpPr>
        <p:spPr>
          <a:xfrm>
            <a:off x="1084728" y="1597961"/>
            <a:ext cx="3176721" cy="3162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Avenir"/>
              <a:buNone/>
            </a:pPr>
            <a:r>
              <a:rPr lang="en-US"/>
              <a:t>Adaptive Machine Learning for Enhanced DDos Detection </a:t>
            </a:r>
            <a:endParaRPr/>
          </a:p>
        </p:txBody>
      </p:sp>
      <p:sp>
        <p:nvSpPr>
          <p:cNvPr id="87" name="Google Shape;87;p1"/>
          <p:cNvSpPr txBox="1"/>
          <p:nvPr>
            <p:ph idx="1" type="subTitle"/>
          </p:nvPr>
        </p:nvSpPr>
        <p:spPr>
          <a:xfrm>
            <a:off x="1084728" y="4902489"/>
            <a:ext cx="3176721" cy="985075"/>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rPr lang="en-US"/>
              <a:t>Presented by group 8</a:t>
            </a:r>
            <a:endParaRPr/>
          </a:p>
        </p:txBody>
      </p:sp>
      <p:sp>
        <p:nvSpPr>
          <p:cNvPr id="88" name="Google Shape;88;p1"/>
          <p:cNvSpPr/>
          <p:nvPr/>
        </p:nvSpPr>
        <p:spPr>
          <a:xfrm>
            <a:off x="5224097" y="0"/>
            <a:ext cx="6967702" cy="6858000"/>
          </a:xfrm>
          <a:custGeom>
            <a:rect b="b" l="l" r="r" t="t"/>
            <a:pathLst>
              <a:path extrusionOk="0" h="6858000" w="6967702">
                <a:moveTo>
                  <a:pt x="0" y="0"/>
                </a:moveTo>
                <a:lnTo>
                  <a:pt x="6967702" y="0"/>
                </a:lnTo>
                <a:lnTo>
                  <a:pt x="6609336" y="8919"/>
                </a:lnTo>
                <a:cubicBezTo>
                  <a:pt x="2927707" y="192598"/>
                  <a:pt x="0" y="3188792"/>
                  <a:pt x="0" y="685800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89" name="Google Shape;89;p1"/>
          <p:cNvPicPr preferRelativeResize="0"/>
          <p:nvPr/>
        </p:nvPicPr>
        <p:blipFill rotWithShape="1">
          <a:blip r:embed="rId3">
            <a:alphaModFix/>
          </a:blip>
          <a:srcRect b="1" l="18167" r="21125" t="0"/>
          <a:stretch/>
        </p:blipFill>
        <p:spPr>
          <a:xfrm>
            <a:off x="5224099" y="2"/>
            <a:ext cx="6967903" cy="6858005"/>
          </a:xfrm>
          <a:custGeom>
            <a:rect b="b" l="l" r="r" t="t"/>
            <a:pathLst>
              <a:path extrusionOk="0" h="6858005" w="6967903">
                <a:moveTo>
                  <a:pt x="6967903" y="0"/>
                </a:moveTo>
                <a:lnTo>
                  <a:pt x="6967903" y="6858005"/>
                </a:lnTo>
                <a:lnTo>
                  <a:pt x="0" y="6858005"/>
                </a:lnTo>
                <a:cubicBezTo>
                  <a:pt x="0" y="3070435"/>
                  <a:pt x="3119637" y="0"/>
                  <a:pt x="6967903" y="0"/>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591262" y="221210"/>
            <a:ext cx="9950100" cy="587400"/>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Modeling </a:t>
            </a:r>
            <a:endParaRPr/>
          </a:p>
        </p:txBody>
      </p:sp>
      <p:sp>
        <p:nvSpPr>
          <p:cNvPr id="151" name="Google Shape;151;p10"/>
          <p:cNvSpPr txBox="1"/>
          <p:nvPr>
            <p:ph idx="1" type="body"/>
          </p:nvPr>
        </p:nvSpPr>
        <p:spPr>
          <a:xfrm>
            <a:off x="1046600" y="896450"/>
            <a:ext cx="9950100" cy="5194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Clr>
                <a:schemeClr val="dk1"/>
              </a:buClr>
              <a:buSzPct val="26247"/>
              <a:buNone/>
            </a:pPr>
            <a:r>
              <a:rPr b="1" lang="en-US" sz="6857">
                <a:latin typeface="Times New Roman"/>
                <a:ea typeface="Times New Roman"/>
                <a:cs typeface="Times New Roman"/>
                <a:sym typeface="Times New Roman"/>
              </a:rPr>
              <a:t>MODELS</a:t>
            </a:r>
            <a:endParaRPr sz="6857"/>
          </a:p>
          <a:p>
            <a:pPr indent="0" lvl="0" marL="0" rtl="0" algn="l">
              <a:lnSpc>
                <a:spcPct val="120000"/>
              </a:lnSpc>
              <a:spcBef>
                <a:spcPts val="1000"/>
              </a:spcBef>
              <a:spcAft>
                <a:spcPts val="0"/>
              </a:spcAft>
              <a:buClr>
                <a:schemeClr val="dk1"/>
              </a:buClr>
              <a:buSzPts val="375"/>
              <a:buNone/>
            </a:pPr>
            <a:r>
              <a:rPr b="0" lang="en-US" sz="6857">
                <a:latin typeface="Times New Roman"/>
                <a:ea typeface="Times New Roman"/>
                <a:cs typeface="Times New Roman"/>
                <a:sym typeface="Times New Roman"/>
              </a:rPr>
              <a:t>Logistic Regression</a:t>
            </a:r>
            <a:endParaRPr sz="6857"/>
          </a:p>
          <a:p>
            <a:pPr indent="0" lvl="0" marL="0" rtl="0" algn="l">
              <a:lnSpc>
                <a:spcPct val="120000"/>
              </a:lnSpc>
              <a:spcBef>
                <a:spcPts val="1000"/>
              </a:spcBef>
              <a:spcAft>
                <a:spcPts val="0"/>
              </a:spcAft>
              <a:buClr>
                <a:schemeClr val="dk1"/>
              </a:buClr>
              <a:buSzPts val="375"/>
              <a:buNone/>
            </a:pPr>
            <a:r>
              <a:rPr b="0" lang="en-US" sz="6857">
                <a:latin typeface="Times New Roman"/>
                <a:ea typeface="Times New Roman"/>
                <a:cs typeface="Times New Roman"/>
                <a:sym typeface="Times New Roman"/>
              </a:rPr>
              <a:t>Random Forest Classifier</a:t>
            </a:r>
            <a:endParaRPr sz="6857"/>
          </a:p>
          <a:p>
            <a:pPr indent="0" lvl="0" marL="0" rtl="0" algn="l">
              <a:lnSpc>
                <a:spcPct val="120000"/>
              </a:lnSpc>
              <a:spcBef>
                <a:spcPts val="1000"/>
              </a:spcBef>
              <a:spcAft>
                <a:spcPts val="0"/>
              </a:spcAft>
              <a:buClr>
                <a:schemeClr val="dk1"/>
              </a:buClr>
              <a:buSzPts val="375"/>
              <a:buNone/>
            </a:pPr>
            <a:r>
              <a:rPr b="0" lang="en-US" sz="6857">
                <a:latin typeface="Times New Roman"/>
                <a:ea typeface="Times New Roman"/>
                <a:cs typeface="Times New Roman"/>
                <a:sym typeface="Times New Roman"/>
              </a:rPr>
              <a:t>KNN Classifier</a:t>
            </a:r>
            <a:endParaRPr b="0" sz="6857">
              <a:latin typeface="Times New Roman"/>
              <a:ea typeface="Times New Roman"/>
              <a:cs typeface="Times New Roman"/>
              <a:sym typeface="Times New Roman"/>
            </a:endParaRPr>
          </a:p>
          <a:p>
            <a:pPr indent="0" lvl="0" marL="0" rtl="0" algn="l">
              <a:spcBef>
                <a:spcPts val="1000"/>
              </a:spcBef>
              <a:spcAft>
                <a:spcPts val="0"/>
              </a:spcAft>
              <a:buClr>
                <a:schemeClr val="dk1"/>
              </a:buClr>
              <a:buSzPts val="375"/>
              <a:buFont typeface="Arial"/>
              <a:buNone/>
            </a:pPr>
            <a:r>
              <a:rPr lang="en-US" sz="6857">
                <a:latin typeface="Times New Roman"/>
                <a:ea typeface="Times New Roman"/>
                <a:cs typeface="Times New Roman"/>
                <a:sym typeface="Times New Roman"/>
              </a:rPr>
              <a:t>XGBoost</a:t>
            </a:r>
            <a:endParaRPr sz="6857">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ts val="375"/>
              <a:buNone/>
            </a:pPr>
            <a:r>
              <a:rPr b="0" lang="en-US" sz="6857">
                <a:latin typeface="Times New Roman"/>
                <a:ea typeface="Times New Roman"/>
                <a:cs typeface="Times New Roman"/>
                <a:sym typeface="Times New Roman"/>
              </a:rPr>
              <a:t>SVM</a:t>
            </a:r>
            <a:endParaRPr sz="6857"/>
          </a:p>
          <a:p>
            <a:pPr indent="0" lvl="0" marL="0" rtl="0" algn="l">
              <a:lnSpc>
                <a:spcPct val="120000"/>
              </a:lnSpc>
              <a:spcBef>
                <a:spcPts val="1000"/>
              </a:spcBef>
              <a:spcAft>
                <a:spcPts val="0"/>
              </a:spcAft>
              <a:buClr>
                <a:schemeClr val="dk1"/>
              </a:buClr>
              <a:buSzPts val="375"/>
              <a:buNone/>
            </a:pPr>
            <a:r>
              <a:rPr b="0" lang="en-US" sz="6857">
                <a:latin typeface="Times New Roman"/>
                <a:ea typeface="Times New Roman"/>
                <a:cs typeface="Times New Roman"/>
                <a:sym typeface="Times New Roman"/>
              </a:rPr>
              <a:t>Decision Trees</a:t>
            </a:r>
            <a:endParaRPr sz="6857"/>
          </a:p>
          <a:p>
            <a:pPr indent="0" lvl="0" marL="0" rtl="0" algn="l">
              <a:lnSpc>
                <a:spcPct val="120000"/>
              </a:lnSpc>
              <a:spcBef>
                <a:spcPts val="1000"/>
              </a:spcBef>
              <a:spcAft>
                <a:spcPts val="0"/>
              </a:spcAft>
              <a:buClr>
                <a:schemeClr val="dk1"/>
              </a:buClr>
              <a:buSzPct val="26247"/>
              <a:buNone/>
            </a:pPr>
            <a:r>
              <a:rPr b="1" lang="en-US" sz="6857">
                <a:latin typeface="Times New Roman"/>
                <a:ea typeface="Times New Roman"/>
                <a:cs typeface="Times New Roman"/>
                <a:sym typeface="Times New Roman"/>
              </a:rPr>
              <a:t>Evaluation Metrics</a:t>
            </a:r>
            <a:endParaRPr sz="6857"/>
          </a:p>
          <a:p>
            <a:pPr indent="0" lvl="0" marL="0" rtl="0" algn="l">
              <a:lnSpc>
                <a:spcPct val="120000"/>
              </a:lnSpc>
              <a:spcBef>
                <a:spcPts val="1000"/>
              </a:spcBef>
              <a:spcAft>
                <a:spcPts val="0"/>
              </a:spcAft>
              <a:buClr>
                <a:schemeClr val="dk1"/>
              </a:buClr>
              <a:buSzPts val="350"/>
              <a:buNone/>
            </a:pPr>
            <a:r>
              <a:rPr b="0" lang="en-US" sz="6857">
                <a:latin typeface="Times New Roman"/>
                <a:ea typeface="Times New Roman"/>
                <a:cs typeface="Times New Roman"/>
                <a:sym typeface="Times New Roman"/>
              </a:rPr>
              <a:t>Accuracy</a:t>
            </a:r>
            <a:endParaRPr sz="6857"/>
          </a:p>
          <a:p>
            <a:pPr indent="0" lvl="0" marL="0" rtl="0" algn="l">
              <a:lnSpc>
                <a:spcPct val="120000"/>
              </a:lnSpc>
              <a:spcBef>
                <a:spcPts val="1000"/>
              </a:spcBef>
              <a:spcAft>
                <a:spcPts val="0"/>
              </a:spcAft>
              <a:buClr>
                <a:schemeClr val="dk1"/>
              </a:buClr>
              <a:buSzPts val="350"/>
              <a:buNone/>
            </a:pPr>
            <a:r>
              <a:rPr b="0" lang="en-US" sz="6857">
                <a:latin typeface="Times New Roman"/>
                <a:ea typeface="Times New Roman"/>
                <a:cs typeface="Times New Roman"/>
                <a:sym typeface="Times New Roman"/>
              </a:rPr>
              <a:t>Confusion Matrix</a:t>
            </a:r>
            <a:endParaRPr sz="6857"/>
          </a:p>
          <a:p>
            <a:pPr indent="0" lvl="0" marL="0" rtl="0" algn="l">
              <a:lnSpc>
                <a:spcPct val="120000"/>
              </a:lnSpc>
              <a:spcBef>
                <a:spcPts val="1000"/>
              </a:spcBef>
              <a:spcAft>
                <a:spcPts val="0"/>
              </a:spcAft>
              <a:buClr>
                <a:schemeClr val="dk1"/>
              </a:buClr>
              <a:buSzPts val="350"/>
              <a:buNone/>
            </a:pPr>
            <a:r>
              <a:rPr b="0" lang="en-US" sz="6857">
                <a:latin typeface="Times New Roman"/>
                <a:ea typeface="Times New Roman"/>
                <a:cs typeface="Times New Roman"/>
                <a:sym typeface="Times New Roman"/>
              </a:rPr>
              <a:t>Recall</a:t>
            </a:r>
            <a:endParaRPr sz="6857"/>
          </a:p>
          <a:p>
            <a:pPr indent="0" lvl="0" marL="0" rtl="0" algn="l">
              <a:lnSpc>
                <a:spcPct val="120000"/>
              </a:lnSpc>
              <a:spcBef>
                <a:spcPts val="1000"/>
              </a:spcBef>
              <a:spcAft>
                <a:spcPts val="0"/>
              </a:spcAft>
              <a:buClr>
                <a:schemeClr val="dk1"/>
              </a:buClr>
              <a:buSzPts val="350"/>
              <a:buNone/>
            </a:pPr>
            <a:r>
              <a:rPr b="0" lang="en-US" sz="6857">
                <a:latin typeface="Times New Roman"/>
                <a:ea typeface="Times New Roman"/>
                <a:cs typeface="Times New Roman"/>
                <a:sym typeface="Times New Roman"/>
              </a:rPr>
              <a:t>Precision</a:t>
            </a:r>
            <a:endParaRPr sz="6857"/>
          </a:p>
          <a:p>
            <a:pPr indent="0" lvl="1" marL="274320" rtl="0" algn="l">
              <a:lnSpc>
                <a:spcPct val="120000"/>
              </a:lnSpc>
              <a:spcBef>
                <a:spcPts val="500"/>
              </a:spcBef>
              <a:spcAft>
                <a:spcPts val="0"/>
              </a:spcAft>
              <a:buClr>
                <a:schemeClr val="dk1"/>
              </a:buClr>
              <a:buSzPct val="100000"/>
              <a:buFont typeface="Avenir"/>
              <a:buNone/>
            </a:pPr>
            <a:r>
              <a:t/>
            </a:r>
            <a:endParaRPr>
              <a:latin typeface="Times New Roman"/>
              <a:ea typeface="Times New Roman"/>
              <a:cs typeface="Times New Roman"/>
              <a:sym typeface="Times New Roman"/>
            </a:endParaRPr>
          </a:p>
          <a:p>
            <a:pPr indent="0" lvl="1" marL="274320" rtl="0" algn="l">
              <a:lnSpc>
                <a:spcPct val="120000"/>
              </a:lnSpc>
              <a:spcBef>
                <a:spcPts val="500"/>
              </a:spcBef>
              <a:spcAft>
                <a:spcPts val="0"/>
              </a:spcAft>
              <a:buClr>
                <a:schemeClr val="dk1"/>
              </a:buClr>
              <a:buSzPct val="100000"/>
              <a:buFont typeface="Avenir"/>
              <a:buNone/>
            </a:pPr>
            <a:r>
              <a:t/>
            </a:r>
            <a:endParaRPr>
              <a:latin typeface="Times New Roman"/>
              <a:ea typeface="Times New Roman"/>
              <a:cs typeface="Times New Roman"/>
              <a:sym typeface="Times New Roman"/>
            </a:endParaRPr>
          </a:p>
          <a:p>
            <a:pPr indent="0" lvl="1" marL="274320" rtl="0" algn="l">
              <a:lnSpc>
                <a:spcPct val="120000"/>
              </a:lnSpc>
              <a:spcBef>
                <a:spcPts val="500"/>
              </a:spcBef>
              <a:spcAft>
                <a:spcPts val="0"/>
              </a:spcAft>
              <a:buClr>
                <a:schemeClr val="dk1"/>
              </a:buClr>
              <a:buSzPct val="100000"/>
              <a:buFont typeface="Avenir"/>
              <a:buNone/>
            </a:pPr>
            <a:r>
              <a:t/>
            </a:r>
            <a:endParaRPr b="0">
              <a:latin typeface="Times New Roman"/>
              <a:ea typeface="Times New Roman"/>
              <a:cs typeface="Times New Roman"/>
              <a:sym typeface="Times New Roman"/>
            </a:endParaRPr>
          </a:p>
          <a:p>
            <a:pPr indent="0" lvl="1" marL="274320" rtl="0" algn="l">
              <a:lnSpc>
                <a:spcPct val="120000"/>
              </a:lnSpc>
              <a:spcBef>
                <a:spcPts val="500"/>
              </a:spcBef>
              <a:spcAft>
                <a:spcPts val="0"/>
              </a:spcAft>
              <a:buClr>
                <a:schemeClr val="dk1"/>
              </a:buClr>
              <a:buSzPct val="100000"/>
              <a:buFont typeface="Avenir"/>
              <a:buNone/>
            </a:pPr>
            <a:r>
              <a:t/>
            </a:r>
            <a:endParaRPr>
              <a:latin typeface="Times New Roman"/>
              <a:ea typeface="Times New Roman"/>
              <a:cs typeface="Times New Roman"/>
              <a:sym typeface="Times New Roman"/>
            </a:endParaRPr>
          </a:p>
          <a:p>
            <a:pPr indent="-114300" lvl="0" marL="228600" rtl="0" algn="l">
              <a:lnSpc>
                <a:spcPct val="12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1077362" y="720434"/>
            <a:ext cx="9950103" cy="685579"/>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Logistic Regression</a:t>
            </a:r>
            <a:endParaRPr/>
          </a:p>
        </p:txBody>
      </p:sp>
      <p:sp>
        <p:nvSpPr>
          <p:cNvPr id="157" name="Google Shape;157;p11"/>
          <p:cNvSpPr txBox="1"/>
          <p:nvPr>
            <p:ph idx="1" type="body"/>
          </p:nvPr>
        </p:nvSpPr>
        <p:spPr>
          <a:xfrm>
            <a:off x="1077362" y="1582994"/>
            <a:ext cx="9950103" cy="4357836"/>
          </a:xfrm>
          <a:prstGeom prst="rect">
            <a:avLst/>
          </a:prstGeom>
          <a:noFill/>
          <a:ln>
            <a:noFill/>
          </a:ln>
        </p:spPr>
        <p:txBody>
          <a:bodyPr anchorCtr="0" anchor="t" bIns="45700" lIns="91425" spcFirstLastPara="1" rIns="91425" wrap="square" tIns="45700">
            <a:noAutofit/>
          </a:bodyPr>
          <a:lstStyle/>
          <a:p>
            <a:pPr indent="-241300" lvl="0" marL="228600" rtl="0" algn="l">
              <a:lnSpc>
                <a:spcPct val="12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Logistic Regression is the statistical model that is used mainly for binary classifications. </a:t>
            </a:r>
            <a:endParaRPr sz="2000"/>
          </a:p>
          <a:p>
            <a:pPr indent="-2413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Predicts the probability of a binary outcome using a sigmoid function. </a:t>
            </a:r>
            <a:endParaRPr sz="2000"/>
          </a:p>
          <a:p>
            <a:pPr indent="-2413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Very suitable if the Label is categorical.</a:t>
            </a:r>
            <a:endParaRPr sz="2000"/>
          </a:p>
          <a:p>
            <a:pPr indent="-2413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Linear Decision Boundary </a:t>
            </a:r>
            <a:endParaRPr sz="2000"/>
          </a:p>
          <a:p>
            <a:pPr indent="-2413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To prevent overfitting we can add a penalty to large coefficients to prevent overfitting </a:t>
            </a:r>
            <a:endParaRPr sz="2000"/>
          </a:p>
          <a:p>
            <a:pPr indent="-2413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Build a baseline Logistic regression model and L2 regularization(Ridge) model to balance the trade-off between bias and variance improving the model’s performance. </a:t>
            </a:r>
            <a:endParaRPr sz="2000"/>
          </a:p>
          <a:p>
            <a:pPr indent="-114300" lvl="0" marL="228600" rtl="0" algn="l">
              <a:lnSpc>
                <a:spcPct val="120000"/>
              </a:lnSpc>
              <a:spcBef>
                <a:spcPts val="1000"/>
              </a:spcBef>
              <a:spcAft>
                <a:spcPts val="0"/>
              </a:spcAft>
              <a:buClr>
                <a:schemeClr val="dk1"/>
              </a:buClr>
              <a:buSzPts val="1800"/>
              <a:buNone/>
            </a:pPr>
            <a:r>
              <a:t/>
            </a:r>
            <a:endParaRPr sz="2000"/>
          </a:p>
          <a:p>
            <a:pPr indent="0" lvl="0" marL="0" rtl="0" algn="l">
              <a:lnSpc>
                <a:spcPct val="120000"/>
              </a:lnSpc>
              <a:spcBef>
                <a:spcPts val="1000"/>
              </a:spcBef>
              <a:spcAft>
                <a:spcPts val="0"/>
              </a:spcAft>
              <a:buClr>
                <a:schemeClr val="dk1"/>
              </a:buClr>
              <a:buSzPts val="1800"/>
              <a:buNone/>
            </a:pPr>
            <a:r>
              <a:t/>
            </a:r>
            <a:endParaRPr sz="2000"/>
          </a:p>
          <a:p>
            <a:pPr indent="0" lvl="0" marL="0" rtl="0" algn="l">
              <a:lnSpc>
                <a:spcPct val="120000"/>
              </a:lnSpc>
              <a:spcBef>
                <a:spcPts val="1000"/>
              </a:spcBef>
              <a:spcAft>
                <a:spcPts val="0"/>
              </a:spcAft>
              <a:buClr>
                <a:schemeClr val="dk1"/>
              </a:buClr>
              <a:buSzPts val="18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1077362" y="720434"/>
            <a:ext cx="9950103" cy="734740"/>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Code and Evaluation before regularization </a:t>
            </a:r>
            <a:endParaRPr/>
          </a:p>
        </p:txBody>
      </p:sp>
      <p:sp>
        <p:nvSpPr>
          <p:cNvPr id="163" name="Google Shape;163;p12"/>
          <p:cNvSpPr txBox="1"/>
          <p:nvPr>
            <p:ph idx="1" type="body"/>
          </p:nvPr>
        </p:nvSpPr>
        <p:spPr>
          <a:xfrm>
            <a:off x="1077362" y="1455174"/>
            <a:ext cx="9950103" cy="448565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rPr lang="en-US">
                <a:latin typeface="Times New Roman"/>
                <a:ea typeface="Times New Roman"/>
                <a:cs typeface="Times New Roman"/>
                <a:sym typeface="Times New Roman"/>
              </a:rPr>
              <a:t>Before Regularization</a:t>
            </a:r>
            <a:endParaRPr/>
          </a:p>
        </p:txBody>
      </p:sp>
      <p:pic>
        <p:nvPicPr>
          <p:cNvPr id="164" name="Google Shape;164;p12"/>
          <p:cNvPicPr preferRelativeResize="0"/>
          <p:nvPr/>
        </p:nvPicPr>
        <p:blipFill rotWithShape="1">
          <a:blip r:embed="rId3">
            <a:alphaModFix/>
          </a:blip>
          <a:srcRect b="0" l="0" r="0" t="0"/>
          <a:stretch/>
        </p:blipFill>
        <p:spPr>
          <a:xfrm>
            <a:off x="1164535" y="1894526"/>
            <a:ext cx="5273579" cy="3810330"/>
          </a:xfrm>
          <a:prstGeom prst="rect">
            <a:avLst/>
          </a:prstGeom>
          <a:noFill/>
          <a:ln>
            <a:noFill/>
          </a:ln>
        </p:spPr>
      </p:pic>
      <p:pic>
        <p:nvPicPr>
          <p:cNvPr id="165" name="Google Shape;165;p12"/>
          <p:cNvPicPr preferRelativeResize="0"/>
          <p:nvPr/>
        </p:nvPicPr>
        <p:blipFill rotWithShape="1">
          <a:blip r:embed="rId4">
            <a:alphaModFix/>
          </a:blip>
          <a:srcRect b="0" l="0" r="0" t="0"/>
          <a:stretch/>
        </p:blipFill>
        <p:spPr>
          <a:xfrm>
            <a:off x="6525287" y="2078881"/>
            <a:ext cx="5128704" cy="23471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1077362" y="720434"/>
            <a:ext cx="9950103" cy="88377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0000"/>
              </a:lnSpc>
              <a:spcBef>
                <a:spcPts val="0"/>
              </a:spcBef>
              <a:spcAft>
                <a:spcPts val="0"/>
              </a:spcAft>
              <a:buClr>
                <a:schemeClr val="dk1"/>
              </a:buClr>
              <a:buSzPct val="100000"/>
              <a:buFont typeface="Avenir"/>
              <a:buNone/>
            </a:pPr>
            <a:r>
              <a:rPr lang="en-US"/>
              <a:t>After Regularization </a:t>
            </a:r>
            <a:br>
              <a:rPr lang="en-US"/>
            </a:br>
            <a:endParaRPr/>
          </a:p>
        </p:txBody>
      </p:sp>
      <p:pic>
        <p:nvPicPr>
          <p:cNvPr id="171" name="Google Shape;171;p13"/>
          <p:cNvPicPr preferRelativeResize="0"/>
          <p:nvPr>
            <p:ph idx="1" type="body"/>
          </p:nvPr>
        </p:nvPicPr>
        <p:blipFill rotWithShape="1">
          <a:blip r:embed="rId3">
            <a:alphaModFix/>
          </a:blip>
          <a:srcRect b="0" l="0" r="0" t="0"/>
          <a:stretch/>
        </p:blipFill>
        <p:spPr>
          <a:xfrm>
            <a:off x="1077362" y="1304691"/>
            <a:ext cx="8923793" cy="2682472"/>
          </a:xfrm>
          <a:prstGeom prst="rect">
            <a:avLst/>
          </a:prstGeom>
          <a:noFill/>
          <a:ln>
            <a:noFill/>
          </a:ln>
        </p:spPr>
      </p:pic>
      <p:pic>
        <p:nvPicPr>
          <p:cNvPr id="172" name="Google Shape;172;p13"/>
          <p:cNvPicPr preferRelativeResize="0"/>
          <p:nvPr/>
        </p:nvPicPr>
        <p:blipFill rotWithShape="1">
          <a:blip r:embed="rId4">
            <a:alphaModFix/>
          </a:blip>
          <a:srcRect b="0" l="0" r="0" t="0"/>
          <a:stretch/>
        </p:blipFill>
        <p:spPr>
          <a:xfrm>
            <a:off x="1275984" y="4211557"/>
            <a:ext cx="5608806" cy="20728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1077362" y="720434"/>
            <a:ext cx="9950103" cy="947945"/>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Random Forest Classifier</a:t>
            </a:r>
            <a:endParaRPr/>
          </a:p>
        </p:txBody>
      </p:sp>
      <p:sp>
        <p:nvSpPr>
          <p:cNvPr id="178" name="Google Shape;178;p14"/>
          <p:cNvSpPr txBox="1"/>
          <p:nvPr>
            <p:ph idx="1" type="body"/>
          </p:nvPr>
        </p:nvSpPr>
        <p:spPr>
          <a:xfrm>
            <a:off x="1077349" y="1876925"/>
            <a:ext cx="10477200" cy="40638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a:latin typeface="Times New Roman"/>
                <a:ea typeface="Times New Roman"/>
                <a:cs typeface="Times New Roman"/>
                <a:sym typeface="Times New Roman"/>
              </a:rPr>
              <a:t>Random Forest is an Ensemble Learning Method used for classification as well. In this method, a multitude of decision trees are built during training and majority class is output for the classification.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Essential Python libraries such as sklearn.ensemble for RandomForestClassifier.</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Advantages of Random Forest Classifier are Accuracy and performance, Robust to overfitting, Handling Large datasets with Higher dimensionality, etc.</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Disadvantages are complexity, </a:t>
            </a:r>
            <a:r>
              <a:rPr lang="en-US">
                <a:latin typeface="Times New Roman"/>
                <a:ea typeface="Times New Roman"/>
                <a:cs typeface="Times New Roman"/>
                <a:sym typeface="Times New Roman"/>
              </a:rPr>
              <a:t>interpretability</a:t>
            </a:r>
            <a:r>
              <a:rPr lang="en-US">
                <a:latin typeface="Times New Roman"/>
                <a:ea typeface="Times New Roman"/>
                <a:cs typeface="Times New Roman"/>
                <a:sym typeface="Times New Roman"/>
              </a:rPr>
              <a:t>, memory usage, performance issues and prediction time.</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We have build baseline model with fixed parameters n_estimators =10 and max_depth=10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To get better accuracy and improve model performance tuned the hyperparameters using RandomSearchCV.</a:t>
            </a:r>
            <a:endParaRPr/>
          </a:p>
          <a:p>
            <a:pPr indent="0" lvl="0" marL="0" rtl="0" algn="l">
              <a:lnSpc>
                <a:spcPct val="12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a:p>
            <a:pPr indent="-114300" lvl="0" marL="228600" rtl="0" algn="l">
              <a:lnSpc>
                <a:spcPct val="12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a:p>
            <a:pPr indent="-114300" lvl="0" marL="228600" rtl="0" algn="l">
              <a:lnSpc>
                <a:spcPct val="12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1077362" y="720434"/>
            <a:ext cx="9950103" cy="88377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0000"/>
              </a:lnSpc>
              <a:spcBef>
                <a:spcPts val="0"/>
              </a:spcBef>
              <a:spcAft>
                <a:spcPts val="0"/>
              </a:spcAft>
              <a:buClr>
                <a:schemeClr val="dk1"/>
              </a:buClr>
              <a:buSzPct val="100000"/>
              <a:buFont typeface="Avenir"/>
              <a:buNone/>
            </a:pPr>
            <a:r>
              <a:rPr lang="en-US"/>
              <a:t>Code for random forest baseline and hypertuned model</a:t>
            </a:r>
            <a:endParaRPr/>
          </a:p>
        </p:txBody>
      </p:sp>
      <p:pic>
        <p:nvPicPr>
          <p:cNvPr id="184" name="Google Shape;184;p15"/>
          <p:cNvPicPr preferRelativeResize="0"/>
          <p:nvPr>
            <p:ph idx="1" type="body"/>
          </p:nvPr>
        </p:nvPicPr>
        <p:blipFill rotWithShape="1">
          <a:blip r:embed="rId3">
            <a:alphaModFix/>
          </a:blip>
          <a:srcRect b="0" l="0" r="0" t="0"/>
          <a:stretch/>
        </p:blipFill>
        <p:spPr>
          <a:xfrm>
            <a:off x="818647" y="2010422"/>
            <a:ext cx="4898865" cy="3377655"/>
          </a:xfrm>
          <a:prstGeom prst="rect">
            <a:avLst/>
          </a:prstGeom>
          <a:noFill/>
          <a:ln>
            <a:noFill/>
          </a:ln>
        </p:spPr>
      </p:pic>
      <p:pic>
        <p:nvPicPr>
          <p:cNvPr id="185" name="Google Shape;185;p15"/>
          <p:cNvPicPr preferRelativeResize="0"/>
          <p:nvPr/>
        </p:nvPicPr>
        <p:blipFill rotWithShape="1">
          <a:blip r:embed="rId4">
            <a:alphaModFix/>
          </a:blip>
          <a:srcRect b="0" l="0" r="0" t="0"/>
          <a:stretch/>
        </p:blipFill>
        <p:spPr>
          <a:xfrm>
            <a:off x="5858189" y="2010422"/>
            <a:ext cx="5923918" cy="3377655"/>
          </a:xfrm>
          <a:prstGeom prst="rect">
            <a:avLst/>
          </a:prstGeom>
          <a:noFill/>
          <a:ln>
            <a:noFill/>
          </a:ln>
        </p:spPr>
      </p:pic>
      <p:sp>
        <p:nvSpPr>
          <p:cNvPr id="186" name="Google Shape;186;p15"/>
          <p:cNvSpPr/>
          <p:nvPr/>
        </p:nvSpPr>
        <p:spPr>
          <a:xfrm>
            <a:off x="1150374" y="1604211"/>
            <a:ext cx="3952568" cy="27375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venir"/>
                <a:ea typeface="Avenir"/>
                <a:cs typeface="Avenir"/>
                <a:sym typeface="Avenir"/>
              </a:rPr>
              <a:t>For baseline Model</a:t>
            </a:r>
            <a:endParaRPr/>
          </a:p>
        </p:txBody>
      </p:sp>
      <p:sp>
        <p:nvSpPr>
          <p:cNvPr id="187" name="Google Shape;187;p15"/>
          <p:cNvSpPr/>
          <p:nvPr/>
        </p:nvSpPr>
        <p:spPr>
          <a:xfrm>
            <a:off x="6872748" y="1604211"/>
            <a:ext cx="3795252" cy="27375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venir"/>
                <a:ea typeface="Avenir"/>
                <a:cs typeface="Avenir"/>
                <a:sym typeface="Avenir"/>
              </a:rPr>
              <a:t>For hyperparameter-tuned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1077362" y="720434"/>
            <a:ext cx="9950103" cy="87725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0000"/>
              </a:lnSpc>
              <a:spcBef>
                <a:spcPts val="0"/>
              </a:spcBef>
              <a:spcAft>
                <a:spcPts val="0"/>
              </a:spcAft>
              <a:buClr>
                <a:schemeClr val="dk1"/>
              </a:buClr>
              <a:buSzPct val="100000"/>
              <a:buFont typeface="Avenir"/>
              <a:buNone/>
            </a:pPr>
            <a:r>
              <a:rPr lang="en-US"/>
              <a:t>Evaluations for Random Forest</a:t>
            </a:r>
            <a:br>
              <a:rPr lang="en-US"/>
            </a:br>
            <a:endParaRPr/>
          </a:p>
        </p:txBody>
      </p:sp>
      <p:sp>
        <p:nvSpPr>
          <p:cNvPr id="193" name="Google Shape;193;p16"/>
          <p:cNvSpPr txBox="1"/>
          <p:nvPr>
            <p:ph idx="1" type="body"/>
          </p:nvPr>
        </p:nvSpPr>
        <p:spPr>
          <a:xfrm>
            <a:off x="1077362" y="1245996"/>
            <a:ext cx="9950103" cy="469483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n-US"/>
              <a:t>For baseline model</a:t>
            </a:r>
            <a:endParaRPr/>
          </a:p>
          <a:p>
            <a:pPr indent="-114300" lvl="0" marL="228600" rtl="0" algn="l">
              <a:lnSpc>
                <a:spcPct val="120000"/>
              </a:lnSpc>
              <a:spcBef>
                <a:spcPts val="1000"/>
              </a:spcBef>
              <a:spcAft>
                <a:spcPts val="0"/>
              </a:spcAft>
              <a:buClr>
                <a:schemeClr val="dk1"/>
              </a:buClr>
              <a:buSzPts val="1800"/>
              <a:buNone/>
            </a:pPr>
            <a:r>
              <a:t/>
            </a:r>
            <a:endParaRPr/>
          </a:p>
          <a:p>
            <a:pPr indent="-114300" lvl="0" marL="228600" rtl="0" algn="l">
              <a:lnSpc>
                <a:spcPct val="120000"/>
              </a:lnSpc>
              <a:spcBef>
                <a:spcPts val="1000"/>
              </a:spcBef>
              <a:spcAft>
                <a:spcPts val="0"/>
              </a:spcAft>
              <a:buClr>
                <a:schemeClr val="dk1"/>
              </a:buClr>
              <a:buSzPts val="1800"/>
              <a:buNone/>
            </a:pPr>
            <a:r>
              <a:t/>
            </a:r>
            <a:endParaRPr/>
          </a:p>
          <a:p>
            <a:pPr indent="-114300" lvl="0" marL="228600" rtl="0" algn="l">
              <a:lnSpc>
                <a:spcPct val="120000"/>
              </a:lnSpc>
              <a:spcBef>
                <a:spcPts val="1000"/>
              </a:spcBef>
              <a:spcAft>
                <a:spcPts val="0"/>
              </a:spcAft>
              <a:buClr>
                <a:schemeClr val="dk1"/>
              </a:buClr>
              <a:buSzPts val="1800"/>
              <a:buNone/>
            </a:pPr>
            <a:r>
              <a:t/>
            </a:r>
            <a:endParaRPr/>
          </a:p>
          <a:p>
            <a:pPr indent="0" lvl="0" marL="0" rtl="0" algn="l">
              <a:lnSpc>
                <a:spcPct val="120000"/>
              </a:lnSpc>
              <a:spcBef>
                <a:spcPts val="1000"/>
              </a:spcBef>
              <a:spcAft>
                <a:spcPts val="0"/>
              </a:spcAft>
              <a:buClr>
                <a:schemeClr val="dk1"/>
              </a:buClr>
              <a:buSzPts val="1800"/>
              <a:buNone/>
            </a:pPr>
            <a:r>
              <a:t/>
            </a:r>
            <a:endParaRPr/>
          </a:p>
          <a:p>
            <a:pPr indent="-228600" lvl="0" marL="228600" rtl="0" algn="l">
              <a:lnSpc>
                <a:spcPct val="120000"/>
              </a:lnSpc>
              <a:spcBef>
                <a:spcPts val="1000"/>
              </a:spcBef>
              <a:spcAft>
                <a:spcPts val="0"/>
              </a:spcAft>
              <a:buClr>
                <a:schemeClr val="dk1"/>
              </a:buClr>
              <a:buSzPts val="1800"/>
              <a:buChar char="•"/>
            </a:pPr>
            <a:r>
              <a:rPr lang="en-US"/>
              <a:t>For hyperparameter-tuned model</a:t>
            </a:r>
            <a:endParaRPr/>
          </a:p>
          <a:p>
            <a:pPr indent="0" lvl="0" marL="0" rtl="0" algn="l">
              <a:lnSpc>
                <a:spcPct val="120000"/>
              </a:lnSpc>
              <a:spcBef>
                <a:spcPts val="1000"/>
              </a:spcBef>
              <a:spcAft>
                <a:spcPts val="0"/>
              </a:spcAft>
              <a:buClr>
                <a:schemeClr val="dk1"/>
              </a:buClr>
              <a:buSzPts val="1800"/>
              <a:buNone/>
            </a:pPr>
            <a:r>
              <a:rPr lang="en-US"/>
              <a:t>	</a:t>
            </a:r>
            <a:endParaRPr/>
          </a:p>
          <a:p>
            <a:pPr indent="0" lvl="0" marL="0" rtl="0" algn="l">
              <a:lnSpc>
                <a:spcPct val="120000"/>
              </a:lnSpc>
              <a:spcBef>
                <a:spcPts val="1000"/>
              </a:spcBef>
              <a:spcAft>
                <a:spcPts val="0"/>
              </a:spcAft>
              <a:buClr>
                <a:schemeClr val="dk1"/>
              </a:buClr>
              <a:buSzPts val="1800"/>
              <a:buNone/>
            </a:pPr>
            <a:r>
              <a:t/>
            </a:r>
            <a:endParaRPr/>
          </a:p>
          <a:p>
            <a:pPr indent="0" lvl="0" marL="0" rtl="0" algn="l">
              <a:lnSpc>
                <a:spcPct val="120000"/>
              </a:lnSpc>
              <a:spcBef>
                <a:spcPts val="1000"/>
              </a:spcBef>
              <a:spcAft>
                <a:spcPts val="0"/>
              </a:spcAft>
              <a:buClr>
                <a:schemeClr val="dk1"/>
              </a:buClr>
              <a:buSzPts val="1800"/>
              <a:buNone/>
            </a:pPr>
            <a:r>
              <a:t/>
            </a:r>
            <a:endParaRPr/>
          </a:p>
        </p:txBody>
      </p:sp>
      <p:pic>
        <p:nvPicPr>
          <p:cNvPr id="194" name="Google Shape;194;p16"/>
          <p:cNvPicPr preferRelativeResize="0"/>
          <p:nvPr/>
        </p:nvPicPr>
        <p:blipFill rotWithShape="1">
          <a:blip r:embed="rId3">
            <a:alphaModFix/>
          </a:blip>
          <a:srcRect b="0" l="0" r="0" t="0"/>
          <a:stretch/>
        </p:blipFill>
        <p:spPr>
          <a:xfrm>
            <a:off x="3933869" y="1330334"/>
            <a:ext cx="4237087" cy="2171888"/>
          </a:xfrm>
          <a:prstGeom prst="rect">
            <a:avLst/>
          </a:prstGeom>
          <a:noFill/>
          <a:ln>
            <a:noFill/>
          </a:ln>
        </p:spPr>
      </p:pic>
      <p:pic>
        <p:nvPicPr>
          <p:cNvPr id="195" name="Google Shape;195;p16"/>
          <p:cNvPicPr preferRelativeResize="0"/>
          <p:nvPr/>
        </p:nvPicPr>
        <p:blipFill rotWithShape="1">
          <a:blip r:embed="rId4">
            <a:alphaModFix/>
          </a:blip>
          <a:srcRect b="0" l="0" r="0" t="0"/>
          <a:stretch/>
        </p:blipFill>
        <p:spPr>
          <a:xfrm>
            <a:off x="3569110" y="4188542"/>
            <a:ext cx="4601846" cy="227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1077362" y="720434"/>
            <a:ext cx="9950103" cy="803566"/>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KNN classification</a:t>
            </a:r>
            <a:endParaRPr/>
          </a:p>
        </p:txBody>
      </p:sp>
      <p:sp>
        <p:nvSpPr>
          <p:cNvPr id="201" name="Google Shape;201;p17"/>
          <p:cNvSpPr txBox="1"/>
          <p:nvPr>
            <p:ph idx="1" type="body"/>
          </p:nvPr>
        </p:nvSpPr>
        <p:spPr>
          <a:xfrm>
            <a:off x="1077362" y="1524000"/>
            <a:ext cx="9950103" cy="441683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n-US">
                <a:latin typeface="Times New Roman"/>
                <a:ea typeface="Times New Roman"/>
                <a:cs typeface="Times New Roman"/>
                <a:sym typeface="Times New Roman"/>
              </a:rPr>
              <a:t>KNN is simple but powerful algorithm used in supervised learning for classification. It predicts the class of a given data point based on majority votes for its nearest neighbors.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Key features are no training phase or it is minimal which means that model does not learn parameters to make predictions, it used entire dataset as the model.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Necessary libraries in python are sklearn.neighbors for importing KNN classifier.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Advantages are high accuracy and precision, practical uses in real-world applications.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Limitations of KNN are computationally expensive, sensitive to noise data, choosing the number of neighbors and appropriate distance metric.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1077362" y="720434"/>
            <a:ext cx="9950103" cy="1316913"/>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Code and Evaluation </a:t>
            </a:r>
            <a:br>
              <a:rPr lang="en-US"/>
            </a:br>
            <a:endParaRPr/>
          </a:p>
        </p:txBody>
      </p:sp>
      <p:pic>
        <p:nvPicPr>
          <p:cNvPr id="207" name="Google Shape;207;p18"/>
          <p:cNvPicPr preferRelativeResize="0"/>
          <p:nvPr>
            <p:ph idx="1" type="body"/>
          </p:nvPr>
        </p:nvPicPr>
        <p:blipFill rotWithShape="1">
          <a:blip r:embed="rId3">
            <a:alphaModFix/>
          </a:blip>
          <a:srcRect b="0" l="0" r="0" t="0"/>
          <a:stretch/>
        </p:blipFill>
        <p:spPr>
          <a:xfrm>
            <a:off x="849933" y="1605279"/>
            <a:ext cx="7500257" cy="3077254"/>
          </a:xfrm>
          <a:prstGeom prst="rect">
            <a:avLst/>
          </a:prstGeom>
          <a:noFill/>
          <a:ln>
            <a:noFill/>
          </a:ln>
        </p:spPr>
      </p:pic>
      <p:pic>
        <p:nvPicPr>
          <p:cNvPr id="208" name="Google Shape;208;p18"/>
          <p:cNvPicPr preferRelativeResize="0"/>
          <p:nvPr/>
        </p:nvPicPr>
        <p:blipFill rotWithShape="1">
          <a:blip r:embed="rId4">
            <a:alphaModFix/>
          </a:blip>
          <a:srcRect b="0" l="0" r="0" t="0"/>
          <a:stretch/>
        </p:blipFill>
        <p:spPr>
          <a:xfrm>
            <a:off x="923287" y="4790509"/>
            <a:ext cx="4321954" cy="18974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1077362" y="720434"/>
            <a:ext cx="9950103" cy="56759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0000"/>
              </a:lnSpc>
              <a:spcBef>
                <a:spcPts val="0"/>
              </a:spcBef>
              <a:spcAft>
                <a:spcPts val="0"/>
              </a:spcAft>
              <a:buClr>
                <a:schemeClr val="dk1"/>
              </a:buClr>
              <a:buSzPct val="100000"/>
              <a:buFont typeface="Avenir"/>
              <a:buNone/>
            </a:pPr>
            <a:r>
              <a:rPr lang="en-US"/>
              <a:t>XGBoost</a:t>
            </a:r>
            <a:endParaRPr/>
          </a:p>
        </p:txBody>
      </p:sp>
      <p:sp>
        <p:nvSpPr>
          <p:cNvPr id="214" name="Google Shape;214;p19"/>
          <p:cNvSpPr txBox="1"/>
          <p:nvPr>
            <p:ph idx="1" type="body"/>
          </p:nvPr>
        </p:nvSpPr>
        <p:spPr>
          <a:xfrm>
            <a:off x="1077362" y="1288026"/>
            <a:ext cx="9950103" cy="465280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n-US">
                <a:latin typeface="Times New Roman"/>
                <a:ea typeface="Times New Roman"/>
                <a:cs typeface="Times New Roman"/>
                <a:sym typeface="Times New Roman"/>
              </a:rPr>
              <a:t>XG boost is the most efficient and scalable implementation of the gradient boosting framework. It is called extreme Gradient Boosting.</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It can handle large datasets quickly.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Robust to missing values and provides built-in regularization to prevent overfitting.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It can do parallel computation.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Using ‘xgboost’ library to build the model</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Setting up model with parameters like objective, n_estimators, learning_rate, max_depth, subsample and colsample_bytree.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Advantages for Xgboost are highly scalable and effective in predictive accuracy.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Limitations of Xgboost are can be overfitted in the prediction if not properly modeled, careful tuning of parameters are required for best performance. </a:t>
            </a:r>
            <a:endParaRPr/>
          </a:p>
          <a:p>
            <a:pPr indent="-114300" lvl="0" marL="228600" rtl="0" algn="l">
              <a:lnSpc>
                <a:spcPct val="12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a:p>
            <a:pPr indent="-114300" lvl="0" marL="228600" rtl="0" algn="l">
              <a:lnSpc>
                <a:spcPct val="12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1077362" y="720434"/>
            <a:ext cx="9950103" cy="893213"/>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Introduction </a:t>
            </a:r>
            <a:endParaRPr/>
          </a:p>
        </p:txBody>
      </p:sp>
      <p:sp>
        <p:nvSpPr>
          <p:cNvPr id="95" name="Google Shape;95;p2"/>
          <p:cNvSpPr txBox="1"/>
          <p:nvPr>
            <p:ph idx="1" type="body"/>
          </p:nvPr>
        </p:nvSpPr>
        <p:spPr>
          <a:xfrm>
            <a:off x="1077362" y="1855694"/>
            <a:ext cx="9950103" cy="408513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Font typeface="Times New Roman"/>
              <a:buChar char="•"/>
            </a:pPr>
            <a:r>
              <a:rPr lang="en-US">
                <a:latin typeface="Times New Roman"/>
                <a:ea typeface="Times New Roman"/>
                <a:cs typeface="Times New Roman"/>
                <a:sym typeface="Times New Roman"/>
              </a:rPr>
              <a:t>Software Defining Networks separate the hardware and control logic to transform conventional network administration</a:t>
            </a:r>
            <a:endParaRPr>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dk1"/>
              </a:buClr>
              <a:buSzPts val="1800"/>
              <a:buFont typeface="Times New Roman"/>
              <a:buChar char="•"/>
            </a:pPr>
            <a:r>
              <a:rPr lang="en-US">
                <a:latin typeface="Times New Roman"/>
                <a:ea typeface="Times New Roman"/>
                <a:cs typeface="Times New Roman"/>
                <a:sym typeface="Times New Roman"/>
              </a:rPr>
              <a:t>Benefits of SDN are its Enhanced agility, cost efficiency and centralized control</a:t>
            </a:r>
            <a:endParaRPr>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dk1"/>
              </a:buClr>
              <a:buSzPts val="1800"/>
              <a:buFont typeface="Times New Roman"/>
              <a:buChar char="•"/>
            </a:pPr>
            <a:r>
              <a:rPr lang="en-US">
                <a:latin typeface="Times New Roman"/>
                <a:ea typeface="Times New Roman"/>
                <a:cs typeface="Times New Roman"/>
                <a:sym typeface="Times New Roman"/>
              </a:rPr>
              <a:t>SDN’s are ideal for dynamic environment requiring frequent configuration changes. </a:t>
            </a:r>
            <a:endParaRPr>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dk1"/>
              </a:buClr>
              <a:buSzPts val="1800"/>
              <a:buFont typeface="Times New Roman"/>
              <a:buChar char="•"/>
            </a:pPr>
            <a:r>
              <a:rPr lang="en-US">
                <a:latin typeface="Times New Roman"/>
                <a:ea typeface="Times New Roman"/>
                <a:cs typeface="Times New Roman"/>
                <a:sym typeface="Times New Roman"/>
              </a:rPr>
              <a:t>In todays digitally connected world, the use of IoT technology has revolutionized traditional methods</a:t>
            </a:r>
            <a:endParaRPr>
              <a:latin typeface="Times New Roman"/>
              <a:ea typeface="Times New Roman"/>
              <a:cs typeface="Times New Roman"/>
              <a:sym typeface="Times New Roman"/>
            </a:endParaRPr>
          </a:p>
          <a:p>
            <a:pPr indent="-1905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Impact of IoTs drives automation and efficiency in industries such as healthcare, smart homes, and agriculture. </a:t>
            </a:r>
            <a:endParaRPr/>
          </a:p>
          <a:p>
            <a:pPr indent="-1905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Challenges raises in security and privacy concerns.</a:t>
            </a:r>
            <a:endParaRPr/>
          </a:p>
          <a:p>
            <a:pPr indent="-76200" lvl="0" marL="228600" rtl="0" algn="l">
              <a:lnSpc>
                <a:spcPct val="120000"/>
              </a:lnSpc>
              <a:spcBef>
                <a:spcPts val="1000"/>
              </a:spcBef>
              <a:spcAft>
                <a:spcPts val="0"/>
              </a:spcAft>
              <a:buClr>
                <a:schemeClr val="dk1"/>
              </a:buClr>
              <a:buSzPts val="2400"/>
              <a:buNone/>
            </a:pPr>
            <a:r>
              <a:t/>
            </a:r>
            <a:endParaRPr>
              <a:latin typeface="Times New Roman"/>
              <a:ea typeface="Times New Roman"/>
              <a:cs typeface="Times New Roman"/>
              <a:sym typeface="Times New Roman"/>
            </a:endParaRPr>
          </a:p>
          <a:p>
            <a:pPr indent="-114300" lvl="0" marL="228600" rtl="0" algn="l">
              <a:lnSpc>
                <a:spcPct val="12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1077362" y="720434"/>
            <a:ext cx="9950103" cy="851692"/>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Code and Evaluation for n_estimators = 10 </a:t>
            </a:r>
            <a:endParaRPr/>
          </a:p>
        </p:txBody>
      </p:sp>
      <p:pic>
        <p:nvPicPr>
          <p:cNvPr id="220" name="Google Shape;220;p20"/>
          <p:cNvPicPr preferRelativeResize="0"/>
          <p:nvPr>
            <p:ph idx="1" type="body"/>
          </p:nvPr>
        </p:nvPicPr>
        <p:blipFill rotWithShape="1">
          <a:blip r:embed="rId3">
            <a:alphaModFix/>
          </a:blip>
          <a:srcRect b="0" l="0" r="0" t="0"/>
          <a:stretch/>
        </p:blipFill>
        <p:spPr>
          <a:xfrm>
            <a:off x="1077362" y="1931875"/>
            <a:ext cx="6264183" cy="3360711"/>
          </a:xfrm>
          <a:prstGeom prst="rect">
            <a:avLst/>
          </a:prstGeom>
          <a:noFill/>
          <a:ln>
            <a:noFill/>
          </a:ln>
        </p:spPr>
      </p:pic>
      <p:pic>
        <p:nvPicPr>
          <p:cNvPr id="221" name="Google Shape;221;p20"/>
          <p:cNvPicPr preferRelativeResize="0"/>
          <p:nvPr/>
        </p:nvPicPr>
        <p:blipFill rotWithShape="1">
          <a:blip r:embed="rId4">
            <a:alphaModFix/>
          </a:blip>
          <a:srcRect b="0" l="0" r="0" t="0"/>
          <a:stretch/>
        </p:blipFill>
        <p:spPr>
          <a:xfrm>
            <a:off x="7609134" y="2291339"/>
            <a:ext cx="3505504" cy="17298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1077362" y="720434"/>
            <a:ext cx="9950103" cy="899819"/>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Code and Evaluation for n_estimators = 1000</a:t>
            </a:r>
            <a:endParaRPr b="0"/>
          </a:p>
        </p:txBody>
      </p:sp>
      <p:pic>
        <p:nvPicPr>
          <p:cNvPr id="227" name="Google Shape;227;p21"/>
          <p:cNvPicPr preferRelativeResize="0"/>
          <p:nvPr>
            <p:ph idx="1" type="body"/>
          </p:nvPr>
        </p:nvPicPr>
        <p:blipFill rotWithShape="1">
          <a:blip r:embed="rId3">
            <a:alphaModFix/>
          </a:blip>
          <a:srcRect b="0" l="0" r="0" t="0"/>
          <a:stretch/>
        </p:blipFill>
        <p:spPr>
          <a:xfrm>
            <a:off x="533426" y="2101516"/>
            <a:ext cx="6645216" cy="2994920"/>
          </a:xfrm>
          <a:prstGeom prst="rect">
            <a:avLst/>
          </a:prstGeom>
          <a:noFill/>
          <a:ln>
            <a:noFill/>
          </a:ln>
        </p:spPr>
      </p:pic>
      <p:pic>
        <p:nvPicPr>
          <p:cNvPr id="228" name="Google Shape;228;p21"/>
          <p:cNvPicPr preferRelativeResize="0"/>
          <p:nvPr/>
        </p:nvPicPr>
        <p:blipFill rotWithShape="1">
          <a:blip r:embed="rId4">
            <a:alphaModFix/>
          </a:blip>
          <a:srcRect b="0" l="0" r="0" t="0"/>
          <a:stretch/>
        </p:blipFill>
        <p:spPr>
          <a:xfrm>
            <a:off x="7421487" y="2533572"/>
            <a:ext cx="4237087" cy="17908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1077362" y="720434"/>
            <a:ext cx="9950103" cy="819608"/>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SVM</a:t>
            </a:r>
            <a:endParaRPr/>
          </a:p>
        </p:txBody>
      </p:sp>
      <p:sp>
        <p:nvSpPr>
          <p:cNvPr id="234" name="Google Shape;234;p22"/>
          <p:cNvSpPr txBox="1"/>
          <p:nvPr>
            <p:ph idx="1" type="body"/>
          </p:nvPr>
        </p:nvSpPr>
        <p:spPr>
          <a:xfrm>
            <a:off x="1077362" y="1540042"/>
            <a:ext cx="9950103" cy="440078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n-US">
                <a:latin typeface="Times New Roman"/>
                <a:ea typeface="Times New Roman"/>
                <a:cs typeface="Times New Roman"/>
                <a:sym typeface="Times New Roman"/>
              </a:rPr>
              <a:t>Support vector machine(SVM) is a powerful supervised machine learning algorithm that works by finding a hyperplane that divides a dataset into classes.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SVM performs well for the datasets which have more features than samples.</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Efficient because it uses subsets of data points to construct individual decision functions or support vectors.</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Using Python library sklearn.svm to import the SVM classifier.</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This model gives excellent classification metrics.</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Limitations are model can be overfitting when several features far exceed the number of samples and are computationally expensive. So, this model is not recommended for large datasets. </a:t>
            </a:r>
            <a:endParaRPr/>
          </a:p>
          <a:p>
            <a:pPr indent="-114300" lvl="0" marL="228600" rtl="0" algn="l">
              <a:lnSpc>
                <a:spcPct val="12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a:p>
            <a:pPr indent="-114300" lvl="0" marL="228600" rtl="0" algn="l">
              <a:lnSpc>
                <a:spcPct val="12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a:p>
            <a:pPr indent="-114300" lvl="0" marL="228600" rtl="0" algn="l">
              <a:lnSpc>
                <a:spcPct val="12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1077362" y="720434"/>
            <a:ext cx="9950103" cy="947945"/>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Code and Evaluation for SVM </a:t>
            </a:r>
            <a:endParaRPr/>
          </a:p>
        </p:txBody>
      </p:sp>
      <p:pic>
        <p:nvPicPr>
          <p:cNvPr id="240" name="Google Shape;240;p23"/>
          <p:cNvPicPr preferRelativeResize="0"/>
          <p:nvPr>
            <p:ph idx="1" type="body"/>
          </p:nvPr>
        </p:nvPicPr>
        <p:blipFill rotWithShape="1">
          <a:blip r:embed="rId3">
            <a:alphaModFix/>
          </a:blip>
          <a:srcRect b="0" l="0" r="0" t="0"/>
          <a:stretch/>
        </p:blipFill>
        <p:spPr>
          <a:xfrm>
            <a:off x="1755571" y="1668375"/>
            <a:ext cx="6415200" cy="4272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1077362" y="720434"/>
            <a:ext cx="9950103" cy="883777"/>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Decision Tree</a:t>
            </a:r>
            <a:endParaRPr/>
          </a:p>
        </p:txBody>
      </p:sp>
      <p:sp>
        <p:nvSpPr>
          <p:cNvPr id="246" name="Google Shape;246;p24"/>
          <p:cNvSpPr txBox="1"/>
          <p:nvPr>
            <p:ph idx="1" type="body"/>
          </p:nvPr>
        </p:nvSpPr>
        <p:spPr>
          <a:xfrm>
            <a:off x="1077362" y="1812758"/>
            <a:ext cx="9950103" cy="4112030"/>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0"/>
              </a:spcBef>
              <a:spcAft>
                <a:spcPts val="0"/>
              </a:spcAft>
              <a:buSzPts val="1800"/>
              <a:buChar char="●"/>
            </a:pPr>
            <a:r>
              <a:rPr lang="en-US"/>
              <a:t>Decision trees are a type of supervised learning algorithm that is used for classification. It is in a tree structure.</a:t>
            </a:r>
            <a:endParaRPr/>
          </a:p>
          <a:p>
            <a:pPr indent="-342900" lvl="0" marL="457200" rtl="0" algn="l">
              <a:lnSpc>
                <a:spcPct val="120000"/>
              </a:lnSpc>
              <a:spcBef>
                <a:spcPts val="0"/>
              </a:spcBef>
              <a:spcAft>
                <a:spcPts val="0"/>
              </a:spcAft>
              <a:buSzPts val="1800"/>
              <a:buChar char="●"/>
            </a:pPr>
            <a:r>
              <a:rPr lang="en-US"/>
              <a:t>Simple to understand and evaluate.</a:t>
            </a:r>
            <a:endParaRPr/>
          </a:p>
          <a:p>
            <a:pPr indent="-342900" lvl="0" marL="457200" rtl="0" algn="l">
              <a:lnSpc>
                <a:spcPct val="120000"/>
              </a:lnSpc>
              <a:spcBef>
                <a:spcPts val="0"/>
              </a:spcBef>
              <a:spcAft>
                <a:spcPts val="0"/>
              </a:spcAft>
              <a:buSzPts val="1800"/>
              <a:buChar char="●"/>
            </a:pPr>
            <a:r>
              <a:rPr lang="en-US"/>
              <a:t>less data preparation</a:t>
            </a:r>
            <a:endParaRPr/>
          </a:p>
          <a:p>
            <a:pPr indent="-342900" lvl="0" marL="457200" rtl="0" algn="l">
              <a:lnSpc>
                <a:spcPct val="120000"/>
              </a:lnSpc>
              <a:spcBef>
                <a:spcPts val="0"/>
              </a:spcBef>
              <a:spcAft>
                <a:spcPts val="0"/>
              </a:spcAft>
              <a:buSzPts val="1800"/>
              <a:buChar char="●"/>
            </a:pPr>
            <a:r>
              <a:rPr lang="en-US"/>
              <a:t>Can handle numerical and categorical data.</a:t>
            </a:r>
            <a:endParaRPr/>
          </a:p>
          <a:p>
            <a:pPr indent="-342900" lvl="0" marL="457200" rtl="0" algn="l">
              <a:lnSpc>
                <a:spcPct val="120000"/>
              </a:lnSpc>
              <a:spcBef>
                <a:spcPts val="0"/>
              </a:spcBef>
              <a:spcAft>
                <a:spcPts val="0"/>
              </a:spcAft>
              <a:buSzPts val="1800"/>
              <a:buChar char="●"/>
            </a:pPr>
            <a:r>
              <a:rPr lang="en-US"/>
              <a:t>Using Python library sklearn.tree we can import DecisionTreeClassifier.</a:t>
            </a:r>
            <a:endParaRPr/>
          </a:p>
          <a:p>
            <a:pPr indent="-342900" lvl="0" marL="457200" rtl="0" algn="l">
              <a:lnSpc>
                <a:spcPct val="120000"/>
              </a:lnSpc>
              <a:spcBef>
                <a:spcPts val="0"/>
              </a:spcBef>
              <a:spcAft>
                <a:spcPts val="0"/>
              </a:spcAft>
              <a:buSzPts val="1800"/>
              <a:buChar char="●"/>
            </a:pPr>
            <a:r>
              <a:rPr lang="en-US"/>
              <a:t>Model setup using parameters to control complexity of the model. </a:t>
            </a:r>
            <a:endParaRPr/>
          </a:p>
          <a:p>
            <a:pPr indent="-342900" lvl="0" marL="457200" rtl="0" algn="l">
              <a:lnSpc>
                <a:spcPct val="120000"/>
              </a:lnSpc>
              <a:spcBef>
                <a:spcPts val="0"/>
              </a:spcBef>
              <a:spcAft>
                <a:spcPts val="0"/>
              </a:spcAft>
              <a:buSzPts val="1800"/>
              <a:buChar char="●"/>
            </a:pPr>
            <a:r>
              <a:rPr lang="en-US"/>
              <a:t>Advantages - use for risk analysis, recommendation systems and diagnostic tools.</a:t>
            </a:r>
            <a:endParaRPr/>
          </a:p>
          <a:p>
            <a:pPr indent="-342900" lvl="0" marL="457200" rtl="0" algn="l">
              <a:lnSpc>
                <a:spcPct val="120000"/>
              </a:lnSpc>
              <a:spcBef>
                <a:spcPts val="0"/>
              </a:spcBef>
              <a:spcAft>
                <a:spcPts val="0"/>
              </a:spcAft>
              <a:buSzPts val="1800"/>
              <a:buChar char="●"/>
            </a:pPr>
            <a:r>
              <a:rPr lang="en-US"/>
              <a:t>Limitations are can be prone to overfit with more complex trees as it learns bias also. Can be biased towards features with more levels.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1077362" y="720434"/>
            <a:ext cx="9950103" cy="739398"/>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Baseline Decision Tree Model </a:t>
            </a:r>
            <a:endParaRPr/>
          </a:p>
        </p:txBody>
      </p:sp>
      <p:pic>
        <p:nvPicPr>
          <p:cNvPr id="252" name="Google Shape;252;p25"/>
          <p:cNvPicPr preferRelativeResize="0"/>
          <p:nvPr>
            <p:ph idx="1" type="body"/>
          </p:nvPr>
        </p:nvPicPr>
        <p:blipFill rotWithShape="1">
          <a:blip r:embed="rId3">
            <a:alphaModFix/>
          </a:blip>
          <a:srcRect b="0" l="0" r="0" t="0"/>
          <a:stretch/>
        </p:blipFill>
        <p:spPr>
          <a:xfrm>
            <a:off x="1750150" y="1679075"/>
            <a:ext cx="6379200" cy="4637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1077362" y="720434"/>
            <a:ext cx="9950103" cy="931903"/>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Hyperparameter-tuned model for Decision Tree</a:t>
            </a:r>
            <a:endParaRPr/>
          </a:p>
        </p:txBody>
      </p:sp>
      <p:pic>
        <p:nvPicPr>
          <p:cNvPr id="258" name="Google Shape;258;p26"/>
          <p:cNvPicPr preferRelativeResize="0"/>
          <p:nvPr>
            <p:ph idx="1" type="body"/>
          </p:nvPr>
        </p:nvPicPr>
        <p:blipFill rotWithShape="1">
          <a:blip r:embed="rId3">
            <a:alphaModFix/>
          </a:blip>
          <a:srcRect b="0" l="0" r="0" t="0"/>
          <a:stretch/>
        </p:blipFill>
        <p:spPr>
          <a:xfrm>
            <a:off x="2226500" y="1894125"/>
            <a:ext cx="5981100" cy="4030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440125" y="249656"/>
            <a:ext cx="9950100" cy="533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0000"/>
              </a:lnSpc>
              <a:spcBef>
                <a:spcPts val="0"/>
              </a:spcBef>
              <a:spcAft>
                <a:spcPts val="0"/>
              </a:spcAft>
              <a:buClr>
                <a:schemeClr val="dk1"/>
              </a:buClr>
              <a:buSzPct val="100000"/>
              <a:buFont typeface="Avenir"/>
              <a:buNone/>
            </a:pPr>
            <a:r>
              <a:rPr lang="en-US"/>
              <a:t>Model Evaluations Comparision</a:t>
            </a:r>
            <a:endParaRPr/>
          </a:p>
        </p:txBody>
      </p:sp>
      <p:graphicFrame>
        <p:nvGraphicFramePr>
          <p:cNvPr id="264" name="Google Shape;264;p27"/>
          <p:cNvGraphicFramePr/>
          <p:nvPr/>
        </p:nvGraphicFramePr>
        <p:xfrm>
          <a:off x="1681650" y="1219400"/>
          <a:ext cx="3000000" cy="3000000"/>
        </p:xfrm>
        <a:graphic>
          <a:graphicData uri="http://schemas.openxmlformats.org/drawingml/2006/table">
            <a:tbl>
              <a:tblPr>
                <a:noFill/>
                <a:tableStyleId>{5D635255-C6D7-46AB-B9A1-3D035BA6BE20}</a:tableStyleId>
              </a:tblPr>
              <a:tblGrid>
                <a:gridCol w="3444225"/>
                <a:gridCol w="3479575"/>
              </a:tblGrid>
              <a:tr h="381000">
                <a:tc>
                  <a:txBody>
                    <a:bodyPr/>
                    <a:lstStyle/>
                    <a:p>
                      <a:pPr indent="0" lvl="0" marL="0" rtl="0" algn="ctr">
                        <a:spcBef>
                          <a:spcPts val="0"/>
                        </a:spcBef>
                        <a:spcAft>
                          <a:spcPts val="0"/>
                        </a:spcAft>
                        <a:buNone/>
                      </a:pPr>
                      <a:r>
                        <a:rPr b="1" lang="en-US" sz="2100">
                          <a:latin typeface="Times New Roman"/>
                          <a:ea typeface="Times New Roman"/>
                          <a:cs typeface="Times New Roman"/>
                          <a:sym typeface="Times New Roman"/>
                        </a:rPr>
                        <a:t>Model</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Accuracy</a:t>
                      </a:r>
                      <a:endParaRPr b="1" sz="2000">
                        <a:latin typeface="Times New Roman"/>
                        <a:ea typeface="Times New Roman"/>
                        <a:cs typeface="Times New Roman"/>
                        <a:sym typeface="Times New Roman"/>
                      </a:endParaRPr>
                    </a:p>
                  </a:txBody>
                  <a:tcPr marT="91425" marB="91425" marR="91425" marL="91425"/>
                </a:tc>
              </a:tr>
              <a:tr h="381000">
                <a:tc>
                  <a:txBody>
                    <a:bodyPr/>
                    <a:lstStyle/>
                    <a:p>
                      <a:pPr indent="0" lvl="0" marL="0" rtl="0" algn="ctr">
                        <a:lnSpc>
                          <a:spcPct val="120000"/>
                        </a:lnSpc>
                        <a:spcBef>
                          <a:spcPts val="1000"/>
                        </a:spcBef>
                        <a:spcAft>
                          <a:spcPts val="0"/>
                        </a:spcAft>
                        <a:buNone/>
                      </a:pPr>
                      <a:r>
                        <a:rPr lang="en-US" sz="1500">
                          <a:solidFill>
                            <a:schemeClr val="dk1"/>
                          </a:solidFill>
                          <a:latin typeface="Times New Roman"/>
                          <a:ea typeface="Times New Roman"/>
                          <a:cs typeface="Times New Roman"/>
                          <a:sym typeface="Times New Roman"/>
                        </a:rPr>
                        <a:t>Logistic Regression</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lnSpc>
                          <a:spcPct val="120000"/>
                        </a:lnSpc>
                        <a:spcBef>
                          <a:spcPts val="1000"/>
                        </a:spcBef>
                        <a:spcAft>
                          <a:spcPts val="0"/>
                        </a:spcAft>
                        <a:buNone/>
                      </a:pPr>
                      <a:r>
                        <a:rPr lang="en-US" sz="1500">
                          <a:solidFill>
                            <a:schemeClr val="dk1"/>
                          </a:solidFill>
                          <a:latin typeface="Times New Roman"/>
                          <a:ea typeface="Times New Roman"/>
                          <a:cs typeface="Times New Roman"/>
                          <a:sym typeface="Times New Roman"/>
                        </a:rPr>
                        <a:t>Logistic Regression  with Regularization </a:t>
                      </a:r>
                      <a:endParaRPr sz="15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0.828</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Random Forest </a:t>
                      </a:r>
                      <a:r>
                        <a:rPr lang="en-US" sz="1500">
                          <a:solidFill>
                            <a:schemeClr val="dk1"/>
                          </a:solidFill>
                          <a:latin typeface="Times New Roman"/>
                          <a:ea typeface="Times New Roman"/>
                          <a:cs typeface="Times New Roman"/>
                          <a:sym typeface="Times New Roman"/>
                        </a:rPr>
                        <a:t>Classifier</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RF with hyperparameter tuned</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sz="1500">
                          <a:solidFill>
                            <a:schemeClr val="dk1"/>
                          </a:solidFill>
                          <a:latin typeface="Times New Roman"/>
                          <a:ea typeface="Times New Roman"/>
                          <a:cs typeface="Times New Roman"/>
                          <a:sym typeface="Times New Roman"/>
                        </a:rPr>
                        <a:t>XGBoost</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0.83</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sz="1500">
                          <a:solidFill>
                            <a:schemeClr val="dk1"/>
                          </a:solidFill>
                          <a:latin typeface="Times New Roman"/>
                          <a:ea typeface="Times New Roman"/>
                          <a:cs typeface="Times New Roman"/>
                          <a:sym typeface="Times New Roman"/>
                        </a:rPr>
                        <a:t>KNN Classifier</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0.995</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sz="1500">
                          <a:solidFill>
                            <a:schemeClr val="dk1"/>
                          </a:solidFill>
                          <a:latin typeface="Times New Roman"/>
                          <a:ea typeface="Times New Roman"/>
                          <a:cs typeface="Times New Roman"/>
                          <a:sym typeface="Times New Roman"/>
                        </a:rPr>
                        <a:t>SVM</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sz="1500">
                          <a:solidFill>
                            <a:schemeClr val="dk1"/>
                          </a:solidFill>
                          <a:latin typeface="Times New Roman"/>
                          <a:ea typeface="Times New Roman"/>
                          <a:cs typeface="Times New Roman"/>
                          <a:sym typeface="Times New Roman"/>
                        </a:rPr>
                        <a:t>Decision Trees</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713a373048_1_0"/>
          <p:cNvSpPr txBox="1"/>
          <p:nvPr>
            <p:ph type="title"/>
          </p:nvPr>
        </p:nvSpPr>
        <p:spPr>
          <a:xfrm>
            <a:off x="1077350" y="320619"/>
            <a:ext cx="9950100" cy="758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Conclusion</a:t>
            </a:r>
            <a:r>
              <a:rPr lang="en-US"/>
              <a:t>:</a:t>
            </a:r>
            <a:endParaRPr/>
          </a:p>
        </p:txBody>
      </p:sp>
      <p:sp>
        <p:nvSpPr>
          <p:cNvPr id="270" name="Google Shape;270;g2713a373048_1_0"/>
          <p:cNvSpPr txBox="1"/>
          <p:nvPr>
            <p:ph idx="1" type="body"/>
          </p:nvPr>
        </p:nvSpPr>
        <p:spPr>
          <a:xfrm>
            <a:off x="1077350" y="1254900"/>
            <a:ext cx="9950100" cy="44715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600"/>
              </a:spcBef>
              <a:spcAft>
                <a:spcPts val="0"/>
              </a:spcAft>
              <a:buClr>
                <a:schemeClr val="dk1"/>
              </a:buClr>
              <a:buSzPts val="1800"/>
              <a:buFont typeface="Roboto"/>
              <a:buChar char="●"/>
            </a:pPr>
            <a:r>
              <a:rPr lang="en-US">
                <a:highlight>
                  <a:schemeClr val="lt1"/>
                </a:highlight>
                <a:latin typeface="Roboto"/>
                <a:ea typeface="Roboto"/>
                <a:cs typeface="Roboto"/>
                <a:sym typeface="Roboto"/>
              </a:rPr>
              <a:t>Logistic Regression: Showed perfect accuracy initially, which was reduced to 82.33% after regularization, suggesting initial overfitting.</a:t>
            </a:r>
            <a:endParaRPr>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t/>
            </a:r>
            <a:endParaRPr>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a:highlight>
                  <a:schemeClr val="lt1"/>
                </a:highlight>
                <a:latin typeface="Roboto"/>
                <a:ea typeface="Roboto"/>
                <a:cs typeface="Roboto"/>
                <a:sym typeface="Roboto"/>
              </a:rPr>
              <a:t>Random Forest Classifier: Demonstrated high accuracy and robustness to overfitting, making it particularly effective for handling large datasets with high dimensionality.</a:t>
            </a:r>
            <a:endParaRPr>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t/>
            </a:r>
            <a:endParaRPr>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a:highlight>
                  <a:schemeClr val="lt1"/>
                </a:highlight>
                <a:latin typeface="Roboto"/>
                <a:ea typeface="Roboto"/>
                <a:cs typeface="Roboto"/>
                <a:sym typeface="Roboto"/>
              </a:rPr>
              <a:t>K-Nearest Neighbors (KNN): Achieved an impressive accuracy of 99%, highlighting its effectiveness despite its simplicity and minimal training phase.</a:t>
            </a:r>
            <a:endParaRPr>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t/>
            </a:r>
            <a:endParaRPr>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a:highlight>
                  <a:schemeClr val="lt1"/>
                </a:highlight>
                <a:latin typeface="Roboto"/>
                <a:ea typeface="Roboto"/>
                <a:cs typeface="Roboto"/>
                <a:sym typeface="Roboto"/>
              </a:rPr>
              <a:t>XGBoost: Initially provided an accuracy of 82.55%, which was optimized to 100% when estimators were changed to 100.</a:t>
            </a:r>
            <a:endParaRPr>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t/>
            </a:r>
            <a:endParaRPr>
              <a:highlight>
                <a:schemeClr val="lt1"/>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a:highlight>
                  <a:schemeClr val="lt1"/>
                </a:highlight>
                <a:latin typeface="Roboto"/>
                <a:ea typeface="Roboto"/>
                <a:cs typeface="Roboto"/>
                <a:sym typeface="Roboto"/>
              </a:rPr>
              <a:t>Support Vector Machine (SVM): Maintained a consistent accuracy of 100%, indicating excellent performance.</a:t>
            </a:r>
            <a:endParaRPr>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713a373048_1_6"/>
          <p:cNvSpPr txBox="1"/>
          <p:nvPr>
            <p:ph type="title"/>
          </p:nvPr>
        </p:nvSpPr>
        <p:spPr>
          <a:xfrm>
            <a:off x="969725" y="243756"/>
            <a:ext cx="9950100" cy="5310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Conclusion(cntd):</a:t>
            </a:r>
            <a:endParaRPr/>
          </a:p>
        </p:txBody>
      </p:sp>
      <p:sp>
        <p:nvSpPr>
          <p:cNvPr id="276" name="Google Shape;276;g2713a373048_1_6"/>
          <p:cNvSpPr txBox="1"/>
          <p:nvPr>
            <p:ph idx="1" type="body"/>
          </p:nvPr>
        </p:nvSpPr>
        <p:spPr>
          <a:xfrm>
            <a:off x="1077350" y="882625"/>
            <a:ext cx="10461000" cy="5780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The adaptive machine learning models deployed have significantly improved DDoS detection rates and reduced false positives. </a:t>
            </a:r>
            <a:endParaRPr/>
          </a:p>
          <a:p>
            <a:pPr indent="-342900" lvl="0" marL="457200" rtl="0" algn="l">
              <a:spcBef>
                <a:spcPts val="0"/>
              </a:spcBef>
              <a:spcAft>
                <a:spcPts val="0"/>
              </a:spcAft>
              <a:buSzPts val="1800"/>
              <a:buChar char="•"/>
            </a:pPr>
            <a:r>
              <a:rPr lang="en-US"/>
              <a:t>Among the models tested, Random Forest and XGBoost were standout performers due to their robustness to overfitting and ability to handle large datasets with high dimensionality. These models proved to be scalable and effective, making them suitable for practical applications in network security.</a:t>
            </a:r>
            <a:endParaRPr/>
          </a:p>
          <a:p>
            <a:pPr indent="-342900" lvl="0" marL="457200" rtl="0" algn="l">
              <a:spcBef>
                <a:spcPts val="0"/>
              </a:spcBef>
              <a:spcAft>
                <a:spcPts val="0"/>
              </a:spcAft>
              <a:buSzPts val="1800"/>
              <a:buChar char="•"/>
            </a:pPr>
            <a:r>
              <a:rPr lang="en-US"/>
              <a:t>While all models showed high accuracy, the K-Nearest Neighbors and Support Vector Machine models demonstrated particularly high effectiveness.</a:t>
            </a:r>
            <a:endParaRPr/>
          </a:p>
          <a:p>
            <a:pPr indent="-342900" lvl="0" marL="457200" rtl="0" algn="l">
              <a:spcBef>
                <a:spcPts val="0"/>
              </a:spcBef>
              <a:spcAft>
                <a:spcPts val="0"/>
              </a:spcAft>
              <a:buSzPts val="1800"/>
              <a:buChar char="•"/>
            </a:pPr>
            <a:r>
              <a:rPr lang="en-US"/>
              <a:t>To further enhance detection capabilities, a hybrid approach combining multiple models should be used. Such strategies can leverage the strengths of individual models, potentially increasing the overall system's reliability and accuracy.</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sz="16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1077362" y="720434"/>
            <a:ext cx="9950103" cy="1350413"/>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DDos Attacks </a:t>
            </a:r>
            <a:br>
              <a:rPr lang="en-US"/>
            </a:br>
            <a:endParaRPr/>
          </a:p>
        </p:txBody>
      </p:sp>
      <p:sp>
        <p:nvSpPr>
          <p:cNvPr id="101" name="Google Shape;101;p3"/>
          <p:cNvSpPr txBox="1"/>
          <p:nvPr>
            <p:ph idx="1" type="body"/>
          </p:nvPr>
        </p:nvSpPr>
        <p:spPr>
          <a:xfrm>
            <a:off x="1077362" y="1828800"/>
            <a:ext cx="9950103" cy="411203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Distributed denial of service ( DDos) attacks attempts to interfere with regular network operations by flooding the target with excessive internet traffic.</a:t>
            </a:r>
            <a:endParaRPr/>
          </a:p>
          <a:p>
            <a:pPr indent="-2286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Can severely impair network functionality by taking use of the ability of numerous compromised computer systems to impact the targeted serves as well as the associated infrastructure. </a:t>
            </a:r>
            <a:endParaRPr/>
          </a:p>
          <a:p>
            <a:pPr indent="-2286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Leads to downtime and accessibility issues. </a:t>
            </a:r>
            <a:endParaRPr/>
          </a:p>
          <a:p>
            <a:pPr indent="-2286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Need to robust security measures.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1077362" y="720434"/>
            <a:ext cx="9950103" cy="920107"/>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Problem Formulation </a:t>
            </a:r>
            <a:endParaRPr/>
          </a:p>
        </p:txBody>
      </p:sp>
      <p:sp>
        <p:nvSpPr>
          <p:cNvPr id="107" name="Google Shape;107;p4"/>
          <p:cNvSpPr txBox="1"/>
          <p:nvPr>
            <p:ph idx="1" type="body"/>
          </p:nvPr>
        </p:nvSpPr>
        <p:spPr>
          <a:xfrm>
            <a:off x="1077362" y="1640541"/>
            <a:ext cx="9950103" cy="4300289"/>
          </a:xfrm>
          <a:prstGeom prst="rect">
            <a:avLst/>
          </a:prstGeom>
          <a:noFill/>
          <a:ln>
            <a:noFill/>
          </a:ln>
        </p:spPr>
        <p:txBody>
          <a:bodyPr anchorCtr="0" anchor="t" bIns="45700" lIns="91425" spcFirstLastPara="1" rIns="91425" wrap="square" tIns="45700">
            <a:normAutofit/>
          </a:bodyPr>
          <a:lstStyle/>
          <a:p>
            <a:pPr indent="0" lvl="0" marL="228600" rtl="0" algn="l">
              <a:lnSpc>
                <a:spcPct val="120000"/>
              </a:lnSpc>
              <a:spcBef>
                <a:spcPts val="0"/>
              </a:spcBef>
              <a:spcAft>
                <a:spcPts val="0"/>
              </a:spcAft>
              <a:buNone/>
            </a:pPr>
            <a:r>
              <a:t/>
            </a:r>
            <a:endParaRPr>
              <a:latin typeface="Times New Roman"/>
              <a:ea typeface="Times New Roman"/>
              <a:cs typeface="Times New Roman"/>
              <a:sym typeface="Times New Roman"/>
            </a:endParaRPr>
          </a:p>
          <a:p>
            <a:pPr indent="-228600" lvl="0" marL="228600" rtl="0" algn="l">
              <a:lnSpc>
                <a:spcPct val="120000"/>
              </a:lnSpc>
              <a:spcBef>
                <a:spcPts val="0"/>
              </a:spcBef>
              <a:spcAft>
                <a:spcPts val="0"/>
              </a:spcAft>
              <a:buClr>
                <a:schemeClr val="dk1"/>
              </a:buClr>
              <a:buSzPts val="1800"/>
              <a:buChar char="•"/>
            </a:pPr>
            <a:r>
              <a:rPr lang="en-US">
                <a:latin typeface="Times New Roman"/>
                <a:ea typeface="Times New Roman"/>
                <a:cs typeface="Times New Roman"/>
                <a:sym typeface="Times New Roman"/>
              </a:rPr>
              <a:t>Traditional DDos detection are rule-based and static. It detects attacks based on traffic volume of the attack and sends an alert.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Limitations of rule based are not identifying low-scale attacks.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To mitigate we aim to develop adaptive ML models that only detects but learns from evolving behaviours for enhanced and proactive detection from ongoing data and adjusting to new threats in real-time. </a:t>
            </a:r>
            <a:endParaRPr/>
          </a:p>
          <a:p>
            <a:pPr indent="-228600" lvl="0" marL="228600" rtl="0" algn="l">
              <a:lnSpc>
                <a:spcPct val="120000"/>
              </a:lnSpc>
              <a:spcBef>
                <a:spcPts val="1000"/>
              </a:spcBef>
              <a:spcAft>
                <a:spcPts val="0"/>
              </a:spcAft>
              <a:buClr>
                <a:schemeClr val="dk1"/>
              </a:buClr>
              <a:buSzPts val="1800"/>
              <a:buChar char="•"/>
            </a:pPr>
            <a:r>
              <a:rPr lang="en-US">
                <a:latin typeface="Times New Roman"/>
                <a:ea typeface="Times New Roman"/>
                <a:cs typeface="Times New Roman"/>
                <a:sym typeface="Times New Roman"/>
              </a:rPr>
              <a:t>Adaptive machine learning improves detection rates and reduce false positives. This is essential to protect SDN and IoT environments.</a:t>
            </a:r>
            <a:endParaRPr/>
          </a:p>
          <a:p>
            <a:pPr indent="0" lvl="0" marL="0" rtl="0" algn="l">
              <a:lnSpc>
                <a:spcPct val="120000"/>
              </a:lnSpc>
              <a:spcBef>
                <a:spcPts val="1000"/>
              </a:spcBef>
              <a:spcAft>
                <a:spcPts val="0"/>
              </a:spcAft>
              <a:buClr>
                <a:schemeClr val="dk1"/>
              </a:buClr>
              <a:buSzPts val="1800"/>
              <a:buNone/>
            </a:pPr>
            <a:r>
              <a:t/>
            </a:r>
            <a:endParaRPr/>
          </a:p>
          <a:p>
            <a:pPr indent="-114300" lvl="0" marL="228600" rtl="0" algn="l">
              <a:lnSpc>
                <a:spcPct val="120000"/>
              </a:lnSpc>
              <a:spcBef>
                <a:spcPts val="1000"/>
              </a:spcBef>
              <a:spcAft>
                <a:spcPts val="0"/>
              </a:spcAft>
              <a:buClr>
                <a:schemeClr val="dk1"/>
              </a:buClr>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1077362" y="720434"/>
            <a:ext cx="9950103" cy="823231"/>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Data Collection</a:t>
            </a:r>
            <a:endParaRPr/>
          </a:p>
        </p:txBody>
      </p:sp>
      <p:sp>
        <p:nvSpPr>
          <p:cNvPr id="113" name="Google Shape;113;p5"/>
          <p:cNvSpPr txBox="1"/>
          <p:nvPr>
            <p:ph idx="1" type="body"/>
          </p:nvPr>
        </p:nvSpPr>
        <p:spPr>
          <a:xfrm>
            <a:off x="1077362" y="1700981"/>
            <a:ext cx="9950103" cy="423984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t/>
            </a:r>
            <a:endParaRPr sz="2000">
              <a:latin typeface="Times New Roman"/>
              <a:ea typeface="Times New Roman"/>
              <a:cs typeface="Times New Roman"/>
              <a:sym typeface="Times New Roman"/>
            </a:endParaRPr>
          </a:p>
          <a:p>
            <a:pPr indent="-228600" lvl="0" marL="228600" rtl="0" algn="l">
              <a:lnSpc>
                <a:spcPct val="12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Dataset : NetBIOS dataset which was made openly available by the University of New Brunswick, Canada</a:t>
            </a:r>
            <a:endParaRPr sz="2000"/>
          </a:p>
          <a:p>
            <a:pPr indent="-2286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has 3.4 million rows and 88 columns in total, Target label is included. </a:t>
            </a:r>
            <a:endParaRPr sz="2000"/>
          </a:p>
          <a:p>
            <a:pPr indent="-2286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stats on network traffic and the logs of the event were made available for all the events. </a:t>
            </a:r>
            <a:endParaRPr sz="2000"/>
          </a:p>
          <a:p>
            <a:pPr indent="-2286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columns in the dataset included Destination Port, Flow-based features, packet-based features, and Flag counts. </a:t>
            </a:r>
            <a:endParaRPr sz="2000"/>
          </a:p>
          <a:p>
            <a:pPr indent="0" lvl="0" marL="0" rtl="0" algn="l">
              <a:lnSpc>
                <a:spcPct val="12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1077362" y="720434"/>
            <a:ext cx="9950103" cy="947945"/>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Data Understanding </a:t>
            </a:r>
            <a:endParaRPr/>
          </a:p>
        </p:txBody>
      </p:sp>
      <p:sp>
        <p:nvSpPr>
          <p:cNvPr id="119" name="Google Shape;119;p6"/>
          <p:cNvSpPr txBox="1"/>
          <p:nvPr>
            <p:ph idx="1" type="body"/>
          </p:nvPr>
        </p:nvSpPr>
        <p:spPr>
          <a:xfrm>
            <a:off x="1077362" y="1860884"/>
            <a:ext cx="9950103" cy="4079946"/>
          </a:xfrm>
          <a:prstGeom prst="rect">
            <a:avLst/>
          </a:prstGeom>
          <a:noFill/>
          <a:ln>
            <a:noFill/>
          </a:ln>
        </p:spPr>
        <p:txBody>
          <a:bodyPr anchorCtr="0" anchor="t" bIns="45700" lIns="91425" spcFirstLastPara="1" rIns="91425" wrap="square" tIns="45700">
            <a:noAutofit/>
          </a:bodyPr>
          <a:lstStyle/>
          <a:p>
            <a:pPr indent="-241300" lvl="0" marL="228600" rtl="0" algn="l">
              <a:lnSpc>
                <a:spcPct val="12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Duplicates: There were no duplicates in the dataset. </a:t>
            </a:r>
            <a:endParaRPr sz="2000"/>
          </a:p>
          <a:p>
            <a:pPr indent="-2413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Missing values detection: The analysis of the dataset revealed a total of 6 missing values.</a:t>
            </a:r>
            <a:endParaRPr sz="2000"/>
          </a:p>
          <a:p>
            <a:pPr indent="-2413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Inf values detection: Data has inf values of 130555.  </a:t>
            </a:r>
            <a:endParaRPr sz="2000"/>
          </a:p>
          <a:p>
            <a:pPr indent="-2413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Outliers detection: outliers are present and could affect the performance of model. </a:t>
            </a:r>
            <a:endParaRPr sz="2000">
              <a:latin typeface="Times New Roman"/>
              <a:ea typeface="Times New Roman"/>
              <a:cs typeface="Times New Roman"/>
              <a:sym typeface="Times New Roman"/>
            </a:endParaRPr>
          </a:p>
          <a:p>
            <a:pPr indent="-2413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Imbalance Label column: This could make the classification modeling biased. To overcome this we have applied undersampling and SMOTE techniques. </a:t>
            </a:r>
            <a:endParaRPr sz="2000"/>
          </a:p>
          <a:p>
            <a:pPr indent="-241300" lvl="0" marL="228600" rtl="0" algn="l">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To identify distribution and understand the spread we have plotted visualization graphs for features like . </a:t>
            </a:r>
            <a:endParaRPr sz="2000">
              <a:latin typeface="Times New Roman"/>
              <a:ea typeface="Times New Roman"/>
              <a:cs typeface="Times New Roman"/>
              <a:sym typeface="Times New Roman"/>
            </a:endParaRPr>
          </a:p>
          <a:p>
            <a:pPr indent="-114300" lvl="0" marL="228600" rtl="0" algn="l">
              <a:lnSpc>
                <a:spcPct val="120000"/>
              </a:lnSpc>
              <a:spcBef>
                <a:spcPts val="1000"/>
              </a:spcBef>
              <a:spcAft>
                <a:spcPts val="0"/>
              </a:spcAft>
              <a:buClr>
                <a:schemeClr val="dk1"/>
              </a:buClr>
              <a:buSzPts val="18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1077362" y="720434"/>
            <a:ext cx="9950103" cy="803566"/>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EDA </a:t>
            </a:r>
            <a:endParaRPr/>
          </a:p>
        </p:txBody>
      </p:sp>
      <p:pic>
        <p:nvPicPr>
          <p:cNvPr id="125" name="Google Shape;125;p7"/>
          <p:cNvPicPr preferRelativeResize="0"/>
          <p:nvPr>
            <p:ph idx="1" type="body"/>
          </p:nvPr>
        </p:nvPicPr>
        <p:blipFill rotWithShape="1">
          <a:blip r:embed="rId3">
            <a:alphaModFix/>
          </a:blip>
          <a:srcRect b="0" l="0" r="0" t="0"/>
          <a:stretch/>
        </p:blipFill>
        <p:spPr>
          <a:xfrm>
            <a:off x="625642" y="1632720"/>
            <a:ext cx="5983705" cy="4198984"/>
          </a:xfrm>
          <a:prstGeom prst="rect">
            <a:avLst/>
          </a:prstGeom>
          <a:noFill/>
          <a:ln>
            <a:noFill/>
          </a:ln>
        </p:spPr>
      </p:pic>
      <p:pic>
        <p:nvPicPr>
          <p:cNvPr id="126" name="Google Shape;126;p7"/>
          <p:cNvPicPr preferRelativeResize="0"/>
          <p:nvPr/>
        </p:nvPicPr>
        <p:blipFill rotWithShape="1">
          <a:blip r:embed="rId4">
            <a:alphaModFix/>
          </a:blip>
          <a:srcRect b="0" l="0" r="0" t="0"/>
          <a:stretch/>
        </p:blipFill>
        <p:spPr>
          <a:xfrm>
            <a:off x="7347383" y="1949308"/>
            <a:ext cx="3581710" cy="1150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1077362" y="720434"/>
            <a:ext cx="9950103" cy="691271"/>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Data Preparation </a:t>
            </a:r>
            <a:endParaRPr/>
          </a:p>
        </p:txBody>
      </p:sp>
      <p:sp>
        <p:nvSpPr>
          <p:cNvPr id="132" name="Google Shape;132;p8"/>
          <p:cNvSpPr txBox="1"/>
          <p:nvPr>
            <p:ph idx="1" type="body"/>
          </p:nvPr>
        </p:nvSpPr>
        <p:spPr>
          <a:xfrm>
            <a:off x="1077362" y="1411705"/>
            <a:ext cx="9950103" cy="452912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100"/>
              <a:buChar char="•"/>
            </a:pPr>
            <a:r>
              <a:rPr lang="en-US" sz="2100">
                <a:latin typeface="Times New Roman"/>
                <a:ea typeface="Times New Roman"/>
                <a:cs typeface="Times New Roman"/>
                <a:sym typeface="Times New Roman"/>
              </a:rPr>
              <a:t>Handled missing values: By removing rows with missing values.</a:t>
            </a:r>
            <a:endParaRPr/>
          </a:p>
          <a:p>
            <a:pPr indent="-228600" lvl="0" marL="228600" rtl="0" algn="l">
              <a:lnSpc>
                <a:spcPct val="120000"/>
              </a:lnSpc>
              <a:spcBef>
                <a:spcPts val="1000"/>
              </a:spcBef>
              <a:spcAft>
                <a:spcPts val="0"/>
              </a:spcAft>
              <a:buClr>
                <a:schemeClr val="dk1"/>
              </a:buClr>
              <a:buSzPts val="2100"/>
              <a:buChar char="•"/>
            </a:pPr>
            <a:r>
              <a:rPr lang="en-US" sz="2100">
                <a:latin typeface="Times New Roman"/>
                <a:ea typeface="Times New Roman"/>
                <a:cs typeface="Times New Roman"/>
                <a:sym typeface="Times New Roman"/>
              </a:rPr>
              <a:t>Handled outliers: </a:t>
            </a:r>
            <a:endParaRPr/>
          </a:p>
          <a:p>
            <a:pPr indent="-95250" lvl="0" marL="228600" rtl="0" algn="l">
              <a:lnSpc>
                <a:spcPct val="120000"/>
              </a:lnSpc>
              <a:spcBef>
                <a:spcPts val="1000"/>
              </a:spcBef>
              <a:spcAft>
                <a:spcPts val="0"/>
              </a:spcAft>
              <a:buClr>
                <a:schemeClr val="dk1"/>
              </a:buClr>
              <a:buSzPts val="2100"/>
              <a:buNone/>
            </a:pPr>
            <a:r>
              <a:t/>
            </a:r>
            <a:endParaRPr sz="21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ts val="2100"/>
              <a:buNone/>
            </a:pPr>
            <a:r>
              <a:t/>
            </a:r>
            <a:endParaRPr sz="21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ts val="2100"/>
              <a:buNone/>
            </a:pPr>
            <a:r>
              <a:t/>
            </a:r>
            <a:endParaRPr sz="2100">
              <a:latin typeface="Times New Roman"/>
              <a:ea typeface="Times New Roman"/>
              <a:cs typeface="Times New Roman"/>
              <a:sym typeface="Times New Roman"/>
            </a:endParaRPr>
          </a:p>
          <a:p>
            <a:pPr indent="-228600" lvl="4" marL="822960" rtl="0" algn="l">
              <a:lnSpc>
                <a:spcPct val="120000"/>
              </a:lnSpc>
              <a:spcBef>
                <a:spcPts val="500"/>
              </a:spcBef>
              <a:spcAft>
                <a:spcPts val="0"/>
              </a:spcAft>
              <a:buClr>
                <a:schemeClr val="dk1"/>
              </a:buClr>
              <a:buSzPts val="2100"/>
              <a:buFont typeface="Courier New"/>
              <a:buChar char="o"/>
            </a:pPr>
            <a:r>
              <a:rPr lang="en-US" sz="2100">
                <a:latin typeface="Times New Roman"/>
                <a:ea typeface="Times New Roman"/>
                <a:cs typeface="Times New Roman"/>
                <a:sym typeface="Times New Roman"/>
              </a:rPr>
              <a:t>	Identified and Removed the outliers to prevent skewing the analysis. </a:t>
            </a:r>
            <a:endParaRPr/>
          </a:p>
          <a:p>
            <a:pPr indent="-228600" lvl="4" marL="822960" rtl="0" algn="l">
              <a:lnSpc>
                <a:spcPct val="120000"/>
              </a:lnSpc>
              <a:spcBef>
                <a:spcPts val="500"/>
              </a:spcBef>
              <a:spcAft>
                <a:spcPts val="0"/>
              </a:spcAft>
              <a:buClr>
                <a:schemeClr val="dk1"/>
              </a:buClr>
              <a:buSzPts val="2100"/>
              <a:buFont typeface="Courier New"/>
              <a:buChar char="o"/>
            </a:pPr>
            <a:r>
              <a:rPr lang="en-US" sz="2100">
                <a:latin typeface="Times New Roman"/>
                <a:ea typeface="Times New Roman"/>
                <a:cs typeface="Times New Roman"/>
                <a:sym typeface="Times New Roman"/>
              </a:rPr>
              <a:t>Capped the outliers after removing few outliers to reduce the impact. </a:t>
            </a:r>
            <a:endParaRPr/>
          </a:p>
          <a:p>
            <a:pPr indent="-228600" lvl="0" marL="228600" rtl="0" algn="l">
              <a:lnSpc>
                <a:spcPct val="120000"/>
              </a:lnSpc>
              <a:spcBef>
                <a:spcPts val="1000"/>
              </a:spcBef>
              <a:spcAft>
                <a:spcPts val="0"/>
              </a:spcAft>
              <a:buClr>
                <a:schemeClr val="dk1"/>
              </a:buClr>
              <a:buSzPts val="2100"/>
              <a:buChar char="•"/>
            </a:pPr>
            <a:r>
              <a:rPr lang="en-US" sz="2100">
                <a:latin typeface="Times New Roman"/>
                <a:ea typeface="Times New Roman"/>
                <a:cs typeface="Times New Roman"/>
                <a:sym typeface="Times New Roman"/>
              </a:rPr>
              <a:t>Label Encoding: converted categorical labels to numerical values.</a:t>
            </a:r>
            <a:endParaRPr/>
          </a:p>
          <a:p>
            <a:pPr indent="0" lvl="0" marL="0" rtl="0" algn="l">
              <a:lnSpc>
                <a:spcPct val="120000"/>
              </a:lnSpc>
              <a:spcBef>
                <a:spcPts val="1000"/>
              </a:spcBef>
              <a:spcAft>
                <a:spcPts val="0"/>
              </a:spcAft>
              <a:buClr>
                <a:schemeClr val="dk1"/>
              </a:buClr>
              <a:buSzPts val="2100"/>
              <a:buNone/>
            </a:pPr>
            <a:r>
              <a:t/>
            </a:r>
            <a:endParaRPr sz="2100">
              <a:latin typeface="Times New Roman"/>
              <a:ea typeface="Times New Roman"/>
              <a:cs typeface="Times New Roman"/>
              <a:sym typeface="Times New Roman"/>
            </a:endParaRPr>
          </a:p>
          <a:p>
            <a:pPr indent="-101600" lvl="0" marL="228600" rtl="0" algn="l">
              <a:lnSpc>
                <a:spcPct val="12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33" name="Google Shape;133;p8"/>
          <p:cNvPicPr preferRelativeResize="0"/>
          <p:nvPr/>
        </p:nvPicPr>
        <p:blipFill rotWithShape="1">
          <a:blip r:embed="rId3">
            <a:alphaModFix/>
          </a:blip>
          <a:srcRect b="0" l="0" r="0" t="0"/>
          <a:stretch/>
        </p:blipFill>
        <p:spPr>
          <a:xfrm>
            <a:off x="3423045" y="1984481"/>
            <a:ext cx="5121084" cy="1444520"/>
          </a:xfrm>
          <a:prstGeom prst="rect">
            <a:avLst/>
          </a:prstGeom>
          <a:noFill/>
          <a:ln>
            <a:noFill/>
          </a:ln>
        </p:spPr>
      </p:pic>
      <p:pic>
        <p:nvPicPr>
          <p:cNvPr id="134" name="Google Shape;134;p8"/>
          <p:cNvPicPr preferRelativeResize="0"/>
          <p:nvPr/>
        </p:nvPicPr>
        <p:blipFill rotWithShape="1">
          <a:blip r:embed="rId4">
            <a:alphaModFix/>
          </a:blip>
          <a:srcRect b="0" l="0" r="0" t="0"/>
          <a:stretch/>
        </p:blipFill>
        <p:spPr>
          <a:xfrm>
            <a:off x="3305558" y="3671631"/>
            <a:ext cx="3909399" cy="3276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0" name="Google Shape;140;p9"/>
          <p:cNvSpPr txBox="1"/>
          <p:nvPr>
            <p:ph type="title"/>
          </p:nvPr>
        </p:nvSpPr>
        <p:spPr>
          <a:xfrm>
            <a:off x="1077364" y="720435"/>
            <a:ext cx="4140000" cy="1507500"/>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Data preparation Cont’d</a:t>
            </a:r>
            <a:endParaRPr/>
          </a:p>
        </p:txBody>
      </p:sp>
      <p:sp>
        <p:nvSpPr>
          <p:cNvPr id="141" name="Google Shape;141;p9"/>
          <p:cNvSpPr txBox="1"/>
          <p:nvPr>
            <p:ph idx="1" type="body"/>
          </p:nvPr>
        </p:nvSpPr>
        <p:spPr>
          <a:xfrm>
            <a:off x="1077364" y="2427315"/>
            <a:ext cx="4140096" cy="3934155"/>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10000"/>
              </a:lnSpc>
              <a:spcBef>
                <a:spcPts val="0"/>
              </a:spcBef>
              <a:spcAft>
                <a:spcPts val="0"/>
              </a:spcAft>
              <a:buClr>
                <a:schemeClr val="dk1"/>
              </a:buClr>
              <a:buSzPct val="100000"/>
              <a:buChar char="•"/>
            </a:pPr>
            <a:r>
              <a:rPr lang="en-US" sz="2500">
                <a:latin typeface="Times New Roman"/>
                <a:ea typeface="Times New Roman"/>
                <a:cs typeface="Times New Roman"/>
                <a:sym typeface="Times New Roman"/>
              </a:rPr>
              <a:t>Handled Imbalance Data:  Random Undersampling and SMOTE( Synthetic Minority Over-Sampling technique) </a:t>
            </a:r>
            <a:endParaRPr/>
          </a:p>
          <a:p>
            <a:pPr indent="-228600" lvl="0" marL="228600" rtl="0" algn="l">
              <a:lnSpc>
                <a:spcPct val="110000"/>
              </a:lnSpc>
              <a:spcBef>
                <a:spcPts val="1000"/>
              </a:spcBef>
              <a:spcAft>
                <a:spcPts val="0"/>
              </a:spcAft>
              <a:buClr>
                <a:schemeClr val="dk1"/>
              </a:buClr>
              <a:buSzPct val="100000"/>
              <a:buChar char="•"/>
            </a:pPr>
            <a:r>
              <a:rPr lang="en-US" sz="2500">
                <a:latin typeface="Times New Roman"/>
                <a:ea typeface="Times New Roman"/>
                <a:cs typeface="Times New Roman"/>
                <a:sym typeface="Times New Roman"/>
              </a:rPr>
              <a:t>After performing balancing techniques size of data frame</a:t>
            </a:r>
            <a:endParaRPr/>
          </a:p>
          <a:p>
            <a:pPr indent="-228600" lvl="0" marL="228600" rtl="0" algn="l">
              <a:lnSpc>
                <a:spcPct val="110000"/>
              </a:lnSpc>
              <a:spcBef>
                <a:spcPts val="1000"/>
              </a:spcBef>
              <a:spcAft>
                <a:spcPts val="0"/>
              </a:spcAft>
              <a:buClr>
                <a:schemeClr val="dk1"/>
              </a:buClr>
              <a:buSzPct val="100000"/>
              <a:buChar char="•"/>
            </a:pPr>
            <a:r>
              <a:rPr lang="en-US" sz="2500">
                <a:latin typeface="Times New Roman"/>
                <a:ea typeface="Times New Roman"/>
                <a:cs typeface="Times New Roman"/>
                <a:sym typeface="Times New Roman"/>
              </a:rPr>
              <a:t>Normalized the data using MinMaxScalar</a:t>
            </a:r>
            <a:endParaRPr sz="2500">
              <a:latin typeface="Times New Roman"/>
              <a:ea typeface="Times New Roman"/>
              <a:cs typeface="Times New Roman"/>
              <a:sym typeface="Times New Roman"/>
            </a:endParaRPr>
          </a:p>
          <a:p>
            <a:pPr indent="-228600" lvl="0" marL="228600" rtl="0" algn="l">
              <a:lnSpc>
                <a:spcPct val="110000"/>
              </a:lnSpc>
              <a:spcBef>
                <a:spcPts val="1000"/>
              </a:spcBef>
              <a:spcAft>
                <a:spcPts val="0"/>
              </a:spcAft>
              <a:buClr>
                <a:schemeClr val="dk1"/>
              </a:buClr>
              <a:buSzPct val="100000"/>
              <a:buChar char="•"/>
            </a:pPr>
            <a:r>
              <a:rPr lang="en-US" sz="2500">
                <a:latin typeface="Times New Roman"/>
                <a:ea typeface="Times New Roman"/>
                <a:cs typeface="Times New Roman"/>
                <a:sym typeface="Times New Roman"/>
              </a:rPr>
              <a:t>Using Standard Scalar, standardize the data.</a:t>
            </a:r>
            <a:endParaRPr/>
          </a:p>
          <a:p>
            <a:pPr indent="-228600" lvl="0" marL="228600" rtl="0" algn="l">
              <a:lnSpc>
                <a:spcPct val="110000"/>
              </a:lnSpc>
              <a:spcBef>
                <a:spcPts val="1000"/>
              </a:spcBef>
              <a:spcAft>
                <a:spcPts val="0"/>
              </a:spcAft>
              <a:buClr>
                <a:schemeClr val="dk1"/>
              </a:buClr>
              <a:buSzPct val="100000"/>
              <a:buChar char="•"/>
            </a:pPr>
            <a:r>
              <a:rPr lang="en-US" sz="2500">
                <a:latin typeface="Times New Roman"/>
                <a:ea typeface="Times New Roman"/>
                <a:cs typeface="Times New Roman"/>
                <a:sym typeface="Times New Roman"/>
              </a:rPr>
              <a:t>Performed Dimensionality Reduction Technique with PCA to retain most of variance. Set n_components = 0.95.</a:t>
            </a:r>
            <a:endParaRPr/>
          </a:p>
          <a:p>
            <a:pPr indent="-228600" lvl="0" marL="228600" rtl="0" algn="l">
              <a:lnSpc>
                <a:spcPct val="110000"/>
              </a:lnSpc>
              <a:spcBef>
                <a:spcPts val="1000"/>
              </a:spcBef>
              <a:spcAft>
                <a:spcPts val="0"/>
              </a:spcAft>
              <a:buClr>
                <a:schemeClr val="dk1"/>
              </a:buClr>
              <a:buSzPct val="100000"/>
              <a:buChar char="•"/>
            </a:pPr>
            <a:r>
              <a:rPr lang="en-US" sz="2500">
                <a:latin typeface="Times New Roman"/>
                <a:ea typeface="Times New Roman"/>
                <a:cs typeface="Times New Roman"/>
                <a:sym typeface="Times New Roman"/>
              </a:rPr>
              <a:t>Split the data into training and testing sets in ratio of 80:20 using train_test_split.</a:t>
            </a:r>
            <a:endParaRPr/>
          </a:p>
          <a:p>
            <a:pPr indent="-228600" lvl="0" marL="228600" rtl="0" algn="l">
              <a:lnSpc>
                <a:spcPct val="110000"/>
              </a:lnSpc>
              <a:spcBef>
                <a:spcPts val="1000"/>
              </a:spcBef>
              <a:spcAft>
                <a:spcPts val="0"/>
              </a:spcAft>
              <a:buClr>
                <a:schemeClr val="dk1"/>
              </a:buClr>
              <a:buSzPct val="100000"/>
              <a:buChar char="•"/>
            </a:pPr>
            <a:r>
              <a:rPr lang="en-US" sz="2500">
                <a:latin typeface="Times New Roman"/>
                <a:ea typeface="Times New Roman"/>
                <a:cs typeface="Times New Roman"/>
                <a:sym typeface="Times New Roman"/>
              </a:rPr>
              <a:t>Random state is fixed ( random state = 42)</a:t>
            </a:r>
            <a:endParaRPr/>
          </a:p>
          <a:p>
            <a:pPr indent="-204152" lvl="0" marL="228600" rtl="0" algn="l">
              <a:lnSpc>
                <a:spcPct val="110000"/>
              </a:lnSpc>
              <a:spcBef>
                <a:spcPts val="1000"/>
              </a:spcBef>
              <a:spcAft>
                <a:spcPts val="0"/>
              </a:spcAft>
              <a:buClr>
                <a:schemeClr val="dk1"/>
              </a:buClr>
              <a:buSzPct val="100000"/>
              <a:buNone/>
            </a:pPr>
            <a:r>
              <a:t/>
            </a:r>
            <a:endParaRPr sz="7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ct val="100000"/>
              <a:buNone/>
            </a:pPr>
            <a:r>
              <a:t/>
            </a:r>
            <a:endParaRPr sz="7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ct val="100000"/>
              <a:buNone/>
            </a:pPr>
            <a:r>
              <a:rPr lang="en-US" sz="700">
                <a:latin typeface="Times New Roman"/>
                <a:ea typeface="Times New Roman"/>
                <a:cs typeface="Times New Roman"/>
                <a:sym typeface="Times New Roman"/>
              </a:rPr>
              <a:t>		</a:t>
            </a:r>
            <a:endParaRPr/>
          </a:p>
        </p:txBody>
      </p:sp>
      <p:sp>
        <p:nvSpPr>
          <p:cNvPr id="142" name="Google Shape;142;p9"/>
          <p:cNvSpPr/>
          <p:nvPr/>
        </p:nvSpPr>
        <p:spPr>
          <a:xfrm rot="-5400000">
            <a:off x="8794726" y="-9066"/>
            <a:ext cx="3388208" cy="3406341"/>
          </a:xfrm>
          <a:custGeom>
            <a:rect b="b" l="l" r="r" t="t"/>
            <a:pathLst>
              <a:path extrusionOk="0" h="3406341" w="3388208">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43" name="Google Shape;143;p9"/>
          <p:cNvPicPr preferRelativeResize="0"/>
          <p:nvPr/>
        </p:nvPicPr>
        <p:blipFill rotWithShape="1">
          <a:blip r:embed="rId3">
            <a:alphaModFix/>
          </a:blip>
          <a:srcRect b="0" l="0" r="0" t="0"/>
          <a:stretch/>
        </p:blipFill>
        <p:spPr>
          <a:xfrm>
            <a:off x="5753313" y="2227810"/>
            <a:ext cx="3746358" cy="2164109"/>
          </a:xfrm>
          <a:prstGeom prst="rect">
            <a:avLst/>
          </a:prstGeom>
          <a:noFill/>
          <a:ln>
            <a:noFill/>
          </a:ln>
        </p:spPr>
      </p:pic>
      <p:sp>
        <p:nvSpPr>
          <p:cNvPr id="144" name="Google Shape;144;p9"/>
          <p:cNvSpPr/>
          <p:nvPr/>
        </p:nvSpPr>
        <p:spPr>
          <a:xfrm>
            <a:off x="8803792" y="3470886"/>
            <a:ext cx="3388208" cy="3406341"/>
          </a:xfrm>
          <a:custGeom>
            <a:rect b="b" l="l" r="r" t="t"/>
            <a:pathLst>
              <a:path extrusionOk="0" h="3406341" w="3388208">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45" name="Google Shape;145;p9"/>
          <p:cNvPicPr preferRelativeResize="0"/>
          <p:nvPr/>
        </p:nvPicPr>
        <p:blipFill rotWithShape="1">
          <a:blip r:embed="rId4">
            <a:alphaModFix/>
          </a:blip>
          <a:srcRect b="0" l="0" r="0" t="0"/>
          <a:stretch/>
        </p:blipFill>
        <p:spPr>
          <a:xfrm>
            <a:off x="5448373" y="4402540"/>
            <a:ext cx="4788861" cy="8149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ocksVTI">
  <a:themeElements>
    <a:clrScheme name="AnalogousFromLightSeedRightStep">
      <a:dk1>
        <a:srgbClr val="000000"/>
      </a:dk1>
      <a:lt1>
        <a:srgbClr val="FFFFFF"/>
      </a:lt1>
      <a:dk2>
        <a:srgbClr val="2C3A21"/>
      </a:dk2>
      <a:lt2>
        <a:srgbClr val="E2E6E8"/>
      </a:lt2>
      <a:accent1>
        <a:srgbClr val="C79783"/>
      </a:accent1>
      <a:accent2>
        <a:srgbClr val="B3A06E"/>
      </a:accent2>
      <a:accent3>
        <a:srgbClr val="9EA573"/>
      </a:accent3>
      <a:accent4>
        <a:srgbClr val="88AD6A"/>
      </a:accent4>
      <a:accent5>
        <a:srgbClr val="79B077"/>
      </a:accent5>
      <a:accent6>
        <a:srgbClr val="6BAF85"/>
      </a:accent6>
      <a:hlink>
        <a:srgbClr val="5E899C"/>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2024-05-13T19:53:46Z</dcterms:created>
  <dc:creator>Ganaprathyusha Puluputhuri Muni</dc:creator>
</cp:coreProperties>
</file>