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0" r:id="rId11"/>
    <p:sldId id="263" r:id="rId12"/>
    <p:sldId id="272" r:id="rId13"/>
    <p:sldId id="273" r:id="rId14"/>
    <p:sldId id="265" r:id="rId15"/>
    <p:sldId id="267" r:id="rId16"/>
    <p:sldId id="269" r:id="rId17"/>
    <p:sldId id="268" r:id="rId18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0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1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2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3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4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5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5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6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7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7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8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3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4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5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5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6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7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7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8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8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9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 0" descr="Imag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Text 0"/>
          <p:cNvSpPr txBox="1"/>
          <p:nvPr/>
        </p:nvSpPr>
        <p:spPr>
          <a:xfrm>
            <a:off x="5946775" y="370205"/>
            <a:ext cx="8032115" cy="35261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t>TabulaX: Multi-Class Table Transformation </a:t>
            </a:r>
            <a:r>
              <a:rPr lang="en-IN"/>
              <a:t>Framework </a:t>
            </a:r>
            <a:r>
              <a:t>Using </a:t>
            </a:r>
            <a:r>
              <a:rPr lang="en-IN"/>
              <a:t>Large Language Models</a:t>
            </a:r>
          </a:p>
          <a:p/>
        </p:txBody>
      </p:sp>
      <p:sp>
        <p:nvSpPr>
          <p:cNvPr id="192" name="Text 6"/>
          <p:cNvSpPr txBox="1"/>
          <p:nvPr/>
        </p:nvSpPr>
        <p:spPr>
          <a:xfrm>
            <a:off x="6163021" y="6203432"/>
            <a:ext cx="2260155" cy="3545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4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GROUP NO:351</a:t>
            </a:r>
          </a:p>
        </p:txBody>
      </p:sp>
      <p:sp>
        <p:nvSpPr>
          <p:cNvPr id="193" name="MACHA HARSHITHA                                23BD1A6633…"/>
          <p:cNvSpPr txBox="1"/>
          <p:nvPr/>
        </p:nvSpPr>
        <p:spPr>
          <a:xfrm>
            <a:off x="6235065" y="3754755"/>
            <a:ext cx="6998335" cy="2009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/>
          <a:p>
            <a:pPr defTabSz="457200"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/>
              <a:t>MACHA HARSHITHA</a:t>
            </a:r>
            <a:r>
              <a:rPr sz="2000" b="0">
                <a:latin typeface="Times Roman"/>
                <a:ea typeface="Times Roman"/>
                <a:cs typeface="Times Roman"/>
                <a:sym typeface="Times Roman"/>
              </a:rPr>
              <a:t>                  </a:t>
            </a:r>
            <a:r>
              <a:rPr sz="2000"/>
              <a:t>23BD1A6633</a:t>
            </a:r>
            <a:endParaRPr sz="2000"/>
          </a:p>
          <a:p>
            <a:pPr defTabSz="457200"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/>
              <a:t>N SIDHI</a:t>
            </a:r>
            <a:r>
              <a:rPr sz="2000" b="0">
                <a:latin typeface="Times Roman"/>
                <a:ea typeface="Times Roman"/>
                <a:cs typeface="Times Roman"/>
                <a:sym typeface="Times Roman"/>
              </a:rPr>
              <a:t>                                  </a:t>
            </a:r>
            <a:r>
              <a:rPr sz="2000"/>
              <a:t>23BD1A6638</a:t>
            </a:r>
            <a:endParaRPr sz="2000" b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/>
              <a:t>MUCHAKURTHI NITHILESH</a:t>
            </a:r>
            <a:r>
              <a:rPr sz="2000" b="0">
                <a:latin typeface="Times Roman"/>
                <a:ea typeface="Times Roman"/>
                <a:cs typeface="Times Roman"/>
                <a:sym typeface="Times Roman"/>
              </a:rPr>
              <a:t>         </a:t>
            </a:r>
            <a:r>
              <a:rPr sz="2000"/>
              <a:t>23BD1A054V</a:t>
            </a:r>
            <a:endParaRPr sz="2000" b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/>
              <a:t>MATETI HARSHAN                                 23BD1A054G</a:t>
            </a:r>
            <a:endParaRPr sz="2000" b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/>
              <a:t>MATETI HRUSHIKESH  </a:t>
            </a:r>
            <a:r>
              <a:rPr sz="2000" b="0">
                <a:latin typeface="Times Roman"/>
                <a:ea typeface="Times Roman"/>
                <a:cs typeface="Times Roman"/>
                <a:sym typeface="Times Roman"/>
              </a:rPr>
              <a:t>               </a:t>
            </a:r>
            <a:r>
              <a:rPr sz="2000"/>
              <a:t>23BD1A663</a:t>
            </a:r>
            <a:endParaRPr sz="2000" b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sz="2000"/>
              <a:t>GANDRA AKHILESH RAO</a:t>
            </a:r>
            <a:r>
              <a:rPr sz="2000" b="0">
                <a:latin typeface="Times Roman"/>
                <a:ea typeface="Times Roman"/>
                <a:cs typeface="Times Roman"/>
                <a:sym typeface="Times Roman"/>
              </a:rPr>
              <a:t>             </a:t>
            </a:r>
            <a:r>
              <a:rPr sz="2000"/>
              <a:t>23BD1A052C</a:t>
            </a:r>
            <a:endParaRPr b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892540" y="6637020"/>
            <a:ext cx="48768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 0" descr="Imag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5575" y="-285115"/>
            <a:ext cx="16050260" cy="86995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94435" y="802640"/>
            <a:ext cx="487680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40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rPr>
              <a:t>Tech Stack</a:t>
            </a:r>
            <a:endParaRPr kumimoji="0" lang="en-IN" altLang="en-US" sz="40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4435" y="1810385"/>
            <a:ext cx="10831195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Frontend: React, Tailwind CSS</a:t>
            </a:r>
            <a:endParaRPr kumimoji="0" lang="en-US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*Backend: Node.js + Express</a:t>
            </a:r>
            <a:endParaRPr kumimoji="0" lang="en-US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*LLM Ho</a:t>
            </a:r>
            <a:r>
              <a:rPr kumimoji="0" lang="en-I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</a:t>
            </a:r>
            <a:r>
              <a:rPr kumimoji="0" lang="en-US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t: Python + Flask on Colab (Mistral 7B)</a:t>
            </a:r>
            <a:endParaRPr kumimoji="0" lang="en-US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*Database: MongoDB (Auth, file tracking)</a:t>
            </a:r>
            <a:endParaRPr kumimoji="0" lang="en-US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*Deployment: ngrok (temporary), planned API hosting</a:t>
            </a:r>
            <a:endParaRPr kumimoji="0" lang="en-US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38580" y="442595"/>
            <a:ext cx="4876800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rPr>
              <a:t>Database Design</a:t>
            </a:r>
            <a:endParaRPr kumimoji="0" lang="en-US" altLang="en-US" sz="40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96340" y="1638300"/>
            <a:ext cx="11215370" cy="198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Users: name, email, password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Transformations: user_id, file_ids, type, function_code, timestamp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MongoDB is used for storing metadata and optional transformed outputs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30935" y="3626485"/>
            <a:ext cx="12399010" cy="4328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Calibri" panose="020F0502020204030204"/>
              </a:rPr>
              <a:t>C</a:t>
            </a:r>
            <a:r>
              <a:rPr lang="en-US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Calibri" panose="020F0502020204030204"/>
              </a:rPr>
              <a:t>hallenges Faced</a:t>
            </a:r>
            <a:endParaRPr kumimoji="0" lang="en-US" altLang="en-US" sz="40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2800">
                <a:sym typeface="Calibri" panose="020F0502020204030204"/>
              </a:rPr>
              <a:t>* Getting LLMs to produce only function code (no explanation)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2800">
                <a:sym typeface="Calibri" panose="020F0502020204030204"/>
              </a:rPr>
              <a:t>* Handling datetime transformations (chain-of-thought prompting)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2800">
                <a:sym typeface="Calibri" panose="020F0502020204030204"/>
              </a:rPr>
              <a:t>* Making execution safe (exec() sandboxing)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2800">
                <a:sym typeface="Calibri" panose="020F0502020204030204"/>
              </a:rPr>
              <a:t>* Formatting diversity in CSVs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2800">
                <a:sym typeface="Calibri" panose="020F0502020204030204"/>
              </a:rPr>
              <a:t>* Inconsistent LLM outputs (prompt engineering fixes)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703820" y="1394460"/>
            <a:ext cx="48768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 0" descr="Imag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658416"/>
            <a:ext cx="13042821" cy="69126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 0"/>
          <p:cNvSpPr txBox="1"/>
          <p:nvPr/>
        </p:nvSpPr>
        <p:spPr>
          <a:xfrm>
            <a:off x="793790" y="802323"/>
            <a:ext cx="2819400" cy="4229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 b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rPr sz="4000"/>
              <a:t>Conclusion:</a:t>
            </a:r>
            <a:endParaRPr sz="4000"/>
          </a:p>
        </p:txBody>
      </p:sp>
      <p:sp>
        <p:nvSpPr>
          <p:cNvPr id="293" name="Text 1"/>
          <p:cNvSpPr txBox="1"/>
          <p:nvPr/>
        </p:nvSpPr>
        <p:spPr>
          <a:xfrm>
            <a:off x="694730" y="1450102"/>
            <a:ext cx="13141960" cy="7175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sz="1700" b="1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TabulaX</a:t>
            </a:r>
            <a:r>
              <a:rPr sz="2400" b="0"/>
              <a:t> addresses a key challenge in data preparation: automating and explaining</a:t>
            </a:r>
            <a:endParaRPr sz="2400" b="0"/>
          </a:p>
          <a:p>
            <a:pPr>
              <a:lnSpc>
                <a:spcPts val="2800"/>
              </a:lnSpc>
              <a:buSzPct val="100000"/>
              <a:defRPr sz="1700" b="1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 b="0"/>
              <a:t>diverse table transformations.</a:t>
            </a:r>
            <a:endParaRPr sz="2400" b="0"/>
          </a:p>
        </p:txBody>
      </p:sp>
      <p:sp>
        <p:nvSpPr>
          <p:cNvPr id="294" name="Text 2"/>
          <p:cNvSpPr txBox="1"/>
          <p:nvPr/>
        </p:nvSpPr>
        <p:spPr>
          <a:xfrm>
            <a:off x="618530" y="2374264"/>
            <a:ext cx="11883390" cy="3587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By combining </a:t>
            </a:r>
            <a:r>
              <a:rPr sz="2400" b="1"/>
              <a:t>Mistral LLM</a:t>
            </a:r>
            <a:r>
              <a:rPr sz="2400"/>
              <a:t> with a smart classification pipeline, it supports:</a:t>
            </a:r>
            <a:endParaRPr sz="2400"/>
          </a:p>
        </p:txBody>
      </p:sp>
      <p:sp>
        <p:nvSpPr>
          <p:cNvPr id="295" name="Text 3"/>
          <p:cNvSpPr txBox="1"/>
          <p:nvPr/>
        </p:nvSpPr>
        <p:spPr>
          <a:xfrm>
            <a:off x="258485" y="2860913"/>
            <a:ext cx="12976860" cy="3587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Accurate transformation across </a:t>
            </a:r>
            <a:r>
              <a:rPr sz="2400" b="1"/>
              <a:t>string</a:t>
            </a:r>
            <a:r>
              <a:rPr sz="2400"/>
              <a:t>, </a:t>
            </a:r>
            <a:r>
              <a:rPr sz="2400" b="1"/>
              <a:t>numeric</a:t>
            </a:r>
            <a:r>
              <a:rPr sz="2400"/>
              <a:t>, </a:t>
            </a:r>
            <a:r>
              <a:rPr sz="2400" b="1"/>
              <a:t>algorithmic</a:t>
            </a:r>
            <a:r>
              <a:rPr sz="2400"/>
              <a:t>, and </a:t>
            </a:r>
            <a:r>
              <a:rPr sz="2400" b="1"/>
              <a:t>general</a:t>
            </a:r>
            <a:r>
              <a:rPr sz="2400"/>
              <a:t> types</a:t>
            </a:r>
            <a:endParaRPr sz="2400"/>
          </a:p>
        </p:txBody>
      </p:sp>
      <p:sp>
        <p:nvSpPr>
          <p:cNvPr id="296" name="Text 4"/>
          <p:cNvSpPr txBox="1"/>
          <p:nvPr/>
        </p:nvSpPr>
        <p:spPr>
          <a:xfrm>
            <a:off x="258485" y="3527900"/>
            <a:ext cx="9928860" cy="3587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  <a:defRPr sz="1700" b="1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IN" sz="2400"/>
              <a:t> </a:t>
            </a:r>
            <a:r>
              <a:rPr sz="2400"/>
              <a:t>Human-readable</a:t>
            </a:r>
            <a:r>
              <a:rPr sz="2400" b="0"/>
              <a:t>, editable logic for transparency and trust</a:t>
            </a:r>
            <a:endParaRPr sz="2400" b="0"/>
          </a:p>
        </p:txBody>
      </p:sp>
      <p:sp>
        <p:nvSpPr>
          <p:cNvPr id="297" name="Text 5"/>
          <p:cNvSpPr txBox="1"/>
          <p:nvPr/>
        </p:nvSpPr>
        <p:spPr>
          <a:xfrm>
            <a:off x="258485" y="3912314"/>
            <a:ext cx="9519285" cy="3587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85800" lvl="1" indent="-342900">
              <a:lnSpc>
                <a:spcPts val="2800"/>
              </a:lnSpc>
              <a:buSzPct val="100000"/>
              <a:buChar char="•"/>
              <a:defRPr sz="1700" b="1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Local deployment</a:t>
            </a:r>
            <a:r>
              <a:rPr sz="2400" b="0"/>
              <a:t>, making it accessible and cost-effective</a:t>
            </a:r>
            <a:endParaRPr sz="2400" b="0"/>
          </a:p>
        </p:txBody>
      </p:sp>
      <p:sp>
        <p:nvSpPr>
          <p:cNvPr id="298" name="Text 6"/>
          <p:cNvSpPr txBox="1"/>
          <p:nvPr/>
        </p:nvSpPr>
        <p:spPr>
          <a:xfrm>
            <a:off x="618530" y="4546283"/>
            <a:ext cx="13042821" cy="7175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Our system empowers users—from analysts to non-coders—to </a:t>
            </a:r>
            <a:r>
              <a:rPr sz="2400" b="1"/>
              <a:t>transform data faster, smarter, and with confidence</a:t>
            </a:r>
            <a:r>
              <a:rPr sz="2400"/>
              <a:t>.</a:t>
            </a:r>
            <a:endParaRPr sz="2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90245" y="658495"/>
            <a:ext cx="9991090" cy="7670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4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rPr>
              <a:t>Future Enhancements</a:t>
            </a:r>
            <a:endParaRPr kumimoji="0" lang="en-US" altLang="en-US" sz="44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2635" y="1954530"/>
            <a:ext cx="11965305" cy="5383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Enable user overrides and editing of generated code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Add error metrics (like accuracy or mismatch rate)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Support join/deduplication logic (next level integration)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Host LLM as an API instead of ngrok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UI enhancements (history, undo, log view)</a:t>
            </a:r>
            <a:endParaRPr kumimoji="0" lang="en-US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0"/>
          <p:cNvSpPr txBox="1"/>
          <p:nvPr/>
        </p:nvSpPr>
        <p:spPr>
          <a:xfrm>
            <a:off x="4323263" y="3405902"/>
            <a:ext cx="5983754" cy="13877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lnSpc>
                <a:spcPts val="11100"/>
              </a:lnSpc>
              <a:defRPr sz="890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t>Thank You!!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0"/>
          <p:cNvSpPr txBox="1"/>
          <p:nvPr/>
        </p:nvSpPr>
        <p:spPr>
          <a:xfrm>
            <a:off x="546735" y="298450"/>
            <a:ext cx="7061200" cy="7048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rPr sz="3200"/>
              <a:t>PROBLEM STATEMENT:</a:t>
            </a:r>
            <a:endParaRPr sz="3200"/>
          </a:p>
        </p:txBody>
      </p:sp>
      <p:sp>
        <p:nvSpPr>
          <p:cNvPr id="196" name="Text 1"/>
          <p:cNvSpPr txBox="1"/>
          <p:nvPr/>
        </p:nvSpPr>
        <p:spPr>
          <a:xfrm>
            <a:off x="618530" y="1234518"/>
            <a:ext cx="13042821" cy="7175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2400"/>
              <a:t>Integrating tabular data from diverse sources remains a major challenge due to inconsistencies in formatting, representation, and transformation logic.</a:t>
            </a:r>
            <a:endParaRPr sz="2400"/>
          </a:p>
        </p:txBody>
      </p:sp>
      <p:sp>
        <p:nvSpPr>
          <p:cNvPr id="197" name="Text 2"/>
          <p:cNvSpPr txBox="1"/>
          <p:nvPr/>
        </p:nvSpPr>
        <p:spPr>
          <a:xfrm>
            <a:off x="618530" y="2183130"/>
            <a:ext cx="13042821" cy="25133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2400"/>
              <a:t>Traditional approaches often fail to generalize across varying transformation types or lack interpretability in the generated outputs.</a:t>
            </a:r>
            <a:endParaRPr sz="2400"/>
          </a:p>
          <a:p>
            <a:r>
              <a:rPr lang="en-US" altLang="en-US" sz="2400"/>
              <a:t>This process is: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* Time-consuming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* Not scalable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* Hard to maintain</a:t>
            </a:r>
            <a:endParaRPr lang="en-US" altLang="en-US" sz="2400"/>
          </a:p>
        </p:txBody>
      </p:sp>
      <p:sp>
        <p:nvSpPr>
          <p:cNvPr id="198" name="Text 3"/>
          <p:cNvSpPr txBox="1"/>
          <p:nvPr/>
        </p:nvSpPr>
        <p:spPr>
          <a:xfrm>
            <a:off x="618530" y="4907201"/>
            <a:ext cx="13042821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2400"/>
              <a:t>There is a pressing need for an automated system that can not only classify diverse transformation patterns in tabular data but also generate accurate and human-readable transformation functions.</a:t>
            </a:r>
            <a:endParaRPr sz="2400"/>
          </a:p>
        </p:txBody>
      </p:sp>
      <p:sp>
        <p:nvSpPr>
          <p:cNvPr id="199" name="Text 4"/>
          <p:cNvSpPr txBox="1"/>
          <p:nvPr/>
        </p:nvSpPr>
        <p:spPr>
          <a:xfrm>
            <a:off x="618530" y="6130766"/>
            <a:ext cx="13042821" cy="14357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2400"/>
              <a:t>This system should be capable of handling complex multi-class transformations—such as string manipulation, numerical computation, and algorithmic logic—while maintaining high accuracy and explainability to support data integration and downstream analysis tasks.</a:t>
            </a:r>
            <a:endParaRPr sz="24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0"/>
          <p:cNvSpPr txBox="1"/>
          <p:nvPr/>
        </p:nvSpPr>
        <p:spPr>
          <a:xfrm>
            <a:off x="730924" y="574238"/>
            <a:ext cx="13564870" cy="3841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 b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rPr sz="3200"/>
              <a:t>Solution: TabulaX – Classification &amp; Transformation Using Mistral</a:t>
            </a:r>
            <a:endParaRPr sz="3200"/>
          </a:p>
        </p:txBody>
      </p:sp>
      <p:sp>
        <p:nvSpPr>
          <p:cNvPr id="202" name="Text 1"/>
          <p:cNvSpPr txBox="1"/>
          <p:nvPr/>
        </p:nvSpPr>
        <p:spPr>
          <a:xfrm>
            <a:off x="730924" y="1174552"/>
            <a:ext cx="3890010" cy="3200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 b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rPr sz="2600"/>
              <a:t>1. Classification Module</a:t>
            </a:r>
            <a:endParaRPr sz="2600"/>
          </a:p>
        </p:txBody>
      </p:sp>
      <p:sp>
        <p:nvSpPr>
          <p:cNvPr id="203" name="Text 2"/>
          <p:cNvSpPr txBox="1"/>
          <p:nvPr/>
        </p:nvSpPr>
        <p:spPr>
          <a:xfrm>
            <a:off x="730924" y="1814154"/>
            <a:ext cx="13609320" cy="6667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altLang="en-US" sz="2400"/>
              <a:t>The classifier takes pairs of source and target values and uses in-context learning to</a:t>
            </a:r>
            <a:endParaRPr lang="en-US" altLang="en-US" sz="2400"/>
          </a:p>
          <a:p>
            <a:pPr algn="l"/>
            <a:r>
              <a:rPr lang="en-US" altLang="en-US" sz="2400"/>
              <a:t> determine the transformation type.</a:t>
            </a:r>
            <a:r>
              <a:rPr sz="2400"/>
              <a:t>Classifies column transformations into 4 categories:</a:t>
            </a:r>
            <a:endParaRPr sz="2400"/>
          </a:p>
        </p:txBody>
      </p:sp>
      <p:grpSp>
        <p:nvGrpSpPr>
          <p:cNvPr id="3" name="Group 2"/>
          <p:cNvGrpSpPr/>
          <p:nvPr/>
        </p:nvGrpSpPr>
        <p:grpSpPr>
          <a:xfrm>
            <a:off x="675005" y="2746375"/>
            <a:ext cx="12136120" cy="1553845"/>
            <a:chOff x="1151" y="3753"/>
            <a:chExt cx="19112" cy="2447"/>
          </a:xfrm>
        </p:grpSpPr>
        <p:sp>
          <p:nvSpPr>
            <p:cNvPr id="204" name="Text 3"/>
            <p:cNvSpPr txBox="1"/>
            <p:nvPr/>
          </p:nvSpPr>
          <p:spPr>
            <a:xfrm>
              <a:off x="1151" y="3753"/>
              <a:ext cx="19113" cy="5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lnSpc>
                  <a:spcPts val="2600"/>
                </a:lnSpc>
                <a:buSzPct val="100000"/>
                <a:buChar char="•"/>
                <a:defRPr sz="1600" b="1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sz="2400"/>
                <a:t>String-based</a:t>
              </a:r>
              <a:r>
                <a:rPr sz="2400" b="0"/>
                <a:t>: Text formatting, merging </a:t>
              </a:r>
              <a:r>
                <a:rPr sz="2400" b="0" i="1"/>
                <a:t>e.g., “John” + “Doe” → “John Doe”</a:t>
              </a:r>
              <a:endParaRPr sz="2400" b="0" i="1"/>
            </a:p>
          </p:txBody>
        </p:sp>
        <p:sp>
          <p:nvSpPr>
            <p:cNvPr id="205" name="Text 4"/>
            <p:cNvSpPr txBox="1"/>
            <p:nvPr/>
          </p:nvSpPr>
          <p:spPr>
            <a:xfrm>
              <a:off x="1151" y="4394"/>
              <a:ext cx="14446" cy="5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lnSpc>
                  <a:spcPts val="2600"/>
                </a:lnSpc>
                <a:buSzPct val="100000"/>
                <a:buChar char="•"/>
                <a:defRPr sz="1600" b="1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sz="2400"/>
                <a:t>Numeric</a:t>
              </a:r>
              <a:r>
                <a:rPr sz="2400" b="0"/>
                <a:t>: Arithmetic or scaling </a:t>
              </a:r>
              <a:r>
                <a:rPr sz="2400" b="0" i="1"/>
                <a:t>e.g., (F − 32) × 5/9 → °C</a:t>
              </a:r>
              <a:endParaRPr sz="2400" b="0" i="1"/>
            </a:p>
          </p:txBody>
        </p:sp>
        <p:sp>
          <p:nvSpPr>
            <p:cNvPr id="206" name="Text 5"/>
            <p:cNvSpPr txBox="1"/>
            <p:nvPr/>
          </p:nvSpPr>
          <p:spPr>
            <a:xfrm>
              <a:off x="1151" y="5035"/>
              <a:ext cx="17716" cy="5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lnSpc>
                  <a:spcPts val="2600"/>
                </a:lnSpc>
                <a:buSzPct val="100000"/>
                <a:buChar char="•"/>
                <a:defRPr sz="1600" b="1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sz="2400"/>
                <a:t>Algorithmic</a:t>
              </a:r>
              <a:r>
                <a:rPr sz="2400" b="0"/>
                <a:t>: Conditional logic </a:t>
              </a:r>
              <a:r>
                <a:rPr sz="2400" b="0" i="1"/>
                <a:t>e.g., IF score &gt; 50 → “Pass” ELSE “Fail”</a:t>
              </a:r>
              <a:endParaRPr sz="2400" b="0" i="1"/>
            </a:p>
          </p:txBody>
        </p:sp>
        <p:sp>
          <p:nvSpPr>
            <p:cNvPr id="207" name="Text 6"/>
            <p:cNvSpPr txBox="1"/>
            <p:nvPr/>
          </p:nvSpPr>
          <p:spPr>
            <a:xfrm>
              <a:off x="1151" y="5676"/>
              <a:ext cx="18058" cy="52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lnSpc>
                  <a:spcPts val="2600"/>
                </a:lnSpc>
                <a:buSzPct val="100000"/>
                <a:buChar char="•"/>
                <a:defRPr sz="1600" b="1">
                  <a:solidFill>
                    <a:srgbClr val="49495A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sz="2400"/>
                <a:t>General</a:t>
              </a:r>
              <a:r>
                <a:rPr sz="2400" b="0"/>
                <a:t>: Mixed/multi-step logic </a:t>
              </a:r>
              <a:r>
                <a:rPr sz="2400" b="0" i="1"/>
                <a:t>e.g., “Paris” → “FR” (via geo-mapping)</a:t>
              </a:r>
              <a:endParaRPr sz="2400" b="0" i="1"/>
            </a:p>
          </p:txBody>
        </p:sp>
      </p:grpSp>
      <p:sp>
        <p:nvSpPr>
          <p:cNvPr id="208" name="Text 8"/>
          <p:cNvSpPr txBox="1"/>
          <p:nvPr/>
        </p:nvSpPr>
        <p:spPr>
          <a:xfrm>
            <a:off x="730925" y="4891325"/>
            <a:ext cx="4360545" cy="3200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 b="1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rPr sz="2600"/>
              <a:t>2. Transformation Module</a:t>
            </a:r>
            <a:endParaRPr sz="2600"/>
          </a:p>
        </p:txBody>
      </p:sp>
      <p:sp>
        <p:nvSpPr>
          <p:cNvPr id="209" name="Text 9"/>
          <p:cNvSpPr txBox="1"/>
          <p:nvPr/>
        </p:nvSpPr>
        <p:spPr>
          <a:xfrm>
            <a:off x="730924" y="5530929"/>
            <a:ext cx="8215630" cy="3333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600"/>
              </a:lnSpc>
              <a:buSzPct val="100000"/>
              <a:buChar char="•"/>
              <a:defRPr sz="16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Uses </a:t>
            </a:r>
            <a:r>
              <a:rPr sz="2400" b="1"/>
              <a:t>few-shot prompting with Mistral</a:t>
            </a:r>
            <a:r>
              <a:rPr sz="2400"/>
              <a:t> to generate:</a:t>
            </a:r>
            <a:endParaRPr sz="2400"/>
          </a:p>
        </p:txBody>
      </p:sp>
      <p:sp>
        <p:nvSpPr>
          <p:cNvPr id="210" name="Text 10"/>
          <p:cNvSpPr txBox="1"/>
          <p:nvPr/>
        </p:nvSpPr>
        <p:spPr>
          <a:xfrm>
            <a:off x="730924" y="5938003"/>
            <a:ext cx="8084820" cy="3333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85800" lvl="1" indent="-342900">
              <a:lnSpc>
                <a:spcPts val="2600"/>
              </a:lnSpc>
              <a:buSzPct val="100000"/>
              <a:buChar char="•"/>
              <a:defRPr sz="16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Accurate, </a:t>
            </a:r>
            <a:r>
              <a:rPr sz="2400" b="1"/>
              <a:t>human-readable transformation code</a:t>
            </a:r>
            <a:endParaRPr sz="2400" b="1"/>
          </a:p>
        </p:txBody>
      </p:sp>
      <p:sp>
        <p:nvSpPr>
          <p:cNvPr id="211" name="Text 11"/>
          <p:cNvSpPr txBox="1"/>
          <p:nvPr/>
        </p:nvSpPr>
        <p:spPr>
          <a:xfrm>
            <a:off x="730924" y="6345078"/>
            <a:ext cx="8272145" cy="3333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685800" lvl="1" indent="-342900">
              <a:lnSpc>
                <a:spcPts val="2600"/>
              </a:lnSpc>
              <a:buSzPct val="100000"/>
              <a:buChar char="•"/>
              <a:defRPr sz="16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400"/>
              <a:t>Outputs in Python, formulas, or logic expressions</a:t>
            </a:r>
            <a:endParaRPr sz="2400"/>
          </a:p>
        </p:txBody>
      </p:sp>
      <p:sp>
        <p:nvSpPr>
          <p:cNvPr id="212" name="Text 12"/>
          <p:cNvSpPr txBox="1"/>
          <p:nvPr/>
        </p:nvSpPr>
        <p:spPr>
          <a:xfrm>
            <a:off x="730924" y="6752152"/>
            <a:ext cx="9705975" cy="33337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600"/>
              </a:lnSpc>
              <a:buSzPct val="100000"/>
              <a:buChar char="•"/>
              <a:defRPr sz="16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2400"/>
              <a:t>Ensures explainability, customizability, and local deployment</a:t>
            </a:r>
            <a:endParaRPr sz="24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7"/>
          <p:cNvSpPr txBox="1"/>
          <p:nvPr/>
        </p:nvSpPr>
        <p:spPr>
          <a:xfrm>
            <a:off x="834390" y="442595"/>
            <a:ext cx="98088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  <a:scene3d>
              <a:camera prst="orthographicFront"/>
              <a:lightRig rig="threePt" dir="t"/>
            </a:scene3d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3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Types of Table Transformations in TabulaX</a:t>
            </a:r>
            <a:endParaRPr kumimoji="0" lang="en-US" sz="36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74370" y="1373505"/>
            <a:ext cx="4370705" cy="600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</a:t>
            </a:r>
            <a: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String</a:t>
            </a:r>
            <a:b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</a:br>
            <a:endParaRPr kumimoji="0" lang="en-I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88670" y="2261870"/>
            <a:ext cx="5662295" cy="2121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Involves operations on text columns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Examples: concatenation, casing, trimming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🧠</a:t>
            </a: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LLMs help interpret naming patterns and string rules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E.g., “John” + “Smith” → “John Smith”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18490" y="4383405"/>
            <a:ext cx="4370705" cy="600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2.</a:t>
            </a:r>
            <a: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Numeric</a:t>
            </a:r>
            <a:b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</a:br>
            <a:endParaRPr kumimoji="0" lang="en-I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674370" y="4948555"/>
            <a:ext cx="6640830" cy="34753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•Simple arithmetic or unit conversions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•Examples: scaling, offsets, percentage changes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•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⚙</a:t>
            </a:r>
            <a:r>
              <a:rPr kumimoji="0" lang="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️</a:t>
            </a: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Often handled without LLMs for speed &amp; accuracy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•E.g., Inches × 2.54 → Centimeters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In numeric transformations we use Levenberg–Marquardt Algorithm which is an optimisation algorithm which is performed on various non linear functions and calculates the mean 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 squared error Which ever function has the least mscis shown as the output.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8251190" y="1450340"/>
            <a:ext cx="4370705" cy="600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3.</a:t>
            </a:r>
            <a: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Alogrithmic</a:t>
            </a:r>
            <a:endParaRPr kumimoji="0" lang="en-I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323580" y="1923415"/>
            <a:ext cx="5662295" cy="2459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Requires conditional logic or rule-based</a:t>
            </a:r>
            <a:r>
              <a:rPr kumimoji="0" lang="en-I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operations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Examples: IF statements, date calculations, categorization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🧩</a:t>
            </a: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Best suited for LLMs like Mistral due to reasoning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E.g., Age &gt; 18 → “Adult”, else “Minor”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8323580" y="4474845"/>
            <a:ext cx="4370705" cy="600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4.General</a:t>
            </a:r>
            <a:endParaRPr kumimoji="0" lang="en-I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395335" y="4984115"/>
            <a:ext cx="5662295" cy="2121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Complex, multi-step, or mixed-type logic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Examples: geo-mapping, combining string + numeric logic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🌐</a:t>
            </a: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Needs flexible reasoning and external knowledge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E.g., “New York” → “US”</a:t>
            </a:r>
            <a:endParaRPr kumimoji="0" lang="en-US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💼 Business Scope of TabulaX…"/>
          <p:cNvSpPr txBox="1"/>
          <p:nvPr/>
        </p:nvSpPr>
        <p:spPr>
          <a:xfrm>
            <a:off x="703580" y="367665"/>
            <a:ext cx="11938000" cy="85820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/>
          <a:p>
            <a:r>
              <a:rPr sz="3000"/>
              <a:t>💼 Business Scope of TabulaX</a:t>
            </a:r>
            <a:endParaRPr sz="3000"/>
          </a:p>
          <a:p>
            <a:r>
              <a:rPr sz="3000"/>
              <a:t>🔍 What Problem We Solve</a:t>
            </a:r>
            <a:endParaRPr sz="3000"/>
          </a:p>
          <a:p>
            <a:r>
              <a:rPr sz="3000"/>
              <a:t>•Manual data transformation is slow, error-prone, and requires coding skills.</a:t>
            </a:r>
            <a:endParaRPr sz="3000"/>
          </a:p>
          <a:p>
            <a:r>
              <a:rPr sz="3000"/>
              <a:t>🚀 What We Offer</a:t>
            </a:r>
            <a:endParaRPr sz="3000"/>
          </a:p>
          <a:p>
            <a:r>
              <a:rPr sz="3000"/>
              <a:t>•AI-powered platform for automated, explainable table transformations</a:t>
            </a:r>
            <a:endParaRPr sz="3000"/>
          </a:p>
          <a:p>
            <a:r>
              <a:rPr sz="3000"/>
              <a:t>•Supports string, numeric, algorithmic, and general transformations</a:t>
            </a:r>
            <a:endParaRPr sz="3000"/>
          </a:p>
          <a:p>
            <a:r>
              <a:rPr sz="3000"/>
              <a:t>•Built on Mistral LLM for local, cost-efficient deployment</a:t>
            </a:r>
            <a:endParaRPr sz="3000"/>
          </a:p>
          <a:p>
            <a:r>
              <a:rPr sz="3000"/>
              <a:t>🎯 Target Users</a:t>
            </a:r>
            <a:endParaRPr sz="3000"/>
          </a:p>
          <a:p>
            <a:r>
              <a:rPr sz="3000"/>
              <a:t>•Enterprises, SaaS platforms, data teams, government, and education sectors</a:t>
            </a:r>
            <a:endParaRPr sz="3000"/>
          </a:p>
          <a:p>
            <a:r>
              <a:rPr sz="3000"/>
              <a:t>💰 Monetization</a:t>
            </a:r>
            <a:endParaRPr sz="3000"/>
          </a:p>
          <a:p>
            <a:r>
              <a:rPr sz="3000"/>
              <a:t>•B2B Licensing • SaaS Subscriptions • API Access • Custom Services</a:t>
            </a:r>
            <a:endParaRPr sz="3000"/>
          </a:p>
          <a:p>
            <a:r>
              <a:rPr sz="3000"/>
              <a:t>📈 Market Opportunity</a:t>
            </a:r>
            <a:endParaRPr sz="3000"/>
          </a:p>
          <a:p>
            <a:r>
              <a:rPr sz="3000"/>
              <a:t>•Growing demand for no-code data tools</a:t>
            </a:r>
            <a:endParaRPr sz="3000"/>
          </a:p>
          <a:p>
            <a:r>
              <a:rPr sz="3000"/>
              <a:t>•Rise of LLM-based enterprise automation</a:t>
            </a:r>
            <a:endParaRPr sz="30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 0"/>
          <p:cNvSpPr txBox="1"/>
          <p:nvPr/>
        </p:nvSpPr>
        <p:spPr>
          <a:xfrm>
            <a:off x="564355" y="573642"/>
            <a:ext cx="3842241" cy="48678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lnSpc>
                <a:spcPts val="3900"/>
              </a:lnSpc>
              <a:defRPr sz="3100">
                <a:solidFill>
                  <a:srgbClr val="403CC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</a:lstStyle>
          <a:p>
            <a:r>
              <a:t>Architecture Evolution</a:t>
            </a:r>
          </a:p>
        </p:txBody>
      </p:sp>
      <p:sp>
        <p:nvSpPr>
          <p:cNvPr id="244" name="Text 1"/>
          <p:cNvSpPr txBox="1"/>
          <p:nvPr/>
        </p:nvSpPr>
        <p:spPr>
          <a:xfrm>
            <a:off x="564356" y="1399937"/>
            <a:ext cx="13501688" cy="10255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ts val="2000"/>
              </a:lnSpc>
              <a:defRPr sz="1200">
                <a:solidFill>
                  <a:srgbClr val="49495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/>
              <a:t>The architecture illustrates a modular system where a </a:t>
            </a:r>
            <a:r>
              <a:rPr sz="1600" b="1"/>
              <a:t>Classifier</a:t>
            </a:r>
            <a:r>
              <a:rPr sz="1600"/>
              <a:t> first categorizes transformation examples into four types: Numeric, String-based, Algorithmic, or General. Each category is routed through specialized </a:t>
            </a:r>
            <a:r>
              <a:rPr sz="1600" b="1"/>
              <a:t>Function Generator</a:t>
            </a:r>
            <a:r>
              <a:rPr sz="1600"/>
              <a:t> components (e.g., numeric fitting, relationship tagging, etc.) to generate interpretable </a:t>
            </a:r>
            <a:r>
              <a:rPr sz="1600" b="1"/>
              <a:t>Transformation Functions</a:t>
            </a:r>
            <a:r>
              <a:rPr sz="1600"/>
              <a:t>. These functions are then applied to source data rows to support </a:t>
            </a:r>
            <a:r>
              <a:rPr sz="1600" b="1"/>
              <a:t>Downstream Tasks</a:t>
            </a:r>
            <a:r>
              <a:rPr sz="1600"/>
              <a:t> such as data integration.</a:t>
            </a:r>
            <a:endParaRPr sz="1600"/>
          </a:p>
        </p:txBody>
      </p:sp>
      <p:pic>
        <p:nvPicPr>
          <p:cNvPr id="1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386330"/>
            <a:ext cx="10439400" cy="551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7"/>
          <p:cNvSpPr txBox="1"/>
          <p:nvPr/>
        </p:nvSpPr>
        <p:spPr>
          <a:xfrm>
            <a:off x="402590" y="298450"/>
            <a:ext cx="4876800" cy="488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Real-Life Users of TabulaX</a:t>
            </a:r>
            <a:endParaRPr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8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74345" y="802640"/>
            <a:ext cx="11619865" cy="73914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📊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Data Integration from Heterogeneous Sources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Standardize columns from merged datasets (e.g., CRM + ERP systems)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Handle inconsistent naming, date formats, or units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📥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User-Submitted Form or Survey Data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Clean up free-text entries (e.g., name formatting, phone normalization)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Validate and categorize responses using logic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🧾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Financial and Log Data Transformation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Apply currency/unit conversions or derive financial indicators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Automate tagging of transactions based on description patterns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🌍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Geospatial and Demographic Mapping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Convert city/state names to country codes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Derive regions or zones based on postal codes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📆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Date &amp; Time Processing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Convert timestamps, calculate age or durations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Normalize formats across systems (e.g., ISO → local)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🧠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No-Code/Low-Code Data Cleaning Tools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Empower non-technical users to define transformations via examples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	•	Show human-readable logic for transparency and trust</a:t>
            </a: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 0" descr="Imag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8025" y="-387985"/>
            <a:ext cx="16350615" cy="847217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31620" y="495300"/>
            <a:ext cx="4876800" cy="5518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000" b="0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rPr>
              <a:t>SOFTWARE REQUIREMENTS</a:t>
            </a:r>
            <a:endParaRPr kumimoji="0" lang="en-IN" altLang="en-US" sz="3000" b="0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50290" y="1450340"/>
            <a:ext cx="10612120" cy="5691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✅ Functional: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File upload and column selection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LLM classification and transformation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Preview + download transformed data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DB connection (Mongo/MySQL)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⚙</a:t>
            </a: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Non-Functional: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Cross-browser UI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Prompt safety and validation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Fast feedback loop (&lt;5 sec)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* Modular backend service</a:t>
            </a:r>
            <a:endParaRPr kumimoji="0" lang="en-US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6744</Words>
  <Application>WPS Presentation</Application>
  <PresentationFormat/>
  <Paragraphs>195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Helvetica</vt:lpstr>
      <vt:lpstr>Calibri Light</vt:lpstr>
      <vt:lpstr>Arial</vt:lpstr>
      <vt:lpstr>Libre Baskerville</vt:lpstr>
      <vt:lpstr>Segoe Print</vt:lpstr>
      <vt:lpstr>Open Sans</vt:lpstr>
      <vt:lpstr>Times New Roman</vt:lpstr>
      <vt:lpstr>Times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Macha Harshitha</cp:lastModifiedBy>
  <cp:revision>15</cp:revision>
  <dcterms:created xsi:type="dcterms:W3CDTF">2025-06-03T07:31:46Z</dcterms:created>
  <dcterms:modified xsi:type="dcterms:W3CDTF">2025-06-03T10:04:08Z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B299198342DC4C33B27A1B81DF23E870_12</vt:lpwstr>
  </property>
  <property fmtid="{D5CDD505-2E9C-101B-9397-08002B2CF9AE}" pid="3" name="KSOProductBuildVer">
    <vt:lpwstr>1033-12.2.0.21179</vt:lpwstr>
  </property>
</Properties>
</file>