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9" d="100"/>
          <a:sy n="69" d="100"/>
        </p:scale>
        <p:origin x="696" y="5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17127" y="4141999"/>
            <a:ext cx="4295833" cy="861497"/>
          </a:xfrm>
        </p:spPr>
        <p:txBody>
          <a:bodyPr>
            <a:normAutofit fontScale="85000" lnSpcReduction="10000"/>
          </a:bodyPr>
          <a:lstStyle/>
          <a:p>
            <a:r>
              <a:rPr lang="en-US" b="0" dirty="0">
                <a:solidFill>
                  <a:schemeClr val="tx1"/>
                </a:solidFill>
              </a:rPr>
              <a:t>Harshitha Nuka</a:t>
            </a:r>
            <a:endParaRPr lang="en-IN" b="0" dirty="0">
              <a:solidFill>
                <a:schemeClr val="tx1"/>
              </a:solidFill>
            </a:endParaRPr>
          </a:p>
          <a:p>
            <a:r>
              <a:rPr lang="en-IN" b="0" dirty="0">
                <a:solidFill>
                  <a:schemeClr val="tx1"/>
                </a:solidFill>
              </a:rPr>
              <a:t> INTERNSHIP_17546440516895be537820f </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294909" y="3129065"/>
            <a:ext cx="6088427" cy="1052865"/>
          </a:xfrm>
        </p:spPr>
        <p:txBody>
          <a:bodyPr>
            <a:normAutofit fontScale="90000"/>
          </a:bodyPr>
          <a:lstStyle/>
          <a:p>
            <a:r>
              <a:rPr lang="en-GB" sz="3200" dirty="0"/>
              <a:t>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07921" y="344202"/>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descr="A certificate of completion with red and white text&#10;&#10;AI-generated content may be incorrect.">
            <a:extLst>
              <a:ext uri="{FF2B5EF4-FFF2-40B4-BE49-F238E27FC236}">
                <a16:creationId xmlns:a16="http://schemas.microsoft.com/office/drawing/2014/main" id="{31E4A7EC-2D9E-7EAA-6A5B-394C62DA276C}"/>
              </a:ext>
            </a:extLst>
          </p:cNvPr>
          <p:cNvPicPr>
            <a:picLocks noChangeAspect="1"/>
          </p:cNvPicPr>
          <p:nvPr/>
        </p:nvPicPr>
        <p:blipFill>
          <a:blip r:embed="rId3"/>
          <a:stretch>
            <a:fillRect/>
          </a:stretch>
        </p:blipFill>
        <p:spPr>
          <a:xfrm>
            <a:off x="1747519" y="1328146"/>
            <a:ext cx="6657773" cy="471054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certificate of completion with a red ribbon and a red seal&#10;&#10;AI-generated content may be incorrect.">
            <a:extLst>
              <a:ext uri="{FF2B5EF4-FFF2-40B4-BE49-F238E27FC236}">
                <a16:creationId xmlns:a16="http://schemas.microsoft.com/office/drawing/2014/main" id="{EB2E80B3-EBD2-58E8-1C93-7EDDA22E94E1}"/>
              </a:ext>
            </a:extLst>
          </p:cNvPr>
          <p:cNvPicPr>
            <a:picLocks noChangeAspect="1"/>
          </p:cNvPicPr>
          <p:nvPr/>
        </p:nvPicPr>
        <p:blipFill>
          <a:blip r:embed="rId3"/>
          <a:stretch>
            <a:fillRect/>
          </a:stretch>
        </p:blipFill>
        <p:spPr>
          <a:xfrm>
            <a:off x="1221823" y="1275370"/>
            <a:ext cx="6741897" cy="477006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6492" y="291240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79" y="2412174"/>
            <a:ext cx="6809047" cy="3071369"/>
          </a:xfrm>
        </p:spPr>
        <p:txBody>
          <a:bodyPr>
            <a:normAutofit fontScale="70000" lnSpcReduction="20000"/>
          </a:bodyPr>
          <a:lstStyle/>
          <a:p>
            <a:pPr marL="0" indent="0" algn="just">
              <a:lnSpc>
                <a:spcPct val="150000"/>
              </a:lnSpc>
              <a:buNone/>
            </a:pPr>
            <a:r>
              <a:rPr lang="en-US" sz="2800" dirty="0">
                <a:solidFill>
                  <a:schemeClr val="tx1">
                    <a:lumMod val="85000"/>
                    <a:lumOff val="15000"/>
                  </a:schemeClr>
                </a:solidFill>
              </a:rPr>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solidFill>
                <a:schemeClr val="tx1">
                  <a:lumMod val="85000"/>
                  <a:lumOff val="15000"/>
                </a:schemeClr>
              </a:solidFill>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 </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C8AEF9EA-20DD-89A5-CF0F-A1A89186D319}"/>
              </a:ext>
            </a:extLst>
          </p:cNvPr>
          <p:cNvSpPr txBox="1"/>
          <p:nvPr/>
        </p:nvSpPr>
        <p:spPr>
          <a:xfrm>
            <a:off x="675957" y="2022764"/>
            <a:ext cx="8468043" cy="3077766"/>
          </a:xfrm>
          <a:prstGeom prst="rect">
            <a:avLst/>
          </a:prstGeom>
          <a:noFill/>
        </p:spPr>
        <p:txBody>
          <a:bodyPr wrap="square" rtlCol="0">
            <a:spAutoFit/>
          </a:bodyPr>
          <a:lstStyle/>
          <a:p>
            <a:r>
              <a:rPr lang="en-US" dirty="0">
                <a:solidFill>
                  <a:schemeClr val="tx1">
                    <a:lumMod val="85000"/>
                    <a:lumOff val="15000"/>
                  </a:schemeClr>
                </a:solidFill>
              </a:rPr>
              <a:t>This project focuses on building a machine learning model to predict the price of Airbnb listings. Pricing an Airbnb property correctly is crucial for both hosts and travelers: hosts want to maximize occupancy and earnings, while travelers want fair and competitive </a:t>
            </a:r>
            <a:r>
              <a:rPr lang="en-US" sz="2000" dirty="0">
                <a:solidFill>
                  <a:schemeClr val="tx1">
                    <a:lumMod val="85000"/>
                    <a:lumOff val="15000"/>
                  </a:schemeClr>
                </a:solidFill>
              </a:rPr>
              <a:t>prices. Using historical Airbnb data, the project develops a regression model that learns relationships between listing attributes (such as number of bedrooms, bathrooms, and guest ratings) and the price charged.</a:t>
            </a:r>
          </a:p>
          <a:p>
            <a:endParaRPr lang="en-US" sz="2000" dirty="0">
              <a:solidFill>
                <a:schemeClr val="tx1">
                  <a:lumMod val="85000"/>
                  <a:lumOff val="15000"/>
                </a:schemeClr>
              </a:solidFill>
            </a:endParaRPr>
          </a:p>
          <a:p>
            <a:r>
              <a:rPr lang="en-US" sz="2000" dirty="0">
                <a:solidFill>
                  <a:schemeClr val="tx1">
                    <a:lumMod val="85000"/>
                    <a:lumOff val="15000"/>
                  </a:schemeClr>
                </a:solidFill>
              </a:rPr>
              <a:t>The model can then be used to predict prices for new or hypothetical listings, helping property owners make informed pricing decisions.</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679258"/>
            <a:ext cx="7904481" cy="4302125"/>
          </a:xfrm>
        </p:spPr>
        <p:txBody>
          <a:bodyPr>
            <a:normAutofit fontScale="47500" lnSpcReduction="20000"/>
          </a:bodyPr>
          <a:lstStyle/>
          <a:p>
            <a:pPr algn="just">
              <a:lnSpc>
                <a:spcPct val="150000"/>
              </a:lnSpc>
            </a:pPr>
            <a:r>
              <a:rPr lang="en-US" sz="4200" b="1" dirty="0">
                <a:solidFill>
                  <a:schemeClr val="tx1">
                    <a:lumMod val="85000"/>
                    <a:lumOff val="15000"/>
                  </a:schemeClr>
                </a:solidFill>
              </a:rPr>
              <a:t>Airbnb Hosts</a:t>
            </a:r>
          </a:p>
          <a:p>
            <a:pPr algn="just">
              <a:lnSpc>
                <a:spcPct val="150000"/>
              </a:lnSpc>
            </a:pPr>
            <a:r>
              <a:rPr lang="en-US" sz="3600" dirty="0">
                <a:solidFill>
                  <a:schemeClr val="tx1">
                    <a:lumMod val="85000"/>
                    <a:lumOff val="15000"/>
                  </a:schemeClr>
                </a:solidFill>
              </a:rPr>
              <a:t>To optimize pricing of their listings based on property features and guest reviews.</a:t>
            </a:r>
          </a:p>
          <a:p>
            <a:pPr algn="just">
              <a:lnSpc>
                <a:spcPct val="150000"/>
              </a:lnSpc>
            </a:pPr>
            <a:r>
              <a:rPr lang="en-US" sz="4200" b="1" dirty="0">
                <a:solidFill>
                  <a:schemeClr val="tx1">
                    <a:lumMod val="85000"/>
                    <a:lumOff val="15000"/>
                  </a:schemeClr>
                </a:solidFill>
              </a:rPr>
              <a:t>Travelers</a:t>
            </a:r>
          </a:p>
          <a:p>
            <a:pPr algn="just">
              <a:lnSpc>
                <a:spcPct val="150000"/>
              </a:lnSpc>
            </a:pPr>
            <a:r>
              <a:rPr lang="en-US" sz="3600" dirty="0">
                <a:solidFill>
                  <a:schemeClr val="tx1">
                    <a:lumMod val="85000"/>
                    <a:lumOff val="15000"/>
                  </a:schemeClr>
                </a:solidFill>
              </a:rPr>
              <a:t>To evaluate whether a listing is overpriced or reasonably priced.</a:t>
            </a:r>
          </a:p>
          <a:p>
            <a:pPr algn="just">
              <a:lnSpc>
                <a:spcPct val="150000"/>
              </a:lnSpc>
            </a:pPr>
            <a:r>
              <a:rPr lang="en-US" sz="4200" b="1" dirty="0">
                <a:solidFill>
                  <a:schemeClr val="tx1">
                    <a:lumMod val="85000"/>
                    <a:lumOff val="15000"/>
                  </a:schemeClr>
                </a:solidFill>
              </a:rPr>
              <a:t>Airbnb Platform Analysts</a:t>
            </a:r>
          </a:p>
          <a:p>
            <a:pPr algn="just">
              <a:lnSpc>
                <a:spcPct val="150000"/>
              </a:lnSpc>
            </a:pPr>
            <a:r>
              <a:rPr lang="en-US" sz="3600" dirty="0">
                <a:solidFill>
                  <a:schemeClr val="tx1">
                    <a:lumMod val="85000"/>
                    <a:lumOff val="15000"/>
                  </a:schemeClr>
                </a:solidFill>
              </a:rPr>
              <a:t>To improve automated pricing suggestions and increase platform trust.</a:t>
            </a:r>
          </a:p>
          <a:p>
            <a:pPr algn="just">
              <a:lnSpc>
                <a:spcPct val="150000"/>
              </a:lnSpc>
            </a:pPr>
            <a:r>
              <a:rPr lang="en-US" sz="4200" b="1" dirty="0">
                <a:solidFill>
                  <a:schemeClr val="tx1">
                    <a:lumMod val="85000"/>
                    <a:lumOff val="15000"/>
                  </a:schemeClr>
                </a:solidFill>
              </a:rPr>
              <a:t>Researchers/Students</a:t>
            </a:r>
          </a:p>
          <a:p>
            <a:pPr algn="just">
              <a:lnSpc>
                <a:spcPct val="150000"/>
              </a:lnSpc>
            </a:pPr>
            <a:r>
              <a:rPr lang="en-US" sz="3600" dirty="0">
                <a:solidFill>
                  <a:schemeClr val="tx1">
                    <a:lumMod val="85000"/>
                    <a:lumOff val="15000"/>
                  </a:schemeClr>
                </a:solidFill>
              </a:rPr>
              <a:t>To study the impact of property features and reviews on rental pricing.</a:t>
            </a:r>
            <a:endParaRPr lang="en-IN" sz="3600" dirty="0">
              <a:solidFill>
                <a:schemeClr val="tx1">
                  <a:lumMod val="85000"/>
                  <a:lumOff val="15000"/>
                </a:schemeClr>
              </a:solidFill>
            </a:endParaRP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14400" y="1167013"/>
            <a:ext cx="9027702" cy="5243448"/>
          </a:xfrm>
        </p:spPr>
        <p:txBody>
          <a:bodyPr/>
          <a:lstStyle/>
          <a:p>
            <a:pPr lvl="1">
              <a:lnSpc>
                <a:spcPct val="150000"/>
              </a:lnSpc>
            </a:pPr>
            <a:r>
              <a:rPr lang="en-IN" b="1" dirty="0">
                <a:solidFill>
                  <a:schemeClr val="tx1">
                    <a:lumMod val="85000"/>
                    <a:lumOff val="15000"/>
                  </a:schemeClr>
                </a:solidFill>
              </a:rPr>
              <a:t>Python- </a:t>
            </a:r>
            <a:r>
              <a:rPr lang="en-IN" dirty="0">
                <a:solidFill>
                  <a:schemeClr val="tx1">
                    <a:lumMod val="85000"/>
                    <a:lumOff val="15000"/>
                  </a:schemeClr>
                </a:solidFill>
              </a:rPr>
              <a:t>Core programming language</a:t>
            </a:r>
          </a:p>
          <a:p>
            <a:pPr lvl="1">
              <a:lnSpc>
                <a:spcPct val="150000"/>
              </a:lnSpc>
            </a:pPr>
            <a:r>
              <a:rPr lang="en-IN" b="1" dirty="0">
                <a:solidFill>
                  <a:schemeClr val="tx1">
                    <a:lumMod val="85000"/>
                    <a:lumOff val="15000"/>
                  </a:schemeClr>
                </a:solidFill>
              </a:rPr>
              <a:t>Pandas &amp; NumPy </a:t>
            </a:r>
            <a:r>
              <a:rPr lang="en-IN" dirty="0">
                <a:solidFill>
                  <a:schemeClr val="tx1">
                    <a:lumMod val="85000"/>
                    <a:lumOff val="15000"/>
                  </a:schemeClr>
                </a:solidFill>
              </a:rPr>
              <a:t>- Data cleaning and preprocessing</a:t>
            </a:r>
          </a:p>
          <a:p>
            <a:pPr lvl="1">
              <a:lnSpc>
                <a:spcPct val="150000"/>
              </a:lnSpc>
            </a:pPr>
            <a:r>
              <a:rPr lang="en-IN" b="1" dirty="0">
                <a:solidFill>
                  <a:schemeClr val="tx1">
                    <a:lumMod val="85000"/>
                    <a:lumOff val="15000"/>
                  </a:schemeClr>
                </a:solidFill>
              </a:rPr>
              <a:t>Scikit-learn</a:t>
            </a:r>
            <a:r>
              <a:rPr lang="en-IN" dirty="0">
                <a:solidFill>
                  <a:schemeClr val="tx1">
                    <a:lumMod val="85000"/>
                    <a:lumOff val="15000"/>
                  </a:schemeClr>
                </a:solidFill>
              </a:rPr>
              <a:t>- Machine learning (model training, regression, evaluation)</a:t>
            </a:r>
          </a:p>
          <a:p>
            <a:pPr lvl="1">
              <a:lnSpc>
                <a:spcPct val="150000"/>
              </a:lnSpc>
            </a:pPr>
            <a:r>
              <a:rPr lang="en-IN" b="1" dirty="0">
                <a:solidFill>
                  <a:schemeClr val="tx1">
                    <a:lumMod val="85000"/>
                    <a:lumOff val="15000"/>
                  </a:schemeClr>
                </a:solidFill>
              </a:rPr>
              <a:t>Matplotlib/Seaborn- </a:t>
            </a:r>
            <a:r>
              <a:rPr lang="en-IN" dirty="0">
                <a:solidFill>
                  <a:schemeClr val="tx1">
                    <a:lumMod val="85000"/>
                    <a:lumOff val="15000"/>
                  </a:schemeClr>
                </a:solidFill>
              </a:rPr>
              <a:t>Data visualization and feature importance</a:t>
            </a:r>
          </a:p>
          <a:p>
            <a:pPr lvl="1">
              <a:lnSpc>
                <a:spcPct val="150000"/>
              </a:lnSpc>
            </a:pPr>
            <a:r>
              <a:rPr lang="en-IN" b="1" dirty="0">
                <a:solidFill>
                  <a:schemeClr val="tx1">
                    <a:lumMod val="85000"/>
                    <a:lumOff val="15000"/>
                  </a:schemeClr>
                </a:solidFill>
              </a:rPr>
              <a:t>Google </a:t>
            </a:r>
            <a:r>
              <a:rPr lang="en-IN" b="1" dirty="0" err="1">
                <a:solidFill>
                  <a:schemeClr val="tx1">
                    <a:lumMod val="85000"/>
                    <a:lumOff val="15000"/>
                  </a:schemeClr>
                </a:solidFill>
              </a:rPr>
              <a:t>Colab</a:t>
            </a:r>
            <a:r>
              <a:rPr lang="en-IN" b="1" dirty="0">
                <a:solidFill>
                  <a:schemeClr val="tx1">
                    <a:lumMod val="85000"/>
                    <a:lumOff val="15000"/>
                  </a:schemeClr>
                </a:solidFill>
              </a:rPr>
              <a:t> - </a:t>
            </a:r>
            <a:r>
              <a:rPr lang="en-IN" dirty="0">
                <a:solidFill>
                  <a:schemeClr val="tx1">
                    <a:lumMod val="85000"/>
                    <a:lumOff val="15000"/>
                  </a:schemeClr>
                </a:solidFill>
              </a:rPr>
              <a:t>Cloud-based environment for running the project</a:t>
            </a:r>
          </a:p>
          <a:p>
            <a:pPr lvl="1">
              <a:lnSpc>
                <a:spcPct val="150000"/>
              </a:lnSpc>
            </a:pPr>
            <a:r>
              <a:rPr lang="en-IN" b="1" dirty="0">
                <a:solidFill>
                  <a:schemeClr val="tx1">
                    <a:lumMod val="85000"/>
                    <a:lumOff val="15000"/>
                  </a:schemeClr>
                </a:solidFill>
              </a:rPr>
              <a:t>File handling libraries - </a:t>
            </a:r>
            <a:r>
              <a:rPr lang="en-IN" dirty="0" err="1">
                <a:solidFill>
                  <a:schemeClr val="tx1">
                    <a:lumMod val="85000"/>
                    <a:lumOff val="15000"/>
                  </a:schemeClr>
                </a:solidFill>
              </a:rPr>
              <a:t>openpyxl</a:t>
            </a:r>
            <a:r>
              <a:rPr lang="en-IN" dirty="0">
                <a:solidFill>
                  <a:schemeClr val="tx1">
                    <a:lumMod val="85000"/>
                    <a:lumOff val="15000"/>
                  </a:schemeClr>
                </a:solidFill>
              </a:rPr>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76D83457-6283-2085-F3A6-F39FB1135EF1}"/>
              </a:ext>
            </a:extLst>
          </p:cNvPr>
          <p:cNvPicPr>
            <a:picLocks noChangeAspect="1"/>
          </p:cNvPicPr>
          <p:nvPr/>
        </p:nvPicPr>
        <p:blipFill>
          <a:blip r:embed="rId3"/>
          <a:stretch>
            <a:fillRect/>
          </a:stretch>
        </p:blipFill>
        <p:spPr>
          <a:xfrm>
            <a:off x="1992762" y="1422434"/>
            <a:ext cx="5314950" cy="374332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DD99A092-4EC0-BD69-4123-7E0200CF8976}"/>
              </a:ext>
            </a:extLst>
          </p:cNvPr>
          <p:cNvPicPr>
            <a:picLocks noChangeAspect="1"/>
          </p:cNvPicPr>
          <p:nvPr/>
        </p:nvPicPr>
        <p:blipFill>
          <a:blip r:embed="rId3"/>
          <a:stretch>
            <a:fillRect/>
          </a:stretch>
        </p:blipFill>
        <p:spPr>
          <a:xfrm>
            <a:off x="1493693" y="1608410"/>
            <a:ext cx="5962650" cy="374332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6081E300-EAF2-3294-B394-CFDCBBD2FFE8}"/>
              </a:ext>
            </a:extLst>
          </p:cNvPr>
          <p:cNvPicPr>
            <a:picLocks noChangeAspect="1"/>
          </p:cNvPicPr>
          <p:nvPr/>
        </p:nvPicPr>
        <p:blipFill>
          <a:blip r:embed="rId3"/>
          <a:stretch>
            <a:fillRect/>
          </a:stretch>
        </p:blipFill>
        <p:spPr>
          <a:xfrm>
            <a:off x="1992762" y="1608410"/>
            <a:ext cx="5267325" cy="374332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224000" y="3021704"/>
            <a:ext cx="9321782"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2000"/>
              <a:t>https://github.com/Harshitha-Nuka/VOIS_AICTE_Oct2025_Harshitha-Nuka.git</a:t>
            </a:r>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605</TotalTime>
  <Words>343</Words>
  <Application>Microsoft Office PowerPoint</Application>
  <PresentationFormat>Widescreen</PresentationFormat>
  <Paragraphs>38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Harshitha</dc:creator>
  <cp:lastModifiedBy>Harshitha Nuka</cp:lastModifiedBy>
  <cp:revision>107</cp:revision>
  <dcterms:created xsi:type="dcterms:W3CDTF">2021-07-11T13:13:15Z</dcterms:created>
  <dcterms:modified xsi:type="dcterms:W3CDTF">2025-10-07T16:25:52Z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