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60" r:id="rId5"/>
    <p:sldId id="261" r:id="rId6"/>
    <p:sldId id="262" r:id="rId7"/>
    <p:sldId id="259"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477579"/>
            <a:ext cx="8228700"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a:t>
            </a:r>
            <a:r>
              <a:rPr lang="en-US" sz="3200" dirty="0">
                <a:solidFill>
                  <a:srgbClr val="0070C0"/>
                </a:solidFill>
              </a:rPr>
              <a:t>-</a:t>
            </a:r>
            <a:r>
              <a:rPr lang="en-US" sz="3200" b="0" i="0" u="none" strike="noStrike" cap="none" dirty="0">
                <a:solidFill>
                  <a:srgbClr val="0070C0"/>
                </a:solidFill>
                <a:latin typeface="Arial"/>
                <a:ea typeface="Arial"/>
                <a:cs typeface="Arial"/>
                <a:sym typeface="Arial"/>
              </a:rPr>
              <a:t>Driven Storytelling Presentation:</a:t>
            </a:r>
            <a:endParaRPr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D7B7A6E3-B253-2D12-9060-5FEA4B7177E3}"/>
              </a:ext>
            </a:extLst>
          </p:cNvPr>
          <p:cNvSpPr txBox="1"/>
          <p:nvPr/>
        </p:nvSpPr>
        <p:spPr>
          <a:xfrm>
            <a:off x="881293" y="2508747"/>
            <a:ext cx="8014096" cy="523220"/>
          </a:xfrm>
          <a:prstGeom prst="rect">
            <a:avLst/>
          </a:prstGeom>
          <a:noFill/>
        </p:spPr>
        <p:txBody>
          <a:bodyPr wrap="square" rtlCol="0">
            <a:spAutoFit/>
          </a:bodyPr>
          <a:lstStyle/>
          <a:p>
            <a:r>
              <a:rPr lang="en-US" sz="2800" b="1" dirty="0"/>
              <a:t>Sales Performance Dashboard: 2017-2021</a:t>
            </a:r>
          </a:p>
        </p:txBody>
      </p:sp>
      <p:sp>
        <p:nvSpPr>
          <p:cNvPr id="3" name="TextBox 2">
            <a:extLst>
              <a:ext uri="{FF2B5EF4-FFF2-40B4-BE49-F238E27FC236}">
                <a16:creationId xmlns:a16="http://schemas.microsoft.com/office/drawing/2014/main" id="{8FFA3671-FC85-F621-FDF1-BB60E727B25C}"/>
              </a:ext>
            </a:extLst>
          </p:cNvPr>
          <p:cNvSpPr txBox="1"/>
          <p:nvPr/>
        </p:nvSpPr>
        <p:spPr>
          <a:xfrm>
            <a:off x="881293" y="3223852"/>
            <a:ext cx="7380514" cy="400110"/>
          </a:xfrm>
          <a:prstGeom prst="rect">
            <a:avLst/>
          </a:prstGeom>
          <a:noFill/>
        </p:spPr>
        <p:txBody>
          <a:bodyPr wrap="square" rtlCol="0">
            <a:spAutoFit/>
          </a:bodyPr>
          <a:lstStyle/>
          <a:p>
            <a:pPr algn="ctr"/>
            <a:r>
              <a:rPr lang="en-US" sz="2000" dirty="0"/>
              <a:t>Strategic Insights into Account Sales and Growth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a:extLst>
              <a:ext uri="{FF2B5EF4-FFF2-40B4-BE49-F238E27FC236}">
                <a16:creationId xmlns:a16="http://schemas.microsoft.com/office/drawing/2014/main" id="{6F364E79-9ECF-B1C9-2229-9759A248B82A}"/>
              </a:ext>
            </a:extLst>
          </p:cNvPr>
          <p:cNvPicPr>
            <a:picLocks noChangeAspect="1"/>
          </p:cNvPicPr>
          <p:nvPr/>
        </p:nvPicPr>
        <p:blipFill rotWithShape="1">
          <a:blip r:embed="rId5"/>
          <a:srcRect l="1178" t="42313" r="75254" b="23401"/>
          <a:stretch/>
        </p:blipFill>
        <p:spPr>
          <a:xfrm>
            <a:off x="597159" y="1246503"/>
            <a:ext cx="4422710" cy="3439085"/>
          </a:xfrm>
          <a:prstGeom prst="rect">
            <a:avLst/>
          </a:prstGeom>
        </p:spPr>
      </p:pic>
      <p:sp>
        <p:nvSpPr>
          <p:cNvPr id="4" name="TextBox 3">
            <a:extLst>
              <a:ext uri="{FF2B5EF4-FFF2-40B4-BE49-F238E27FC236}">
                <a16:creationId xmlns:a16="http://schemas.microsoft.com/office/drawing/2014/main" id="{9C1B0657-1557-8968-45D7-E5527101ADE8}"/>
              </a:ext>
            </a:extLst>
          </p:cNvPr>
          <p:cNvSpPr txBox="1"/>
          <p:nvPr/>
        </p:nvSpPr>
        <p:spPr>
          <a:xfrm>
            <a:off x="597159" y="437678"/>
            <a:ext cx="7287208" cy="307777"/>
          </a:xfrm>
          <a:prstGeom prst="rect">
            <a:avLst/>
          </a:prstGeom>
          <a:noFill/>
        </p:spPr>
        <p:txBody>
          <a:bodyPr wrap="square" rtlCol="0">
            <a:spAutoFit/>
          </a:bodyPr>
          <a:lstStyle/>
          <a:p>
            <a:r>
              <a:rPr lang="en-US" dirty="0">
                <a:solidFill>
                  <a:srgbClr val="0070C0"/>
                </a:solidFill>
              </a:rPr>
              <a:t>Overview of Sales Growth – A Consistent Increase in Yearly Sales</a:t>
            </a:r>
            <a:endParaRPr lang="en-US" dirty="0"/>
          </a:p>
        </p:txBody>
      </p:sp>
      <p:sp>
        <p:nvSpPr>
          <p:cNvPr id="5" name="TextBox 4">
            <a:extLst>
              <a:ext uri="{FF2B5EF4-FFF2-40B4-BE49-F238E27FC236}">
                <a16:creationId xmlns:a16="http://schemas.microsoft.com/office/drawing/2014/main" id="{599F668F-C195-25F4-9E91-2B0742218EFA}"/>
              </a:ext>
            </a:extLst>
          </p:cNvPr>
          <p:cNvSpPr txBox="1"/>
          <p:nvPr/>
        </p:nvSpPr>
        <p:spPr>
          <a:xfrm>
            <a:off x="5206481" y="1261365"/>
            <a:ext cx="3219062" cy="1815882"/>
          </a:xfrm>
          <a:prstGeom prst="rect">
            <a:avLst/>
          </a:prstGeom>
          <a:noFill/>
        </p:spPr>
        <p:txBody>
          <a:bodyPr wrap="square" rtlCol="0">
            <a:spAutoFit/>
          </a:bodyPr>
          <a:lstStyle/>
          <a:p>
            <a:pPr algn="just"/>
            <a:r>
              <a:rPr lang="en-US" sz="1600" dirty="0"/>
              <a:t>The data illustrates a consistent increase in sales over the five-year period, culminating in surpassing the 409,194-unit mark in 2021. This signifies a strong upward trend in the company's sales performance.</a:t>
            </a:r>
          </a:p>
        </p:txBody>
      </p:sp>
      <p:sp>
        <p:nvSpPr>
          <p:cNvPr id="6" name="TextBox 5">
            <a:extLst>
              <a:ext uri="{FF2B5EF4-FFF2-40B4-BE49-F238E27FC236}">
                <a16:creationId xmlns:a16="http://schemas.microsoft.com/office/drawing/2014/main" id="{A01E6F26-14E2-1313-FF62-58F977FEAD3D}"/>
              </a:ext>
            </a:extLst>
          </p:cNvPr>
          <p:cNvSpPr txBox="1"/>
          <p:nvPr/>
        </p:nvSpPr>
        <p:spPr>
          <a:xfrm>
            <a:off x="457200" y="4779385"/>
            <a:ext cx="4907902" cy="523220"/>
          </a:xfrm>
          <a:prstGeom prst="rect">
            <a:avLst/>
          </a:prstGeom>
          <a:noFill/>
        </p:spPr>
        <p:txBody>
          <a:bodyPr wrap="square" rtlCol="0">
            <a:spAutoFit/>
          </a:bodyPr>
          <a:lstStyle/>
          <a:p>
            <a:pPr algn="ctr"/>
            <a:r>
              <a:rPr lang="en-US" b="1" dirty="0"/>
              <a:t>Figure shows Line graph illustrating the annual sales increase from 2017 to 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Analysis of Sales by Account Type</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a:extLst>
              <a:ext uri="{FF2B5EF4-FFF2-40B4-BE49-F238E27FC236}">
                <a16:creationId xmlns:a16="http://schemas.microsoft.com/office/drawing/2014/main" id="{18E73529-8CD0-229D-0AA6-EF41C025C512}"/>
              </a:ext>
            </a:extLst>
          </p:cNvPr>
          <p:cNvPicPr>
            <a:picLocks noChangeAspect="1"/>
          </p:cNvPicPr>
          <p:nvPr/>
        </p:nvPicPr>
        <p:blipFill rotWithShape="1">
          <a:blip r:embed="rId5"/>
          <a:srcRect l="24572" t="42471" r="48877" b="23061"/>
          <a:stretch/>
        </p:blipFill>
        <p:spPr>
          <a:xfrm>
            <a:off x="578498" y="1279531"/>
            <a:ext cx="4422709" cy="3229628"/>
          </a:xfrm>
          <a:prstGeom prst="rect">
            <a:avLst/>
          </a:prstGeom>
        </p:spPr>
      </p:pic>
      <p:sp>
        <p:nvSpPr>
          <p:cNvPr id="5" name="TextBox 4">
            <a:extLst>
              <a:ext uri="{FF2B5EF4-FFF2-40B4-BE49-F238E27FC236}">
                <a16:creationId xmlns:a16="http://schemas.microsoft.com/office/drawing/2014/main" id="{D294A38F-9F25-C2AC-0337-DCD314F75393}"/>
              </a:ext>
            </a:extLst>
          </p:cNvPr>
          <p:cNvSpPr txBox="1"/>
          <p:nvPr/>
        </p:nvSpPr>
        <p:spPr>
          <a:xfrm>
            <a:off x="578497" y="4659785"/>
            <a:ext cx="4422709" cy="523220"/>
          </a:xfrm>
          <a:prstGeom prst="rect">
            <a:avLst/>
          </a:prstGeom>
          <a:noFill/>
        </p:spPr>
        <p:txBody>
          <a:bodyPr wrap="square" rtlCol="0">
            <a:spAutoFit/>
          </a:bodyPr>
          <a:lstStyle/>
          <a:p>
            <a:pPr algn="ctr"/>
            <a:r>
              <a:rPr lang="en-US" b="1" dirty="0"/>
              <a:t>Figure shows Bar chart displaying sales distribution by account type.</a:t>
            </a:r>
          </a:p>
        </p:txBody>
      </p:sp>
      <p:sp>
        <p:nvSpPr>
          <p:cNvPr id="6" name="TextBox 5">
            <a:extLst>
              <a:ext uri="{FF2B5EF4-FFF2-40B4-BE49-F238E27FC236}">
                <a16:creationId xmlns:a16="http://schemas.microsoft.com/office/drawing/2014/main" id="{04DBE840-44FB-0B4E-AC05-CBBE7BBAD3FB}"/>
              </a:ext>
            </a:extLst>
          </p:cNvPr>
          <p:cNvSpPr txBox="1"/>
          <p:nvPr/>
        </p:nvSpPr>
        <p:spPr>
          <a:xfrm>
            <a:off x="5318449" y="1279531"/>
            <a:ext cx="3069771" cy="2308324"/>
          </a:xfrm>
          <a:prstGeom prst="rect">
            <a:avLst/>
          </a:prstGeom>
          <a:noFill/>
        </p:spPr>
        <p:txBody>
          <a:bodyPr wrap="square" rtlCol="0">
            <a:spAutoFit/>
          </a:bodyPr>
          <a:lstStyle/>
          <a:p>
            <a:pPr algn="just"/>
            <a:r>
              <a:rPr lang="en-US" sz="1600" dirty="0"/>
              <a:t>The analysis of sales by account type reveals the strengths and potential areas for growth within the company's portfolio. </a:t>
            </a:r>
          </a:p>
          <a:p>
            <a:pPr algn="just"/>
            <a:r>
              <a:rPr lang="en-US" sz="1600" dirty="0"/>
              <a:t>It highlights that certain account types, such as Medium Business and Online Retailer, consistently outperform others.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02CB-A54C-B45B-DCF6-0FD3FF2B45AF}"/>
              </a:ext>
            </a:extLst>
          </p:cNvPr>
          <p:cNvSpPr>
            <a:spLocks noGrp="1"/>
          </p:cNvSpPr>
          <p:nvPr>
            <p:ph type="title"/>
          </p:nvPr>
        </p:nvSpPr>
        <p:spPr/>
        <p:txBody>
          <a:bodyPr>
            <a:normAutofit fontScale="90000"/>
          </a:bodyPr>
          <a:lstStyle/>
          <a:p>
            <a:r>
              <a:rPr lang="en-US" dirty="0">
                <a:solidFill>
                  <a:srgbClr val="0070C0"/>
                </a:solidFill>
              </a:rPr>
              <a:t>Highlighting Top Performers by Account Category</a:t>
            </a:r>
            <a:endParaRPr lang="en-US" dirty="0"/>
          </a:p>
        </p:txBody>
      </p:sp>
      <p:pic>
        <p:nvPicPr>
          <p:cNvPr id="4" name="Picture 3">
            <a:extLst>
              <a:ext uri="{FF2B5EF4-FFF2-40B4-BE49-F238E27FC236}">
                <a16:creationId xmlns:a16="http://schemas.microsoft.com/office/drawing/2014/main" id="{F179BDE5-8CE5-6850-3BAE-821A92AA92C7}"/>
              </a:ext>
            </a:extLst>
          </p:cNvPr>
          <p:cNvPicPr>
            <a:picLocks noChangeAspect="1"/>
          </p:cNvPicPr>
          <p:nvPr/>
        </p:nvPicPr>
        <p:blipFill rotWithShape="1">
          <a:blip r:embed="rId2"/>
          <a:srcRect l="51020" t="42109" r="22449" b="23061"/>
          <a:stretch/>
        </p:blipFill>
        <p:spPr>
          <a:xfrm>
            <a:off x="678491" y="1307373"/>
            <a:ext cx="4150664" cy="3065107"/>
          </a:xfrm>
          <a:prstGeom prst="rect">
            <a:avLst/>
          </a:prstGeom>
        </p:spPr>
      </p:pic>
      <p:sp>
        <p:nvSpPr>
          <p:cNvPr id="5" name="TextBox 4">
            <a:extLst>
              <a:ext uri="{FF2B5EF4-FFF2-40B4-BE49-F238E27FC236}">
                <a16:creationId xmlns:a16="http://schemas.microsoft.com/office/drawing/2014/main" id="{703408E1-802D-030A-2767-D1651F0D9D0D}"/>
              </a:ext>
            </a:extLst>
          </p:cNvPr>
          <p:cNvSpPr txBox="1"/>
          <p:nvPr/>
        </p:nvSpPr>
        <p:spPr>
          <a:xfrm>
            <a:off x="678491" y="4551396"/>
            <a:ext cx="4150664" cy="523220"/>
          </a:xfrm>
          <a:prstGeom prst="rect">
            <a:avLst/>
          </a:prstGeom>
          <a:noFill/>
        </p:spPr>
        <p:txBody>
          <a:bodyPr wrap="square" rtlCol="0">
            <a:spAutoFit/>
          </a:bodyPr>
          <a:lstStyle/>
          <a:p>
            <a:pPr algn="ctr"/>
            <a:r>
              <a:rPr lang="en-US" b="1" dirty="0"/>
              <a:t>The chart showing the top 5 performers' CAGR in each account category</a:t>
            </a:r>
          </a:p>
        </p:txBody>
      </p:sp>
      <p:sp>
        <p:nvSpPr>
          <p:cNvPr id="6" name="TextBox 5">
            <a:extLst>
              <a:ext uri="{FF2B5EF4-FFF2-40B4-BE49-F238E27FC236}">
                <a16:creationId xmlns:a16="http://schemas.microsoft.com/office/drawing/2014/main" id="{050EE0D0-B1C4-4A08-5333-83602136EABC}"/>
              </a:ext>
            </a:extLst>
          </p:cNvPr>
          <p:cNvSpPr txBox="1"/>
          <p:nvPr/>
        </p:nvSpPr>
        <p:spPr>
          <a:xfrm>
            <a:off x="5158740" y="1501140"/>
            <a:ext cx="3413760" cy="954107"/>
          </a:xfrm>
          <a:prstGeom prst="rect">
            <a:avLst/>
          </a:prstGeom>
          <a:noFill/>
        </p:spPr>
        <p:txBody>
          <a:bodyPr wrap="square" rtlCol="0">
            <a:spAutoFit/>
          </a:bodyPr>
          <a:lstStyle/>
          <a:p>
            <a:r>
              <a:rPr lang="en-US" dirty="0"/>
              <a:t>Medium Business accounts showcase good performance, with the leading account marking the highest sales at 39,413 units from 2017-2021.</a:t>
            </a:r>
          </a:p>
        </p:txBody>
      </p:sp>
    </p:spTree>
    <p:extLst>
      <p:ext uri="{BB962C8B-B14F-4D97-AF65-F5344CB8AC3E}">
        <p14:creationId xmlns:p14="http://schemas.microsoft.com/office/powerpoint/2010/main" val="122859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0317-F388-FF13-6F2A-07E36EDB098E}"/>
              </a:ext>
            </a:extLst>
          </p:cNvPr>
          <p:cNvSpPr>
            <a:spLocks noGrp="1"/>
          </p:cNvSpPr>
          <p:nvPr>
            <p:ph type="title"/>
          </p:nvPr>
        </p:nvSpPr>
        <p:spPr/>
        <p:txBody>
          <a:bodyPr>
            <a:normAutofit fontScale="90000"/>
          </a:bodyPr>
          <a:lstStyle/>
          <a:p>
            <a:r>
              <a:rPr lang="en-US" dirty="0">
                <a:solidFill>
                  <a:srgbClr val="0070C0"/>
                </a:solidFill>
              </a:rPr>
              <a:t>Average 5YR CAGR by Account Type </a:t>
            </a:r>
            <a:endParaRPr lang="en-US" dirty="0"/>
          </a:p>
        </p:txBody>
      </p:sp>
      <p:pic>
        <p:nvPicPr>
          <p:cNvPr id="4" name="Picture 3">
            <a:extLst>
              <a:ext uri="{FF2B5EF4-FFF2-40B4-BE49-F238E27FC236}">
                <a16:creationId xmlns:a16="http://schemas.microsoft.com/office/drawing/2014/main" id="{9CDADDA2-1E87-2A5E-5155-3DE285FFE711}"/>
              </a:ext>
            </a:extLst>
          </p:cNvPr>
          <p:cNvPicPr>
            <a:picLocks noChangeAspect="1"/>
          </p:cNvPicPr>
          <p:nvPr/>
        </p:nvPicPr>
        <p:blipFill rotWithShape="1">
          <a:blip r:embed="rId2"/>
          <a:srcRect l="1020" t="25601" r="22245" b="31587"/>
          <a:stretch/>
        </p:blipFill>
        <p:spPr>
          <a:xfrm>
            <a:off x="369430" y="1054236"/>
            <a:ext cx="8405140" cy="2481465"/>
          </a:xfrm>
          <a:prstGeom prst="rect">
            <a:avLst/>
          </a:prstGeom>
        </p:spPr>
      </p:pic>
      <p:sp>
        <p:nvSpPr>
          <p:cNvPr id="5" name="TextBox 4">
            <a:extLst>
              <a:ext uri="{FF2B5EF4-FFF2-40B4-BE49-F238E27FC236}">
                <a16:creationId xmlns:a16="http://schemas.microsoft.com/office/drawing/2014/main" id="{07284B7B-1281-B4B9-E18E-579FAA419DC3}"/>
              </a:ext>
            </a:extLst>
          </p:cNvPr>
          <p:cNvSpPr txBox="1"/>
          <p:nvPr/>
        </p:nvSpPr>
        <p:spPr>
          <a:xfrm>
            <a:off x="369430" y="3703320"/>
            <a:ext cx="8442960" cy="1600438"/>
          </a:xfrm>
          <a:prstGeom prst="rect">
            <a:avLst/>
          </a:prstGeom>
          <a:noFill/>
        </p:spPr>
        <p:txBody>
          <a:bodyPr wrap="square" rtlCol="0">
            <a:spAutoFit/>
          </a:bodyPr>
          <a:lstStyle/>
          <a:p>
            <a:pPr algn="just"/>
            <a:r>
              <a:rPr lang="en-US" dirty="0"/>
              <a:t>The graph provides a clear depiction of growth trends over the past five years, revealing both high-achieving accounts and those with room for improvement. Leaders like MB5, with a CAGR of 2.25, and OR2, at 1.81, SB13 at 3.34 demonstrate the success of effective sales strategies and market alignment. In contrast, accounts like MB11 and OR11 show negative growth, prompting a need for reevaluation of tactics and client engagement in these areas. This data empowers decision-makers to allocate resources wisely, bolstering high performers and revitalizing lagging accounts.</a:t>
            </a:r>
          </a:p>
          <a:p>
            <a:endParaRPr lang="en-US" dirty="0"/>
          </a:p>
        </p:txBody>
      </p:sp>
    </p:spTree>
    <p:extLst>
      <p:ext uri="{BB962C8B-B14F-4D97-AF65-F5344CB8AC3E}">
        <p14:creationId xmlns:p14="http://schemas.microsoft.com/office/powerpoint/2010/main" val="167427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BC8D-5C3C-F59A-1B5D-FEAEBF5FF3FE}"/>
              </a:ext>
            </a:extLst>
          </p:cNvPr>
          <p:cNvSpPr>
            <a:spLocks noGrp="1"/>
          </p:cNvSpPr>
          <p:nvPr>
            <p:ph type="title"/>
          </p:nvPr>
        </p:nvSpPr>
        <p:spPr/>
        <p:txBody>
          <a:bodyPr>
            <a:normAutofit fontScale="90000"/>
          </a:bodyPr>
          <a:lstStyle/>
          <a:p>
            <a:r>
              <a:rPr lang="en-US" dirty="0">
                <a:solidFill>
                  <a:srgbClr val="0070C0"/>
                </a:solidFill>
              </a:rPr>
              <a:t>Regional Analysis of 5YR CAGR Distribution</a:t>
            </a:r>
            <a:endParaRPr lang="en-US" dirty="0"/>
          </a:p>
        </p:txBody>
      </p:sp>
      <p:pic>
        <p:nvPicPr>
          <p:cNvPr id="6" name="Picture 5">
            <a:extLst>
              <a:ext uri="{FF2B5EF4-FFF2-40B4-BE49-F238E27FC236}">
                <a16:creationId xmlns:a16="http://schemas.microsoft.com/office/drawing/2014/main" id="{EE998A4F-B6A8-3161-180C-8ED4AD96BCD2}"/>
              </a:ext>
            </a:extLst>
          </p:cNvPr>
          <p:cNvPicPr>
            <a:picLocks noChangeAspect="1"/>
          </p:cNvPicPr>
          <p:nvPr/>
        </p:nvPicPr>
        <p:blipFill rotWithShape="1">
          <a:blip r:embed="rId2"/>
          <a:srcRect l="1429" t="29446" r="48469" b="21247"/>
          <a:stretch/>
        </p:blipFill>
        <p:spPr>
          <a:xfrm>
            <a:off x="457200" y="1296955"/>
            <a:ext cx="5697079" cy="3153747"/>
          </a:xfrm>
          <a:prstGeom prst="rect">
            <a:avLst/>
          </a:prstGeom>
        </p:spPr>
      </p:pic>
      <p:sp>
        <p:nvSpPr>
          <p:cNvPr id="7" name="TextBox 6">
            <a:extLst>
              <a:ext uri="{FF2B5EF4-FFF2-40B4-BE49-F238E27FC236}">
                <a16:creationId xmlns:a16="http://schemas.microsoft.com/office/drawing/2014/main" id="{CE0C7AB8-354C-A85A-554B-573AAF020A32}"/>
              </a:ext>
            </a:extLst>
          </p:cNvPr>
          <p:cNvSpPr txBox="1"/>
          <p:nvPr/>
        </p:nvSpPr>
        <p:spPr>
          <a:xfrm>
            <a:off x="6355080" y="1296955"/>
            <a:ext cx="2247900" cy="3108543"/>
          </a:xfrm>
          <a:prstGeom prst="rect">
            <a:avLst/>
          </a:prstGeom>
          <a:noFill/>
        </p:spPr>
        <p:txBody>
          <a:bodyPr wrap="square" rtlCol="0">
            <a:spAutoFit/>
          </a:bodyPr>
          <a:lstStyle/>
          <a:p>
            <a:pPr algn="just"/>
            <a:r>
              <a:rPr lang="en-US" dirty="0"/>
              <a:t>The regional analysis highlights Yonkers NY as the leader with a staggering 181.42% 5-year CAGR, followed closely by Bronx NY. </a:t>
            </a:r>
          </a:p>
          <a:p>
            <a:pPr algn="just"/>
            <a:r>
              <a:rPr lang="en-US" dirty="0"/>
              <a:t>This insight enables us to allocate resources strategically to regions with high growth potential and to understand regional market dynamics more deeply.</a:t>
            </a:r>
          </a:p>
          <a:p>
            <a:pPr algn="just"/>
            <a:endParaRPr lang="en-US" dirty="0"/>
          </a:p>
        </p:txBody>
      </p:sp>
      <p:sp>
        <p:nvSpPr>
          <p:cNvPr id="8" name="TextBox 7">
            <a:extLst>
              <a:ext uri="{FF2B5EF4-FFF2-40B4-BE49-F238E27FC236}">
                <a16:creationId xmlns:a16="http://schemas.microsoft.com/office/drawing/2014/main" id="{6AEA0F28-0B03-7D91-3753-B792695C6C60}"/>
              </a:ext>
            </a:extLst>
          </p:cNvPr>
          <p:cNvSpPr txBox="1"/>
          <p:nvPr/>
        </p:nvSpPr>
        <p:spPr>
          <a:xfrm>
            <a:off x="457199" y="4626373"/>
            <a:ext cx="5697079" cy="307777"/>
          </a:xfrm>
          <a:prstGeom prst="rect">
            <a:avLst/>
          </a:prstGeom>
          <a:noFill/>
        </p:spPr>
        <p:txBody>
          <a:bodyPr wrap="square" rtlCol="0">
            <a:spAutoFit/>
          </a:bodyPr>
          <a:lstStyle/>
          <a:p>
            <a:pPr algn="ctr"/>
            <a:r>
              <a:rPr lang="en-US" b="1" dirty="0">
                <a:solidFill>
                  <a:schemeClr val="tx1"/>
                </a:solidFill>
              </a:rPr>
              <a:t>Pie chart showing the CAGR distribution by region</a:t>
            </a:r>
            <a:r>
              <a:rPr lang="en-US" dirty="0"/>
              <a:t>.</a:t>
            </a:r>
          </a:p>
        </p:txBody>
      </p:sp>
    </p:spTree>
    <p:extLst>
      <p:ext uri="{BB962C8B-B14F-4D97-AF65-F5344CB8AC3E}">
        <p14:creationId xmlns:p14="http://schemas.microsoft.com/office/powerpoint/2010/main" val="12457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Summary</a:t>
            </a:r>
            <a:endParaRPr dirty="0"/>
          </a:p>
        </p:txBody>
      </p:sp>
      <p:sp>
        <p:nvSpPr>
          <p:cNvPr id="121" name="Google Shape;121;p4"/>
          <p:cNvSpPr txBox="1"/>
          <p:nvPr/>
        </p:nvSpPr>
        <p:spPr>
          <a:xfrm>
            <a:off x="457200" y="1107212"/>
            <a:ext cx="7439036" cy="510905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600"/>
              <a:buFont typeface="Arial"/>
              <a:buChar char="•"/>
            </a:pPr>
            <a:r>
              <a:rPr lang="en-US" dirty="0"/>
              <a:t>The sales growth trajectory from 2017 to 2021 showcases a resilient market presence, climaxing at over 409,194 units in 2021. This momentum underscores the company’s robust sales strategies and customer acquisition efforts.</a:t>
            </a:r>
          </a:p>
          <a:p>
            <a:pPr marR="0" lvl="0" algn="just" rtl="0">
              <a:spcBef>
                <a:spcPts val="0"/>
              </a:spcBef>
              <a:spcAft>
                <a:spcPts val="0"/>
              </a:spcAft>
              <a:buClr>
                <a:schemeClr val="dk1"/>
              </a:buClr>
              <a:buSzPts val="1600"/>
            </a:pPr>
            <a:endParaRPr lang="en-US" dirty="0"/>
          </a:p>
          <a:p>
            <a:pPr marL="285750" marR="0" lvl="0" indent="-285750" algn="just" rtl="0">
              <a:spcBef>
                <a:spcPts val="0"/>
              </a:spcBef>
              <a:spcAft>
                <a:spcPts val="0"/>
              </a:spcAft>
              <a:buClr>
                <a:schemeClr val="dk1"/>
              </a:buClr>
              <a:buSzPts val="1600"/>
              <a:buFont typeface="Arial"/>
              <a:buChar char="•"/>
            </a:pPr>
            <a:r>
              <a:rPr lang="en-US" dirty="0"/>
              <a:t>Dissecting the performance by account type has unveiled pivotal insights—Medium Businesses and Online Retailers have consistently led the sales figures, highlighting the importance of digital platforms and the B2B sector in current market trends.</a:t>
            </a:r>
          </a:p>
          <a:p>
            <a:pPr marR="0" lvl="0" algn="just" rtl="0">
              <a:spcBef>
                <a:spcPts val="0"/>
              </a:spcBef>
              <a:spcAft>
                <a:spcPts val="0"/>
              </a:spcAft>
              <a:buClr>
                <a:schemeClr val="dk1"/>
              </a:buClr>
              <a:buSzPts val="1600"/>
            </a:pPr>
            <a:endParaRPr lang="en-US" dirty="0"/>
          </a:p>
          <a:p>
            <a:pPr marL="285750" marR="0" lvl="0" indent="-285750" algn="just" rtl="0">
              <a:spcBef>
                <a:spcPts val="0"/>
              </a:spcBef>
              <a:spcAft>
                <a:spcPts val="0"/>
              </a:spcAft>
              <a:buClr>
                <a:schemeClr val="dk1"/>
              </a:buClr>
              <a:buSzPts val="1600"/>
              <a:buFont typeface="Arial"/>
              <a:buChar char="•"/>
            </a:pPr>
            <a:r>
              <a:rPr lang="en-US" dirty="0"/>
              <a:t>An in-depth look at the Compound Annual Growth Rate (CAGR) across account categories points to standout performers like MB5, OR2, and particularly SB13. These accounts, with their exceptional growth rates, serve as benchmarks for strategic planning and resource allocation.</a:t>
            </a:r>
          </a:p>
          <a:p>
            <a:pPr marR="0" lvl="0" algn="just" rtl="0">
              <a:spcBef>
                <a:spcPts val="0"/>
              </a:spcBef>
              <a:spcAft>
                <a:spcPts val="0"/>
              </a:spcAft>
              <a:buClr>
                <a:schemeClr val="dk1"/>
              </a:buClr>
              <a:buSzPts val="1600"/>
            </a:pPr>
            <a:endParaRPr lang="en-US" dirty="0"/>
          </a:p>
          <a:p>
            <a:pPr marL="285750" marR="0" lvl="0" indent="-285750" algn="just" rtl="0">
              <a:spcBef>
                <a:spcPts val="0"/>
              </a:spcBef>
              <a:spcAft>
                <a:spcPts val="0"/>
              </a:spcAft>
              <a:buClr>
                <a:schemeClr val="dk1"/>
              </a:buClr>
              <a:buSzPts val="1600"/>
              <a:buFont typeface="Arial"/>
              <a:buChar char="•"/>
            </a:pPr>
            <a:r>
              <a:rPr lang="en-US" dirty="0"/>
              <a:t>However, it’s critical to address the underperforming segments identified by negative CAGR values in accounts such as MB11 and OR11. Revitalizing strategies and client engagement approaches in these areas may prove crucial for balanced portfolio growth.</a:t>
            </a:r>
          </a:p>
          <a:p>
            <a:pPr marR="0" lvl="0" algn="just" rtl="0">
              <a:spcBef>
                <a:spcPts val="0"/>
              </a:spcBef>
              <a:spcAft>
                <a:spcPts val="0"/>
              </a:spcAft>
              <a:buClr>
                <a:schemeClr val="dk1"/>
              </a:buClr>
              <a:buSzPts val="1600"/>
            </a:pPr>
            <a:endParaRPr lang="en-US" dirty="0"/>
          </a:p>
          <a:p>
            <a:pPr marL="285750" marR="0" lvl="0" indent="-285750" algn="just" rtl="0">
              <a:spcBef>
                <a:spcPts val="0"/>
              </a:spcBef>
              <a:spcAft>
                <a:spcPts val="0"/>
              </a:spcAft>
              <a:buClr>
                <a:schemeClr val="dk1"/>
              </a:buClr>
              <a:buSzPts val="1600"/>
              <a:buFont typeface="Arial"/>
              <a:buChar char="•"/>
            </a:pPr>
            <a:r>
              <a:rPr lang="en-US" dirty="0"/>
              <a:t>The regional CAGR distribution paints a promising picture of untapped potential in Yonkers NY and Bronx NY, inviting a strategic review of regional marketing initiatives to replicate this success in other locales.</a:t>
            </a:r>
          </a:p>
          <a:p>
            <a:pPr marL="285750" marR="0" lvl="0" indent="-285750" algn="l" rtl="0">
              <a:spcBef>
                <a:spcPts val="0"/>
              </a:spcBef>
              <a:spcAft>
                <a:spcPts val="0"/>
              </a:spcAft>
              <a:buClr>
                <a:schemeClr val="dk1"/>
              </a:buClr>
              <a:buSzPts val="1600"/>
              <a:buFont typeface="Arial"/>
              <a:buChar char="•"/>
            </a:pP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64D9-95EB-0B8B-875C-3CC5234992AB}"/>
              </a:ext>
            </a:extLst>
          </p:cNvPr>
          <p:cNvSpPr>
            <a:spLocks noGrp="1"/>
          </p:cNvSpPr>
          <p:nvPr>
            <p:ph type="title"/>
          </p:nvPr>
        </p:nvSpPr>
        <p:spPr/>
        <p:txBody>
          <a:bodyPr>
            <a:normAutofit fontScale="90000"/>
          </a:bodyPr>
          <a:lstStyle/>
          <a:p>
            <a:r>
              <a:rPr lang="en-US" dirty="0">
                <a:solidFill>
                  <a:srgbClr val="0070C0"/>
                </a:solidFill>
              </a:rPr>
              <a:t>Summary</a:t>
            </a:r>
            <a:endParaRPr lang="en-US" dirty="0"/>
          </a:p>
        </p:txBody>
      </p:sp>
      <p:sp>
        <p:nvSpPr>
          <p:cNvPr id="3" name="TextBox 2">
            <a:extLst>
              <a:ext uri="{FF2B5EF4-FFF2-40B4-BE49-F238E27FC236}">
                <a16:creationId xmlns:a16="http://schemas.microsoft.com/office/drawing/2014/main" id="{44E52FE3-05AA-94B7-E890-7F088D4A23ED}"/>
              </a:ext>
            </a:extLst>
          </p:cNvPr>
          <p:cNvSpPr txBox="1"/>
          <p:nvPr/>
        </p:nvSpPr>
        <p:spPr>
          <a:xfrm>
            <a:off x="662473" y="1324947"/>
            <a:ext cx="7819053" cy="1384995"/>
          </a:xfrm>
          <a:prstGeom prst="rect">
            <a:avLst/>
          </a:prstGeom>
          <a:noFill/>
        </p:spPr>
        <p:txBody>
          <a:bodyPr wrap="square" rtlCol="0">
            <a:spAutoFit/>
          </a:bodyPr>
          <a:lstStyle/>
          <a:p>
            <a:pPr algn="just"/>
            <a:r>
              <a:rPr lang="en-US" dirty="0"/>
              <a:t>The Analysis reveals a clear course for future success. By drawing on the strengths of our best-performing accounts and reinvigorating areas that are lagging, we can create a more dynamic and responsive sales approach. Focusing on digital marketing, customer relationships, and product innovation will place us at the forefront of growth. It's time to harness these insights and turn them into actionable strategies that will lead us into a period of sustained expansion and market leadership.</a:t>
            </a:r>
          </a:p>
        </p:txBody>
      </p:sp>
    </p:spTree>
    <p:extLst>
      <p:ext uri="{BB962C8B-B14F-4D97-AF65-F5344CB8AC3E}">
        <p14:creationId xmlns:p14="http://schemas.microsoft.com/office/powerpoint/2010/main" val="1588139702"/>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617</Words>
  <Application>Microsoft Office PowerPoint</Application>
  <PresentationFormat>On-screen Show (4:3)</PresentationFormat>
  <Paragraphs>33</Paragraphs>
  <Slides>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Analysis of Sales by Account Type</vt:lpstr>
      <vt:lpstr>Highlighting Top Performers by Account Category</vt:lpstr>
      <vt:lpstr>Average 5YR CAGR by Account Type </vt:lpstr>
      <vt:lpstr>Regional Analysis of 5YR CAGR Distribution</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Harshitha Polsani</cp:lastModifiedBy>
  <cp:revision>4</cp:revision>
  <dcterms:created xsi:type="dcterms:W3CDTF">2020-03-26T22:50:15Z</dcterms:created>
  <dcterms:modified xsi:type="dcterms:W3CDTF">2024-03-16T06:37:22Z</dcterms:modified>
</cp:coreProperties>
</file>