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4630400" cy="8229600"/>
  <p:notesSz cx="8229600" cy="14630400"/>
  <p:embeddedFontLst>
    <p:embeddedFont>
      <p:font typeface="Tomorrow" panose="020B0604020202020204"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01085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1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lide 1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07443" y="569000"/>
            <a:ext cx="7701915" cy="3553778"/>
          </a:xfrm>
          <a:prstGeom prst="rect">
            <a:avLst/>
          </a:prstGeom>
          <a:noFill/>
          <a:ln/>
        </p:spPr>
        <p:txBody>
          <a:bodyPr wrap="square" lIns="0" tIns="0" rIns="0" bIns="0" rtlCol="0" anchor="t"/>
          <a:lstStyle/>
          <a:p>
            <a:pPr marL="0" indent="0">
              <a:lnSpc>
                <a:spcPts val="6950"/>
              </a:lnSpc>
              <a:buNone/>
            </a:pPr>
            <a:r>
              <a:rPr lang="en-US" sz="5550" b="1" dirty="0">
                <a:solidFill>
                  <a:srgbClr val="1D1D1B"/>
                </a:solidFill>
                <a:latin typeface="Times New Roman" panose="02020603050405020304" pitchFamily="18" charset="0"/>
                <a:ea typeface="Tomorrow Semi Bold" pitchFamily="34" charset="-122"/>
                <a:cs typeface="Times New Roman" panose="02020603050405020304" pitchFamily="18" charset="0"/>
              </a:rPr>
              <a:t>Brain-Computer Interface: A Technical Exploration</a:t>
            </a:r>
            <a:endParaRPr lang="en-US" sz="5550" b="1" dirty="0">
              <a:latin typeface="Times New Roman" panose="02020603050405020304" pitchFamily="18" charset="0"/>
              <a:cs typeface="Times New Roman" panose="02020603050405020304" pitchFamily="18" charset="0"/>
            </a:endParaRPr>
          </a:p>
        </p:txBody>
      </p:sp>
      <p:sp>
        <p:nvSpPr>
          <p:cNvPr id="4" name="Text 1"/>
          <p:cNvSpPr/>
          <p:nvPr/>
        </p:nvSpPr>
        <p:spPr>
          <a:xfrm>
            <a:off x="6207442" y="4114800"/>
            <a:ext cx="7701915" cy="2636520"/>
          </a:xfrm>
          <a:prstGeom prst="rect">
            <a:avLst/>
          </a:prstGeom>
          <a:noFill/>
          <a:ln/>
        </p:spPr>
        <p:txBody>
          <a:bodyPr wrap="square" lIns="0" tIns="0" rIns="0" bIns="0" rtlCol="0" anchor="t"/>
          <a:lstStyle/>
          <a:p>
            <a:pPr marL="0" indent="0">
              <a:lnSpc>
                <a:spcPts val="2550"/>
              </a:lnSpc>
              <a:buNone/>
            </a:pPr>
            <a:r>
              <a:rPr lang="en-US" sz="1600" dirty="0">
                <a:latin typeface="Times New Roman" panose="02020603050405020304" pitchFamily="18" charset="0"/>
                <a:ea typeface="Tomorrow" pitchFamily="34" charset="-122"/>
                <a:cs typeface="Times New Roman" panose="02020603050405020304" pitchFamily="18" charset="0"/>
              </a:rPr>
              <a:t>Brain-Computer Interfaces (BCIs) represent a groundbreaking intersection of neuroscience, computer science, and engineering. These systems aim to establish a direct communication pathway between the human brain and external devices, unlocking new avenues for interaction, control, and assistive technologies. This presentation will take a deep dive into the technical foundations and advancements powering the field of BCIs, exploring the key components, signals, and algorithms that enable this transformative technology.</a:t>
            </a:r>
            <a:endParaRPr lang="en-US" sz="1600" dirty="0">
              <a:latin typeface="Times New Roman" panose="02020603050405020304" pitchFamily="18" charset="0"/>
              <a:cs typeface="Times New Roman" panose="02020603050405020304" pitchFamily="18" charset="0"/>
            </a:endParaRPr>
          </a:p>
        </p:txBody>
      </p:sp>
      <p:sp>
        <p:nvSpPr>
          <p:cNvPr id="5" name="Shape 2"/>
          <p:cNvSpPr/>
          <p:nvPr/>
        </p:nvSpPr>
        <p:spPr>
          <a:xfrm>
            <a:off x="6207443" y="7315438"/>
            <a:ext cx="329565" cy="329565"/>
          </a:xfrm>
          <a:prstGeom prst="roundRect">
            <a:avLst>
              <a:gd name="adj" fmla="val 27742890"/>
            </a:avLst>
          </a:prstGeom>
          <a:noFill/>
          <a:ln w="7620">
            <a:solidFill>
              <a:srgbClr val="FFFFFF"/>
            </a:solidFill>
            <a:prstDash val="solid"/>
          </a:ln>
        </p:spPr>
      </p:sp>
      <p:sp>
        <p:nvSpPr>
          <p:cNvPr id="7" name="Text 3"/>
          <p:cNvSpPr/>
          <p:nvPr/>
        </p:nvSpPr>
        <p:spPr>
          <a:xfrm>
            <a:off x="6639997" y="7299960"/>
            <a:ext cx="3141583" cy="360521"/>
          </a:xfrm>
          <a:prstGeom prst="rect">
            <a:avLst/>
          </a:prstGeom>
          <a:noFill/>
          <a:ln/>
        </p:spPr>
        <p:txBody>
          <a:bodyPr wrap="none" lIns="0" tIns="0" rIns="0" bIns="0" rtlCol="0" anchor="t"/>
          <a:lstStyle/>
          <a:p>
            <a:pPr marL="0" indent="0" algn="l">
              <a:lnSpc>
                <a:spcPts val="2800"/>
              </a:lnSpc>
              <a:buNone/>
            </a:pPr>
            <a:r>
              <a:rPr lang="en-US" sz="2000" b="1" dirty="0">
                <a:solidFill>
                  <a:srgbClr val="61615C"/>
                </a:solidFill>
                <a:latin typeface="Times New Roman" panose="02020603050405020304" pitchFamily="18" charset="0"/>
                <a:ea typeface="Tomorrow Bold" pitchFamily="34" charset="-122"/>
                <a:cs typeface="Times New Roman" panose="02020603050405020304" pitchFamily="18" charset="0"/>
              </a:rPr>
              <a:t>by kandukuri  Harshitha</a:t>
            </a:r>
            <a:endParaRPr lang="en-US" sz="2000"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F4F499A6-6D06-F77A-F7C0-A3034FF436D2}"/>
              </a:ext>
            </a:extLst>
          </p:cNvPr>
          <p:cNvSpPr/>
          <p:nvPr/>
        </p:nvSpPr>
        <p:spPr>
          <a:xfrm>
            <a:off x="12678937" y="7783551"/>
            <a:ext cx="1839951" cy="362903"/>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93790" y="1362194"/>
            <a:ext cx="10300811" cy="708779"/>
          </a:xfrm>
          <a:prstGeom prst="rect">
            <a:avLst/>
          </a:prstGeom>
          <a:noFill/>
          <a:ln/>
        </p:spPr>
        <p:txBody>
          <a:bodyPr wrap="none" lIns="0" tIns="0" rIns="0" bIns="0" rtlCol="0" anchor="t"/>
          <a:lstStyle/>
          <a:p>
            <a:pPr marL="0" indent="0">
              <a:lnSpc>
                <a:spcPts val="5550"/>
              </a:lnSpc>
              <a:buNone/>
            </a:pPr>
            <a:r>
              <a:rPr lang="en-US" sz="4450" b="1" dirty="0">
                <a:solidFill>
                  <a:srgbClr val="1D1D1B"/>
                </a:solidFill>
                <a:latin typeface="Times New Roman" panose="02020603050405020304" pitchFamily="18" charset="0"/>
                <a:ea typeface="Tomorrow Semi Bold" pitchFamily="34" charset="-122"/>
                <a:cs typeface="Times New Roman" panose="02020603050405020304" pitchFamily="18" charset="0"/>
              </a:rPr>
              <a:t>Challenges and Limitations of BCIs</a:t>
            </a:r>
            <a:endParaRPr lang="en-US" sz="4450" b="1" dirty="0">
              <a:latin typeface="Times New Roman" panose="02020603050405020304" pitchFamily="18" charset="0"/>
              <a:cs typeface="Times New Roman" panose="02020603050405020304" pitchFamily="18" charset="0"/>
            </a:endParaRPr>
          </a:p>
        </p:txBody>
      </p:sp>
      <p:sp>
        <p:nvSpPr>
          <p:cNvPr id="3" name="Text 1"/>
          <p:cNvSpPr/>
          <p:nvPr/>
        </p:nvSpPr>
        <p:spPr>
          <a:xfrm>
            <a:off x="1156692" y="2524601"/>
            <a:ext cx="12679918" cy="362903"/>
          </a:xfrm>
          <a:prstGeom prst="rect">
            <a:avLst/>
          </a:prstGeom>
          <a:noFill/>
          <a:ln/>
        </p:spPr>
        <p:txBody>
          <a:bodyPr wrap="none" lIns="0" tIns="0" rIns="0" bIns="0" rtlCol="0" anchor="t"/>
          <a:lstStyle/>
          <a:p>
            <a:pPr marL="342900" indent="-342900" algn="l">
              <a:lnSpc>
                <a:spcPts val="2850"/>
              </a:lnSpc>
              <a:buSzPct val="100000"/>
              <a:buFont typeface="+mj-lt"/>
              <a:buAutoNum type="arabicPeriod"/>
            </a:pPr>
            <a:r>
              <a:rPr lang="en-US" b="1" dirty="0">
                <a:latin typeface="Times New Roman" panose="02020603050405020304" pitchFamily="18" charset="0"/>
                <a:ea typeface="Tomorrow" pitchFamily="34" charset="-122"/>
                <a:cs typeface="Times New Roman" panose="02020603050405020304" pitchFamily="18" charset="0"/>
              </a:rPr>
              <a:t>Signal Quality</a:t>
            </a:r>
            <a:endParaRPr lang="en-US" dirty="0">
              <a:latin typeface="Times New Roman" panose="02020603050405020304" pitchFamily="18" charset="0"/>
              <a:cs typeface="Times New Roman" panose="02020603050405020304" pitchFamily="18" charset="0"/>
            </a:endParaRPr>
          </a:p>
        </p:txBody>
      </p:sp>
      <p:sp>
        <p:nvSpPr>
          <p:cNvPr id="4" name="Text 2"/>
          <p:cNvSpPr/>
          <p:nvPr/>
        </p:nvSpPr>
        <p:spPr>
          <a:xfrm>
            <a:off x="1519595" y="2966799"/>
            <a:ext cx="12317016" cy="362903"/>
          </a:xfrm>
          <a:prstGeom prst="rect">
            <a:avLst/>
          </a:prstGeom>
          <a:noFill/>
          <a:ln/>
        </p:spPr>
        <p:txBody>
          <a:bodyPr wrap="none" lIns="0" tIns="0" rIns="0" bIns="0" rtlCol="0" anchor="t"/>
          <a:lstStyle/>
          <a:p>
            <a:pPr marL="685800" lvl="1" indent="-342900" algn="l">
              <a:lnSpc>
                <a:spcPts val="2850"/>
              </a:lnSpc>
              <a:buSzPct val="100000"/>
              <a:buChar char="•"/>
            </a:pPr>
            <a:r>
              <a:rPr lang="en-US" b="1" dirty="0">
                <a:latin typeface="Times New Roman" panose="02020603050405020304" pitchFamily="18" charset="0"/>
                <a:ea typeface="Tomorrow" pitchFamily="34" charset="-122"/>
                <a:cs typeface="Times New Roman" panose="02020603050405020304" pitchFamily="18" charset="0"/>
              </a:rPr>
              <a:t>Noise Interference:</a:t>
            </a:r>
            <a:r>
              <a:rPr lang="en-US" dirty="0">
                <a:latin typeface="Times New Roman" panose="02020603050405020304" pitchFamily="18" charset="0"/>
                <a:ea typeface="Tomorrow" pitchFamily="34" charset="-122"/>
                <a:cs typeface="Times New Roman" panose="02020603050405020304" pitchFamily="18" charset="0"/>
              </a:rPr>
              <a:t> External noise and muscle activity can distort brain signals.</a:t>
            </a:r>
            <a:endParaRPr lang="en-US" dirty="0">
              <a:latin typeface="Times New Roman" panose="02020603050405020304" pitchFamily="18" charset="0"/>
              <a:cs typeface="Times New Roman" panose="02020603050405020304" pitchFamily="18" charset="0"/>
            </a:endParaRPr>
          </a:p>
        </p:txBody>
      </p:sp>
      <p:sp>
        <p:nvSpPr>
          <p:cNvPr id="5" name="Text 3"/>
          <p:cNvSpPr/>
          <p:nvPr/>
        </p:nvSpPr>
        <p:spPr>
          <a:xfrm>
            <a:off x="1519595" y="3408998"/>
            <a:ext cx="12317016" cy="362903"/>
          </a:xfrm>
          <a:prstGeom prst="rect">
            <a:avLst/>
          </a:prstGeom>
          <a:noFill/>
          <a:ln/>
        </p:spPr>
        <p:txBody>
          <a:bodyPr wrap="none" lIns="0" tIns="0" rIns="0" bIns="0" rtlCol="0" anchor="t"/>
          <a:lstStyle/>
          <a:p>
            <a:pPr marL="685800" lvl="1" indent="-342900" algn="l">
              <a:lnSpc>
                <a:spcPts val="2850"/>
              </a:lnSpc>
              <a:buSzPct val="100000"/>
              <a:buChar char="•"/>
            </a:pPr>
            <a:r>
              <a:rPr lang="en-US" b="1" dirty="0">
                <a:latin typeface="Times New Roman" panose="02020603050405020304" pitchFamily="18" charset="0"/>
                <a:ea typeface="Tomorrow" pitchFamily="34" charset="-122"/>
                <a:cs typeface="Times New Roman" panose="02020603050405020304" pitchFamily="18" charset="0"/>
              </a:rPr>
              <a:t>Variability:</a:t>
            </a:r>
            <a:r>
              <a:rPr lang="en-US" dirty="0">
                <a:latin typeface="Times New Roman" panose="02020603050405020304" pitchFamily="18" charset="0"/>
                <a:ea typeface="Tomorrow" pitchFamily="34" charset="-122"/>
                <a:cs typeface="Times New Roman" panose="02020603050405020304" pitchFamily="18" charset="0"/>
              </a:rPr>
              <a:t> Individual differences and fluctuating brain activity lead to inconsistent performance.</a:t>
            </a:r>
            <a:endParaRPr lang="en-US" dirty="0">
              <a:latin typeface="Times New Roman" panose="02020603050405020304" pitchFamily="18" charset="0"/>
              <a:cs typeface="Times New Roman" panose="02020603050405020304" pitchFamily="18" charset="0"/>
            </a:endParaRPr>
          </a:p>
        </p:txBody>
      </p:sp>
      <p:sp>
        <p:nvSpPr>
          <p:cNvPr id="6" name="Text 4"/>
          <p:cNvSpPr/>
          <p:nvPr/>
        </p:nvSpPr>
        <p:spPr>
          <a:xfrm>
            <a:off x="1156692" y="3851196"/>
            <a:ext cx="12679918" cy="362903"/>
          </a:xfrm>
          <a:prstGeom prst="rect">
            <a:avLst/>
          </a:prstGeom>
          <a:noFill/>
          <a:ln/>
        </p:spPr>
        <p:txBody>
          <a:bodyPr wrap="none" lIns="0" tIns="0" rIns="0" bIns="0" rtlCol="0" anchor="t"/>
          <a:lstStyle/>
          <a:p>
            <a:pPr marL="342900" indent="-342900" algn="l">
              <a:lnSpc>
                <a:spcPts val="2850"/>
              </a:lnSpc>
              <a:buSzPct val="100000"/>
              <a:buFont typeface="+mj-lt"/>
              <a:buAutoNum type="arabicPeriod" startAt="2"/>
            </a:pPr>
            <a:r>
              <a:rPr lang="en-US" b="1" dirty="0">
                <a:latin typeface="Times New Roman" panose="02020603050405020304" pitchFamily="18" charset="0"/>
                <a:ea typeface="Tomorrow" pitchFamily="34" charset="-122"/>
                <a:cs typeface="Times New Roman" panose="02020603050405020304" pitchFamily="18" charset="0"/>
              </a:rPr>
              <a:t>User Variability</a:t>
            </a:r>
            <a:endParaRPr lang="en-US" dirty="0">
              <a:latin typeface="Times New Roman" panose="02020603050405020304" pitchFamily="18" charset="0"/>
              <a:cs typeface="Times New Roman" panose="02020603050405020304" pitchFamily="18" charset="0"/>
            </a:endParaRPr>
          </a:p>
        </p:txBody>
      </p:sp>
      <p:sp>
        <p:nvSpPr>
          <p:cNvPr id="7" name="Text 5"/>
          <p:cNvSpPr/>
          <p:nvPr/>
        </p:nvSpPr>
        <p:spPr>
          <a:xfrm>
            <a:off x="1519595" y="4282243"/>
            <a:ext cx="12317016" cy="362903"/>
          </a:xfrm>
          <a:prstGeom prst="rect">
            <a:avLst/>
          </a:prstGeom>
          <a:noFill/>
          <a:ln/>
        </p:spPr>
        <p:txBody>
          <a:bodyPr wrap="none" lIns="0" tIns="0" rIns="0" bIns="0" rtlCol="0" anchor="t"/>
          <a:lstStyle/>
          <a:p>
            <a:pPr marL="685800" lvl="1" indent="-342900" algn="l">
              <a:lnSpc>
                <a:spcPts val="2850"/>
              </a:lnSpc>
              <a:buSzPct val="100000"/>
              <a:buChar char="•"/>
            </a:pPr>
            <a:r>
              <a:rPr lang="en-US" b="1" dirty="0">
                <a:latin typeface="Times New Roman" panose="02020603050405020304" pitchFamily="18" charset="0"/>
                <a:ea typeface="Tomorrow" pitchFamily="34" charset="-122"/>
                <a:cs typeface="Times New Roman" panose="02020603050405020304" pitchFamily="18" charset="0"/>
              </a:rPr>
              <a:t>Individual Differences:</a:t>
            </a:r>
            <a:r>
              <a:rPr lang="en-US" dirty="0">
                <a:latin typeface="Times New Roman" panose="02020603050405020304" pitchFamily="18" charset="0"/>
                <a:ea typeface="Tomorrow" pitchFamily="34" charset="-122"/>
                <a:cs typeface="Times New Roman" panose="02020603050405020304" pitchFamily="18" charset="0"/>
              </a:rPr>
              <a:t> Age and cognitive abilities affect BCI control effectiveness.</a:t>
            </a:r>
            <a:endParaRPr lang="en-US" dirty="0">
              <a:latin typeface="Times New Roman" panose="02020603050405020304" pitchFamily="18" charset="0"/>
              <a:cs typeface="Times New Roman" panose="02020603050405020304" pitchFamily="18" charset="0"/>
            </a:endParaRPr>
          </a:p>
        </p:txBody>
      </p:sp>
      <p:sp>
        <p:nvSpPr>
          <p:cNvPr id="8" name="Text 6"/>
          <p:cNvSpPr/>
          <p:nvPr/>
        </p:nvSpPr>
        <p:spPr>
          <a:xfrm>
            <a:off x="1519595" y="4735592"/>
            <a:ext cx="12317016" cy="362903"/>
          </a:xfrm>
          <a:prstGeom prst="rect">
            <a:avLst/>
          </a:prstGeom>
          <a:noFill/>
          <a:ln/>
        </p:spPr>
        <p:txBody>
          <a:bodyPr wrap="none" lIns="0" tIns="0" rIns="0" bIns="0" rtlCol="0" anchor="t"/>
          <a:lstStyle/>
          <a:p>
            <a:pPr marL="685800" lvl="1" indent="-342900" algn="l">
              <a:lnSpc>
                <a:spcPts val="2850"/>
              </a:lnSpc>
              <a:buSzPct val="100000"/>
              <a:buChar char="•"/>
            </a:pPr>
            <a:r>
              <a:rPr lang="en-US" b="1" dirty="0">
                <a:latin typeface="Times New Roman" panose="02020603050405020304" pitchFamily="18" charset="0"/>
                <a:ea typeface="Tomorrow" pitchFamily="34" charset="-122"/>
                <a:cs typeface="Times New Roman" panose="02020603050405020304" pitchFamily="18" charset="0"/>
              </a:rPr>
              <a:t>Learning Curve:</a:t>
            </a:r>
            <a:r>
              <a:rPr lang="en-US" dirty="0">
                <a:latin typeface="Times New Roman" panose="02020603050405020304" pitchFamily="18" charset="0"/>
                <a:ea typeface="Tomorrow" pitchFamily="34" charset="-122"/>
                <a:cs typeface="Times New Roman" panose="02020603050405020304" pitchFamily="18" charset="0"/>
              </a:rPr>
              <a:t> Users require time to adapt, with experiences varying widely.</a:t>
            </a:r>
            <a:endParaRPr lang="en-US" dirty="0">
              <a:latin typeface="Times New Roman" panose="02020603050405020304" pitchFamily="18" charset="0"/>
              <a:cs typeface="Times New Roman" panose="02020603050405020304" pitchFamily="18" charset="0"/>
            </a:endParaRPr>
          </a:p>
        </p:txBody>
      </p:sp>
      <p:sp>
        <p:nvSpPr>
          <p:cNvPr id="9" name="Text 7"/>
          <p:cNvSpPr/>
          <p:nvPr/>
        </p:nvSpPr>
        <p:spPr>
          <a:xfrm>
            <a:off x="1156692" y="5177790"/>
            <a:ext cx="12679918" cy="362903"/>
          </a:xfrm>
          <a:prstGeom prst="rect">
            <a:avLst/>
          </a:prstGeom>
          <a:noFill/>
          <a:ln/>
        </p:spPr>
        <p:txBody>
          <a:bodyPr wrap="none" lIns="0" tIns="0" rIns="0" bIns="0" rtlCol="0" anchor="t"/>
          <a:lstStyle/>
          <a:p>
            <a:pPr marL="342900" indent="-342900" algn="l">
              <a:lnSpc>
                <a:spcPts val="2850"/>
              </a:lnSpc>
              <a:buSzPct val="100000"/>
              <a:buFont typeface="+mj-lt"/>
              <a:buAutoNum type="arabicPeriod" startAt="3"/>
            </a:pPr>
            <a:r>
              <a:rPr lang="en-US" b="1" dirty="0">
                <a:latin typeface="Times New Roman" panose="02020603050405020304" pitchFamily="18" charset="0"/>
                <a:ea typeface="Tomorrow" pitchFamily="34" charset="-122"/>
                <a:cs typeface="Times New Roman" panose="02020603050405020304" pitchFamily="18" charset="0"/>
              </a:rPr>
              <a:t>Ethical Concerns</a:t>
            </a:r>
            <a:endParaRPr lang="en-US" dirty="0">
              <a:latin typeface="Times New Roman" panose="02020603050405020304" pitchFamily="18" charset="0"/>
              <a:cs typeface="Times New Roman" panose="02020603050405020304" pitchFamily="18" charset="0"/>
            </a:endParaRPr>
          </a:p>
        </p:txBody>
      </p:sp>
      <p:sp>
        <p:nvSpPr>
          <p:cNvPr id="10" name="Text 8"/>
          <p:cNvSpPr/>
          <p:nvPr/>
        </p:nvSpPr>
        <p:spPr>
          <a:xfrm>
            <a:off x="1519595" y="5619988"/>
            <a:ext cx="12317016" cy="362903"/>
          </a:xfrm>
          <a:prstGeom prst="rect">
            <a:avLst/>
          </a:prstGeom>
          <a:noFill/>
          <a:ln/>
        </p:spPr>
        <p:txBody>
          <a:bodyPr wrap="none" lIns="0" tIns="0" rIns="0" bIns="0" rtlCol="0" anchor="t"/>
          <a:lstStyle/>
          <a:p>
            <a:pPr marL="685800" lvl="1" indent="-342900" algn="l">
              <a:lnSpc>
                <a:spcPts val="2850"/>
              </a:lnSpc>
              <a:buSzPct val="100000"/>
              <a:buChar char="•"/>
            </a:pPr>
            <a:r>
              <a:rPr lang="en-US" b="1" dirty="0">
                <a:latin typeface="Times New Roman" panose="02020603050405020304" pitchFamily="18" charset="0"/>
                <a:ea typeface="Tomorrow" pitchFamily="34" charset="-122"/>
                <a:cs typeface="Times New Roman" panose="02020603050405020304" pitchFamily="18" charset="0"/>
              </a:rPr>
              <a:t>Privacy Issues:</a:t>
            </a:r>
            <a:r>
              <a:rPr lang="en-US" dirty="0">
                <a:latin typeface="Times New Roman" panose="02020603050405020304" pitchFamily="18" charset="0"/>
                <a:ea typeface="Tomorrow" pitchFamily="34" charset="-122"/>
                <a:cs typeface="Times New Roman" panose="02020603050405020304" pitchFamily="18" charset="0"/>
              </a:rPr>
              <a:t> Access to sensitive thoughts raises data security concerns.</a:t>
            </a:r>
            <a:endParaRPr lang="en-US" dirty="0">
              <a:latin typeface="Times New Roman" panose="02020603050405020304" pitchFamily="18" charset="0"/>
              <a:cs typeface="Times New Roman" panose="02020603050405020304" pitchFamily="18" charset="0"/>
            </a:endParaRPr>
          </a:p>
        </p:txBody>
      </p:sp>
      <p:sp>
        <p:nvSpPr>
          <p:cNvPr id="11" name="Text 9"/>
          <p:cNvSpPr/>
          <p:nvPr/>
        </p:nvSpPr>
        <p:spPr>
          <a:xfrm>
            <a:off x="1519595" y="6062186"/>
            <a:ext cx="12317016" cy="362903"/>
          </a:xfrm>
          <a:prstGeom prst="rect">
            <a:avLst/>
          </a:prstGeom>
          <a:noFill/>
          <a:ln/>
        </p:spPr>
        <p:txBody>
          <a:bodyPr wrap="none" lIns="0" tIns="0" rIns="0" bIns="0" rtlCol="0" anchor="t"/>
          <a:lstStyle/>
          <a:p>
            <a:pPr marL="685800" lvl="1" indent="-342900" algn="l">
              <a:lnSpc>
                <a:spcPts val="2850"/>
              </a:lnSpc>
              <a:buSzPct val="100000"/>
              <a:buChar char="•"/>
            </a:pPr>
            <a:r>
              <a:rPr lang="en-US" b="1" dirty="0">
                <a:latin typeface="Times New Roman" panose="02020603050405020304" pitchFamily="18" charset="0"/>
                <a:ea typeface="Tomorrow" pitchFamily="34" charset="-122"/>
                <a:cs typeface="Times New Roman" panose="02020603050405020304" pitchFamily="18" charset="0"/>
              </a:rPr>
              <a:t>Potential for Misuse:</a:t>
            </a:r>
            <a:r>
              <a:rPr lang="en-US" dirty="0">
                <a:latin typeface="Times New Roman" panose="02020603050405020304" pitchFamily="18" charset="0"/>
                <a:ea typeface="Tomorrow" pitchFamily="34" charset="-122"/>
                <a:cs typeface="Times New Roman" panose="02020603050405020304" pitchFamily="18" charset="0"/>
              </a:rPr>
              <a:t> Mind-reading capabilities could be exploited for manipulation.</a:t>
            </a:r>
            <a:endParaRPr lang="en-US" dirty="0">
              <a:latin typeface="Times New Roman" panose="02020603050405020304" pitchFamily="18" charset="0"/>
              <a:cs typeface="Times New Roman" panose="02020603050405020304" pitchFamily="18" charset="0"/>
            </a:endParaRPr>
          </a:p>
        </p:txBody>
      </p:sp>
      <p:sp>
        <p:nvSpPr>
          <p:cNvPr id="12" name="Text 10"/>
          <p:cNvSpPr/>
          <p:nvPr/>
        </p:nvSpPr>
        <p:spPr>
          <a:xfrm>
            <a:off x="1519595" y="6504384"/>
            <a:ext cx="12317016" cy="362903"/>
          </a:xfrm>
          <a:prstGeom prst="rect">
            <a:avLst/>
          </a:prstGeom>
          <a:noFill/>
          <a:ln/>
        </p:spPr>
        <p:txBody>
          <a:bodyPr wrap="none" lIns="0" tIns="0" rIns="0" bIns="0" rtlCol="0" anchor="t"/>
          <a:lstStyle/>
          <a:p>
            <a:pPr marL="685800" lvl="1" indent="-342900" algn="l">
              <a:lnSpc>
                <a:spcPts val="2850"/>
              </a:lnSpc>
              <a:buSzPct val="100000"/>
              <a:buChar char="•"/>
            </a:pPr>
            <a:r>
              <a:rPr lang="en-US" b="1" dirty="0">
                <a:latin typeface="Times New Roman" panose="02020603050405020304" pitchFamily="18" charset="0"/>
                <a:ea typeface="Tomorrow" pitchFamily="34" charset="-122"/>
                <a:cs typeface="Times New Roman" panose="02020603050405020304" pitchFamily="18" charset="0"/>
              </a:rPr>
              <a:t>Ethical Debates:</a:t>
            </a:r>
            <a:r>
              <a:rPr lang="en-US" dirty="0">
                <a:latin typeface="Times New Roman" panose="02020603050405020304" pitchFamily="18" charset="0"/>
                <a:ea typeface="Tomorrow" pitchFamily="34" charset="-122"/>
                <a:cs typeface="Times New Roman" panose="02020603050405020304" pitchFamily="18" charset="0"/>
              </a:rPr>
              <a:t> The implications of thought access spark discussions about privacy and autonomy.</a:t>
            </a:r>
            <a:endParaRPr lang="en-US"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911CC2F1-117B-BE58-D8C1-831A8E85531A}"/>
              </a:ext>
            </a:extLst>
          </p:cNvPr>
          <p:cNvSpPr/>
          <p:nvPr/>
        </p:nvSpPr>
        <p:spPr>
          <a:xfrm>
            <a:off x="12678937" y="7783551"/>
            <a:ext cx="1839951" cy="362903"/>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793790" y="1520785"/>
            <a:ext cx="6114931" cy="708779"/>
          </a:xfrm>
          <a:prstGeom prst="rect">
            <a:avLst/>
          </a:prstGeom>
          <a:noFill/>
          <a:ln/>
        </p:spPr>
        <p:txBody>
          <a:bodyPr wrap="none" lIns="0" tIns="0" rIns="0" bIns="0" rtlCol="0" anchor="t"/>
          <a:lstStyle/>
          <a:p>
            <a:pPr marL="0" indent="0">
              <a:lnSpc>
                <a:spcPts val="5550"/>
              </a:lnSpc>
              <a:buNone/>
            </a:pPr>
            <a:r>
              <a:rPr lang="en-US" sz="4450" b="1" dirty="0">
                <a:latin typeface="Times New Roman" panose="02020603050405020304" pitchFamily="18" charset="0"/>
                <a:ea typeface="Tomorrow Semi Bold" pitchFamily="34" charset="-122"/>
                <a:cs typeface="Times New Roman" panose="02020603050405020304" pitchFamily="18" charset="0"/>
              </a:rPr>
              <a:t>Future Trends in BCIs</a:t>
            </a:r>
            <a:endParaRPr lang="en-US" sz="4450" b="1" dirty="0">
              <a:latin typeface="Times New Roman" panose="02020603050405020304" pitchFamily="18" charset="0"/>
              <a:cs typeface="Times New Roman" panose="02020603050405020304" pitchFamily="18" charset="0"/>
            </a:endParaRPr>
          </a:p>
        </p:txBody>
      </p:sp>
      <p:sp>
        <p:nvSpPr>
          <p:cNvPr id="3" name="Text 1"/>
          <p:cNvSpPr/>
          <p:nvPr/>
        </p:nvSpPr>
        <p:spPr>
          <a:xfrm>
            <a:off x="1156692" y="2683192"/>
            <a:ext cx="12679918" cy="362903"/>
          </a:xfrm>
          <a:prstGeom prst="rect">
            <a:avLst/>
          </a:prstGeom>
          <a:noFill/>
          <a:ln/>
        </p:spPr>
        <p:txBody>
          <a:bodyPr wrap="none" lIns="0" tIns="0" rIns="0" bIns="0" rtlCol="0" anchor="t"/>
          <a:lstStyle/>
          <a:p>
            <a:pPr marL="342900" indent="-342900" algn="l">
              <a:lnSpc>
                <a:spcPts val="2850"/>
              </a:lnSpc>
              <a:buSzPct val="100000"/>
              <a:buFont typeface="+mj-lt"/>
              <a:buAutoNum type="arabicPeriod"/>
            </a:pPr>
            <a:r>
              <a:rPr lang="en-US" b="1" dirty="0">
                <a:latin typeface="Times New Roman" panose="02020603050405020304" pitchFamily="18" charset="0"/>
                <a:ea typeface="Tomorrow" pitchFamily="34" charset="-122"/>
                <a:cs typeface="Times New Roman" panose="02020603050405020304" pitchFamily="18" charset="0"/>
              </a:rPr>
              <a:t>Advancements in Machine Learning</a:t>
            </a:r>
            <a:endParaRPr lang="en-US" dirty="0">
              <a:latin typeface="Times New Roman" panose="02020603050405020304" pitchFamily="18" charset="0"/>
              <a:cs typeface="Times New Roman" panose="02020603050405020304" pitchFamily="18" charset="0"/>
            </a:endParaRPr>
          </a:p>
        </p:txBody>
      </p:sp>
      <p:sp>
        <p:nvSpPr>
          <p:cNvPr id="4" name="Text 2"/>
          <p:cNvSpPr/>
          <p:nvPr/>
        </p:nvSpPr>
        <p:spPr>
          <a:xfrm>
            <a:off x="1519595" y="3125391"/>
            <a:ext cx="12317016" cy="725805"/>
          </a:xfrm>
          <a:prstGeom prst="rect">
            <a:avLst/>
          </a:prstGeom>
          <a:noFill/>
          <a:ln/>
        </p:spPr>
        <p:txBody>
          <a:bodyPr wrap="square" lIns="0" tIns="0" rIns="0" bIns="0" rtlCol="0" anchor="t"/>
          <a:lstStyle/>
          <a:p>
            <a:pPr marL="685800" lvl="1" indent="-342900" algn="l">
              <a:lnSpc>
                <a:spcPts val="2850"/>
              </a:lnSpc>
              <a:buSzPct val="100000"/>
              <a:buChar char="•"/>
            </a:pPr>
            <a:r>
              <a:rPr lang="en-US" b="1" dirty="0">
                <a:latin typeface="Times New Roman" panose="02020603050405020304" pitchFamily="18" charset="0"/>
                <a:ea typeface="Tomorrow" pitchFamily="34" charset="-122"/>
                <a:cs typeface="Times New Roman" panose="02020603050405020304" pitchFamily="18" charset="0"/>
              </a:rPr>
              <a:t>Deep Learning and AI:</a:t>
            </a:r>
            <a:r>
              <a:rPr lang="en-US" dirty="0">
                <a:latin typeface="Times New Roman" panose="02020603050405020304" pitchFamily="18" charset="0"/>
                <a:ea typeface="Tomorrow" pitchFamily="34" charset="-122"/>
                <a:cs typeface="Times New Roman" panose="02020603050405020304" pitchFamily="18" charset="0"/>
              </a:rPr>
              <a:t> These technologies will improve BCI systems by enhancing signal processing, increasing accuracy in interpreting brain signals, and enabling adaptive learning based on user feedback.</a:t>
            </a:r>
            <a:endParaRPr lang="en-US" dirty="0">
              <a:latin typeface="Times New Roman" panose="02020603050405020304" pitchFamily="18" charset="0"/>
              <a:cs typeface="Times New Roman" panose="02020603050405020304" pitchFamily="18" charset="0"/>
            </a:endParaRPr>
          </a:p>
        </p:txBody>
      </p:sp>
      <p:sp>
        <p:nvSpPr>
          <p:cNvPr id="5" name="Text 3"/>
          <p:cNvSpPr/>
          <p:nvPr/>
        </p:nvSpPr>
        <p:spPr>
          <a:xfrm>
            <a:off x="1156692" y="3930491"/>
            <a:ext cx="12679918" cy="362903"/>
          </a:xfrm>
          <a:prstGeom prst="rect">
            <a:avLst/>
          </a:prstGeom>
          <a:noFill/>
          <a:ln/>
        </p:spPr>
        <p:txBody>
          <a:bodyPr wrap="none" lIns="0" tIns="0" rIns="0" bIns="0" rtlCol="0" anchor="t"/>
          <a:lstStyle/>
          <a:p>
            <a:pPr marL="342900" indent="-342900" algn="l">
              <a:lnSpc>
                <a:spcPts val="2850"/>
              </a:lnSpc>
              <a:buSzPct val="100000"/>
              <a:buFont typeface="+mj-lt"/>
              <a:buAutoNum type="arabicPeriod" startAt="2"/>
            </a:pPr>
            <a:r>
              <a:rPr lang="en-US" b="1" dirty="0">
                <a:latin typeface="Times New Roman" panose="02020603050405020304" pitchFamily="18" charset="0"/>
                <a:ea typeface="Tomorrow" pitchFamily="34" charset="-122"/>
                <a:cs typeface="Times New Roman" panose="02020603050405020304" pitchFamily="18" charset="0"/>
              </a:rPr>
              <a:t>Wearable Technology</a:t>
            </a:r>
            <a:endParaRPr lang="en-US" dirty="0">
              <a:latin typeface="Times New Roman" panose="02020603050405020304" pitchFamily="18" charset="0"/>
              <a:cs typeface="Times New Roman" panose="02020603050405020304" pitchFamily="18" charset="0"/>
            </a:endParaRPr>
          </a:p>
        </p:txBody>
      </p:sp>
      <p:sp>
        <p:nvSpPr>
          <p:cNvPr id="6" name="Text 4"/>
          <p:cNvSpPr/>
          <p:nvPr/>
        </p:nvSpPr>
        <p:spPr>
          <a:xfrm>
            <a:off x="1519595" y="4372689"/>
            <a:ext cx="12317016" cy="725805"/>
          </a:xfrm>
          <a:prstGeom prst="rect">
            <a:avLst/>
          </a:prstGeom>
          <a:noFill/>
          <a:ln/>
        </p:spPr>
        <p:txBody>
          <a:bodyPr wrap="square" lIns="0" tIns="0" rIns="0" bIns="0" rtlCol="0" anchor="t"/>
          <a:lstStyle/>
          <a:p>
            <a:pPr marL="685800" lvl="1" indent="-342900" algn="l">
              <a:lnSpc>
                <a:spcPts val="2850"/>
              </a:lnSpc>
              <a:buSzPct val="100000"/>
              <a:buChar char="•"/>
            </a:pPr>
            <a:r>
              <a:rPr lang="en-US" b="1" dirty="0">
                <a:latin typeface="Times New Roman" panose="02020603050405020304" pitchFamily="18" charset="0"/>
                <a:ea typeface="Tomorrow" pitchFamily="34" charset="-122"/>
                <a:cs typeface="Times New Roman" panose="02020603050405020304" pitchFamily="18" charset="0"/>
              </a:rPr>
              <a:t>Integration with Wearables:</a:t>
            </a:r>
            <a:r>
              <a:rPr lang="en-US" dirty="0">
                <a:latin typeface="Times New Roman" panose="02020603050405020304" pitchFamily="18" charset="0"/>
                <a:ea typeface="Tomorrow" pitchFamily="34" charset="-122"/>
                <a:cs typeface="Times New Roman" panose="02020603050405020304" pitchFamily="18" charset="0"/>
              </a:rPr>
              <a:t> BCIs will be integrated into devices like smart glasses, headsets, and fitness trackers, making them more accessible and applicable in daily life, healthcare, and gaming.</a:t>
            </a:r>
            <a:endParaRPr lang="en-US" dirty="0">
              <a:latin typeface="Times New Roman" panose="02020603050405020304" pitchFamily="18" charset="0"/>
              <a:cs typeface="Times New Roman" panose="02020603050405020304" pitchFamily="18" charset="0"/>
            </a:endParaRPr>
          </a:p>
        </p:txBody>
      </p:sp>
      <p:sp>
        <p:nvSpPr>
          <p:cNvPr id="7" name="Text 5"/>
          <p:cNvSpPr/>
          <p:nvPr/>
        </p:nvSpPr>
        <p:spPr>
          <a:xfrm>
            <a:off x="1156692" y="5177790"/>
            <a:ext cx="12679918" cy="362903"/>
          </a:xfrm>
          <a:prstGeom prst="rect">
            <a:avLst/>
          </a:prstGeom>
          <a:noFill/>
          <a:ln/>
        </p:spPr>
        <p:txBody>
          <a:bodyPr wrap="none" lIns="0" tIns="0" rIns="0" bIns="0" rtlCol="0" anchor="t"/>
          <a:lstStyle/>
          <a:p>
            <a:pPr marL="342900" indent="-342900" algn="l">
              <a:lnSpc>
                <a:spcPts val="2850"/>
              </a:lnSpc>
              <a:buSzPct val="100000"/>
              <a:buFont typeface="+mj-lt"/>
              <a:buAutoNum type="arabicPeriod" startAt="3"/>
            </a:pPr>
            <a:r>
              <a:rPr lang="en-US" b="1" dirty="0">
                <a:latin typeface="Times New Roman" panose="02020603050405020304" pitchFamily="18" charset="0"/>
                <a:ea typeface="Tomorrow" pitchFamily="34" charset="-122"/>
                <a:cs typeface="Times New Roman" panose="02020603050405020304" pitchFamily="18" charset="0"/>
              </a:rPr>
              <a:t>Neurofeedback</a:t>
            </a:r>
            <a:endParaRPr lang="en-US" dirty="0">
              <a:latin typeface="Times New Roman" panose="02020603050405020304" pitchFamily="18" charset="0"/>
              <a:cs typeface="Times New Roman" panose="02020603050405020304" pitchFamily="18" charset="0"/>
            </a:endParaRPr>
          </a:p>
        </p:txBody>
      </p:sp>
      <p:sp>
        <p:nvSpPr>
          <p:cNvPr id="8" name="Text 6"/>
          <p:cNvSpPr/>
          <p:nvPr/>
        </p:nvSpPr>
        <p:spPr>
          <a:xfrm>
            <a:off x="1519595" y="5619988"/>
            <a:ext cx="12317016" cy="1088708"/>
          </a:xfrm>
          <a:prstGeom prst="rect">
            <a:avLst/>
          </a:prstGeom>
          <a:noFill/>
          <a:ln/>
        </p:spPr>
        <p:txBody>
          <a:bodyPr wrap="square" lIns="0" tIns="0" rIns="0" bIns="0" rtlCol="0" anchor="t"/>
          <a:lstStyle/>
          <a:p>
            <a:pPr marL="685800" lvl="1" indent="-342900" algn="l">
              <a:lnSpc>
                <a:spcPts val="2850"/>
              </a:lnSpc>
              <a:buSzPct val="100000"/>
              <a:buChar char="•"/>
            </a:pPr>
            <a:r>
              <a:rPr lang="en-US" b="1" dirty="0">
                <a:latin typeface="Times New Roman" panose="02020603050405020304" pitchFamily="18" charset="0"/>
                <a:ea typeface="Tomorrow" pitchFamily="34" charset="-122"/>
                <a:cs typeface="Times New Roman" panose="02020603050405020304" pitchFamily="18" charset="0"/>
              </a:rPr>
              <a:t>Cognitive Training and Mental Health:</a:t>
            </a:r>
            <a:r>
              <a:rPr lang="en-US" dirty="0">
                <a:latin typeface="Times New Roman" panose="02020603050405020304" pitchFamily="18" charset="0"/>
                <a:ea typeface="Tomorrow" pitchFamily="34" charset="-122"/>
                <a:cs typeface="Times New Roman" panose="02020603050405020304" pitchFamily="18" charset="0"/>
              </a:rPr>
              <a:t> BCIs will be used for neurofeedback applications, helping users train their brain activity for improved cognitive function and aiding in the treatment of conditions like anxiety and depression.</a:t>
            </a:r>
            <a:endParaRPr lang="en-US"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87BE5C34-D93B-017D-7C32-66E346AA8502}"/>
              </a:ext>
            </a:extLst>
          </p:cNvPr>
          <p:cNvSpPr/>
          <p:nvPr/>
        </p:nvSpPr>
        <p:spPr>
          <a:xfrm>
            <a:off x="12678937" y="7783551"/>
            <a:ext cx="1839951" cy="362903"/>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Text 0"/>
          <p:cNvSpPr/>
          <p:nvPr/>
        </p:nvSpPr>
        <p:spPr>
          <a:xfrm>
            <a:off x="793790" y="1305163"/>
            <a:ext cx="13042821" cy="362903"/>
          </a:xfrm>
          <a:prstGeom prst="rect">
            <a:avLst/>
          </a:prstGeom>
          <a:noFill/>
          <a:ln/>
        </p:spPr>
        <p:txBody>
          <a:bodyPr wrap="none" lIns="0" tIns="0" rIns="0" bIns="0" rtlCol="0" anchor="t"/>
          <a:lstStyle/>
          <a:p>
            <a:pPr marL="0" indent="0">
              <a:lnSpc>
                <a:spcPts val="2850"/>
              </a:lnSpc>
              <a:buNone/>
            </a:pPr>
            <a:endParaRPr lang="en-US" sz="1750" dirty="0"/>
          </a:p>
        </p:txBody>
      </p:sp>
      <p:sp>
        <p:nvSpPr>
          <p:cNvPr id="3" name="Text 1"/>
          <p:cNvSpPr/>
          <p:nvPr/>
        </p:nvSpPr>
        <p:spPr>
          <a:xfrm>
            <a:off x="793790" y="1923217"/>
            <a:ext cx="13042821" cy="362903"/>
          </a:xfrm>
          <a:prstGeom prst="rect">
            <a:avLst/>
          </a:prstGeom>
          <a:noFill/>
          <a:ln/>
        </p:spPr>
        <p:txBody>
          <a:bodyPr wrap="none" lIns="0" tIns="0" rIns="0" bIns="0" rtlCol="0" anchor="t"/>
          <a:lstStyle/>
          <a:p>
            <a:pPr marL="0" indent="0">
              <a:lnSpc>
                <a:spcPts val="2850"/>
              </a:lnSpc>
              <a:buNone/>
            </a:pPr>
            <a:endParaRPr lang="en-US" sz="1750" dirty="0"/>
          </a:p>
        </p:txBody>
      </p:sp>
      <p:sp>
        <p:nvSpPr>
          <p:cNvPr id="4" name="Text 2"/>
          <p:cNvSpPr/>
          <p:nvPr/>
        </p:nvSpPr>
        <p:spPr>
          <a:xfrm>
            <a:off x="793790" y="2541270"/>
            <a:ext cx="13042821" cy="362903"/>
          </a:xfrm>
          <a:prstGeom prst="rect">
            <a:avLst/>
          </a:prstGeom>
          <a:noFill/>
          <a:ln/>
        </p:spPr>
        <p:txBody>
          <a:bodyPr wrap="none" lIns="0" tIns="0" rIns="0" bIns="0" rtlCol="0" anchor="t"/>
          <a:lstStyle/>
          <a:p>
            <a:pPr marL="0" indent="0">
              <a:lnSpc>
                <a:spcPts val="2850"/>
              </a:lnSpc>
              <a:buNone/>
            </a:pPr>
            <a:endParaRPr lang="en-US" sz="1750" dirty="0"/>
          </a:p>
        </p:txBody>
      </p:sp>
      <p:sp>
        <p:nvSpPr>
          <p:cNvPr id="5" name="Text 3"/>
          <p:cNvSpPr/>
          <p:nvPr/>
        </p:nvSpPr>
        <p:spPr>
          <a:xfrm>
            <a:off x="793790" y="3159323"/>
            <a:ext cx="13042821" cy="362903"/>
          </a:xfrm>
          <a:prstGeom prst="rect">
            <a:avLst/>
          </a:prstGeom>
          <a:noFill/>
          <a:ln/>
        </p:spPr>
        <p:txBody>
          <a:bodyPr wrap="none" lIns="0" tIns="0" rIns="0" bIns="0" rtlCol="0" anchor="t"/>
          <a:lstStyle/>
          <a:p>
            <a:pPr marL="0" indent="0">
              <a:lnSpc>
                <a:spcPts val="2850"/>
              </a:lnSpc>
              <a:buNone/>
            </a:pPr>
            <a:endParaRPr lang="en-US" sz="1750" dirty="0"/>
          </a:p>
        </p:txBody>
      </p:sp>
      <p:sp>
        <p:nvSpPr>
          <p:cNvPr id="6" name="Text 4"/>
          <p:cNvSpPr/>
          <p:nvPr/>
        </p:nvSpPr>
        <p:spPr>
          <a:xfrm>
            <a:off x="4479846" y="3862388"/>
            <a:ext cx="5670590" cy="708779"/>
          </a:xfrm>
          <a:prstGeom prst="rect">
            <a:avLst/>
          </a:prstGeom>
          <a:noFill/>
          <a:ln/>
        </p:spPr>
        <p:txBody>
          <a:bodyPr wrap="none" lIns="0" tIns="0" rIns="0" bIns="0" rtlCol="0" anchor="t"/>
          <a:lstStyle/>
          <a:p>
            <a:pPr marL="0" indent="0" algn="ctr">
              <a:lnSpc>
                <a:spcPts val="5550"/>
              </a:lnSpc>
              <a:buNone/>
            </a:pPr>
            <a:r>
              <a:rPr lang="en-US" sz="4450" b="1" dirty="0">
                <a:solidFill>
                  <a:srgbClr val="1D1D1B"/>
                </a:solidFill>
                <a:latin typeface="Times New Roman" panose="02020603050405020304" pitchFamily="18" charset="0"/>
                <a:ea typeface="Tomorrow Semi Bold" pitchFamily="34" charset="-122"/>
                <a:cs typeface="Times New Roman" panose="02020603050405020304" pitchFamily="18" charset="0"/>
              </a:rPr>
              <a:t>Thank You! </a:t>
            </a:r>
            <a:endParaRPr lang="en-US" sz="4450" b="1" dirty="0">
              <a:latin typeface="Times New Roman" panose="02020603050405020304" pitchFamily="18" charset="0"/>
              <a:cs typeface="Times New Roman" panose="02020603050405020304" pitchFamily="18" charset="0"/>
            </a:endParaRPr>
          </a:p>
        </p:txBody>
      </p:sp>
      <p:sp>
        <p:nvSpPr>
          <p:cNvPr id="7" name="Text 5"/>
          <p:cNvSpPr/>
          <p:nvPr/>
        </p:nvSpPr>
        <p:spPr>
          <a:xfrm>
            <a:off x="793790" y="4911328"/>
            <a:ext cx="13042821" cy="362903"/>
          </a:xfrm>
          <a:prstGeom prst="rect">
            <a:avLst/>
          </a:prstGeom>
          <a:noFill/>
          <a:ln/>
        </p:spPr>
        <p:txBody>
          <a:bodyPr wrap="none" lIns="0" tIns="0" rIns="0" bIns="0" rtlCol="0" anchor="t"/>
          <a:lstStyle/>
          <a:p>
            <a:pPr marL="0" indent="0">
              <a:lnSpc>
                <a:spcPts val="2850"/>
              </a:lnSpc>
              <a:buNone/>
            </a:pPr>
            <a:endParaRPr lang="en-US" sz="1750" dirty="0"/>
          </a:p>
        </p:txBody>
      </p:sp>
      <p:sp>
        <p:nvSpPr>
          <p:cNvPr id="8" name="Text 6"/>
          <p:cNvSpPr/>
          <p:nvPr/>
        </p:nvSpPr>
        <p:spPr>
          <a:xfrm>
            <a:off x="793790" y="5529382"/>
            <a:ext cx="13042821" cy="362903"/>
          </a:xfrm>
          <a:prstGeom prst="rect">
            <a:avLst/>
          </a:prstGeom>
          <a:noFill/>
          <a:ln/>
        </p:spPr>
        <p:txBody>
          <a:bodyPr wrap="none" lIns="0" tIns="0" rIns="0" bIns="0" rtlCol="0" anchor="t"/>
          <a:lstStyle/>
          <a:p>
            <a:pPr marL="0" indent="0">
              <a:lnSpc>
                <a:spcPts val="2850"/>
              </a:lnSpc>
              <a:buNone/>
            </a:pPr>
            <a:endParaRPr lang="en-US" sz="1750" dirty="0"/>
          </a:p>
        </p:txBody>
      </p:sp>
      <p:sp>
        <p:nvSpPr>
          <p:cNvPr id="9" name="Text 7"/>
          <p:cNvSpPr/>
          <p:nvPr/>
        </p:nvSpPr>
        <p:spPr>
          <a:xfrm>
            <a:off x="793790" y="6147435"/>
            <a:ext cx="13042821" cy="362903"/>
          </a:xfrm>
          <a:prstGeom prst="rect">
            <a:avLst/>
          </a:prstGeom>
          <a:noFill/>
          <a:ln/>
        </p:spPr>
        <p:txBody>
          <a:bodyPr wrap="none" lIns="0" tIns="0" rIns="0" bIns="0" rtlCol="0" anchor="t"/>
          <a:lstStyle/>
          <a:p>
            <a:pPr marL="0" indent="0">
              <a:lnSpc>
                <a:spcPts val="2850"/>
              </a:lnSpc>
              <a:buNone/>
            </a:pPr>
            <a:endParaRPr lang="en-US" sz="1750" dirty="0"/>
          </a:p>
        </p:txBody>
      </p:sp>
      <p:sp>
        <p:nvSpPr>
          <p:cNvPr id="10" name="Text 8"/>
          <p:cNvSpPr/>
          <p:nvPr/>
        </p:nvSpPr>
        <p:spPr>
          <a:xfrm>
            <a:off x="793790" y="6765488"/>
            <a:ext cx="13042821" cy="362903"/>
          </a:xfrm>
          <a:prstGeom prst="rect">
            <a:avLst/>
          </a:prstGeom>
          <a:noFill/>
          <a:ln/>
        </p:spPr>
        <p:txBody>
          <a:bodyPr wrap="none" lIns="0" tIns="0" rIns="0" bIns="0" rtlCol="0" anchor="t"/>
          <a:lstStyle/>
          <a:p>
            <a:pPr marL="0" indent="0">
              <a:lnSpc>
                <a:spcPts val="2850"/>
              </a:lnSpc>
              <a:buNone/>
            </a:pPr>
            <a:endParaRPr lang="en-US" sz="1750" dirty="0"/>
          </a:p>
        </p:txBody>
      </p:sp>
      <p:sp>
        <p:nvSpPr>
          <p:cNvPr id="11" name="Rectangle 10">
            <a:extLst>
              <a:ext uri="{FF2B5EF4-FFF2-40B4-BE49-F238E27FC236}">
                <a16:creationId xmlns:a16="http://schemas.microsoft.com/office/drawing/2014/main" id="{763FCDF6-9B49-10F3-CC97-C76C1ABD9FF5}"/>
              </a:ext>
            </a:extLst>
          </p:cNvPr>
          <p:cNvSpPr/>
          <p:nvPr/>
        </p:nvSpPr>
        <p:spPr>
          <a:xfrm>
            <a:off x="12678937" y="7783551"/>
            <a:ext cx="1839951" cy="362903"/>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627936" y="493395"/>
            <a:ext cx="9390936" cy="560546"/>
          </a:xfrm>
          <a:prstGeom prst="rect">
            <a:avLst/>
          </a:prstGeom>
          <a:noFill/>
          <a:ln/>
        </p:spPr>
        <p:txBody>
          <a:bodyPr wrap="none" lIns="0" tIns="0" rIns="0" bIns="0" rtlCol="0" anchor="t"/>
          <a:lstStyle/>
          <a:p>
            <a:pPr marL="0" indent="0">
              <a:lnSpc>
                <a:spcPts val="4400"/>
              </a:lnSpc>
              <a:buNone/>
            </a:pPr>
            <a:r>
              <a:rPr lang="en-US" sz="3500" b="1" dirty="0">
                <a:solidFill>
                  <a:srgbClr val="1D1D1B"/>
                </a:solidFill>
                <a:latin typeface="Times New Roman" panose="02020603050405020304" pitchFamily="18" charset="0"/>
                <a:ea typeface="Tomorrow Semi Bold" pitchFamily="34" charset="-122"/>
                <a:cs typeface="Times New Roman" panose="02020603050405020304" pitchFamily="18" charset="0"/>
              </a:rPr>
              <a:t>Introduction to Brain-Computer Interface</a:t>
            </a:r>
            <a:endParaRPr lang="en-US" sz="3500" b="1" dirty="0">
              <a:latin typeface="Times New Roman" panose="02020603050405020304" pitchFamily="18" charset="0"/>
              <a:cs typeface="Times New Roman" panose="02020603050405020304" pitchFamily="18" charset="0"/>
            </a:endParaRPr>
          </a:p>
        </p:txBody>
      </p:sp>
      <p:sp>
        <p:nvSpPr>
          <p:cNvPr id="3" name="Text 1"/>
          <p:cNvSpPr/>
          <p:nvPr/>
        </p:nvSpPr>
        <p:spPr>
          <a:xfrm>
            <a:off x="627936" y="1412676"/>
            <a:ext cx="13374529" cy="2045255"/>
          </a:xfrm>
          <a:prstGeom prst="rect">
            <a:avLst/>
          </a:prstGeom>
          <a:noFill/>
          <a:ln/>
        </p:spPr>
        <p:txBody>
          <a:bodyPr wrap="square" lIns="0" tIns="0" rIns="0" bIns="0" rtlCol="0" anchor="t"/>
          <a:lstStyle/>
          <a:p>
            <a:pPr marL="0" indent="0">
              <a:lnSpc>
                <a:spcPts val="2250"/>
              </a:lnSpc>
              <a:buNone/>
            </a:pPr>
            <a:r>
              <a:rPr lang="en-US" dirty="0">
                <a:latin typeface="Times New Roman" panose="02020603050405020304" pitchFamily="18" charset="0"/>
                <a:ea typeface="Tomorrow" pitchFamily="34" charset="-122"/>
                <a:cs typeface="Times New Roman" panose="02020603050405020304" pitchFamily="18" charset="0"/>
              </a:rPr>
              <a:t>A </a:t>
            </a:r>
            <a:r>
              <a:rPr lang="en-US" b="1" dirty="0">
                <a:latin typeface="Times New Roman" panose="02020603050405020304" pitchFamily="18" charset="0"/>
                <a:ea typeface="Tomorrow" pitchFamily="34" charset="-122"/>
                <a:cs typeface="Times New Roman" panose="02020603050405020304" pitchFamily="18" charset="0"/>
              </a:rPr>
              <a:t>Brain-Computer Interface (BCI)</a:t>
            </a:r>
            <a:r>
              <a:rPr lang="en-US" dirty="0">
                <a:latin typeface="Times New Roman" panose="02020603050405020304" pitchFamily="18" charset="0"/>
                <a:ea typeface="Tomorrow" pitchFamily="34" charset="-122"/>
                <a:cs typeface="Times New Roman" panose="02020603050405020304" pitchFamily="18" charset="0"/>
              </a:rPr>
              <a:t> is a technology that allows direct communication between the brain and an external device, such as a computer or a robotic arm. BCIs capture brain signals, process them, and translate them into commands to control devices, without needing muscle movements. </a:t>
            </a:r>
          </a:p>
          <a:p>
            <a:pPr marL="0" indent="0">
              <a:lnSpc>
                <a:spcPts val="2250"/>
              </a:lnSpc>
              <a:buNone/>
            </a:pPr>
            <a:endParaRPr lang="en-US" dirty="0">
              <a:latin typeface="Times New Roman" panose="02020603050405020304" pitchFamily="18" charset="0"/>
              <a:ea typeface="Tomorrow" pitchFamily="34" charset="-122"/>
              <a:cs typeface="Times New Roman" panose="02020603050405020304" pitchFamily="18" charset="0"/>
            </a:endParaRPr>
          </a:p>
          <a:p>
            <a:pPr>
              <a:lnSpc>
                <a:spcPts val="2250"/>
              </a:lnSpc>
            </a:pPr>
            <a:r>
              <a:rPr lang="en-US" dirty="0">
                <a:latin typeface="Times New Roman" panose="02020603050405020304" pitchFamily="18" charset="0"/>
                <a:ea typeface="Tomorrow" pitchFamily="34" charset="-122"/>
                <a:cs typeface="Times New Roman" panose="02020603050405020304" pitchFamily="18" charset="0"/>
              </a:rPr>
              <a:t>The main goal of BCIs is to help people with disabilities, such as those who are paralyzed, by enabling them to control devices using just their thoughts. BCIs also have other uses, like enhancing video games, improving mental health, or even controlling drones.</a:t>
            </a:r>
          </a:p>
          <a:p>
            <a:pPr>
              <a:lnSpc>
                <a:spcPts val="2250"/>
              </a:lnSpc>
            </a:pPr>
            <a:endParaRPr lang="en-US" dirty="0">
              <a:latin typeface="Times New Roman" panose="02020603050405020304" pitchFamily="18" charset="0"/>
              <a:ea typeface="Tomorrow" pitchFamily="34" charset="-122"/>
              <a:cs typeface="Times New Roman" panose="02020603050405020304" pitchFamily="18" charset="0"/>
            </a:endParaRPr>
          </a:p>
          <a:p>
            <a:pPr>
              <a:lnSpc>
                <a:spcPts val="2250"/>
              </a:lnSpc>
            </a:pPr>
            <a:r>
              <a:rPr lang="en-US" sz="1800" dirty="0">
                <a:latin typeface="Times New Roman" panose="02020603050405020304" pitchFamily="18" charset="0"/>
                <a:ea typeface="Tomorrow" pitchFamily="34" charset="-122"/>
                <a:cs typeface="Times New Roman" panose="02020603050405020304" pitchFamily="18" charset="0"/>
              </a:rPr>
              <a:t>In simple terms, BCIs act as a bridge between the brain and machines, making it possible to interact with technology through brain activity alone.</a:t>
            </a:r>
            <a:endParaRPr lang="en-US" sz="1800" dirty="0">
              <a:latin typeface="Times New Roman" panose="02020603050405020304" pitchFamily="18" charset="0"/>
              <a:cs typeface="Times New Roman" panose="02020603050405020304" pitchFamily="18" charset="0"/>
            </a:endParaRPr>
          </a:p>
          <a:p>
            <a:pPr>
              <a:lnSpc>
                <a:spcPts val="2250"/>
              </a:lnSpc>
            </a:pPr>
            <a:endParaRPr lang="en-US" dirty="0">
              <a:latin typeface="Times New Roman" panose="02020603050405020304" pitchFamily="18" charset="0"/>
              <a:ea typeface="Tomorrow" pitchFamily="34" charset="-122"/>
              <a:cs typeface="Times New Roman" panose="02020603050405020304" pitchFamily="18" charset="0"/>
            </a:endParaRPr>
          </a:p>
        </p:txBody>
      </p:sp>
      <p:sp>
        <p:nvSpPr>
          <p:cNvPr id="6" name="Text 4"/>
          <p:cNvSpPr/>
          <p:nvPr/>
        </p:nvSpPr>
        <p:spPr>
          <a:xfrm>
            <a:off x="627936" y="4015800"/>
            <a:ext cx="5496878" cy="336352"/>
          </a:xfrm>
          <a:prstGeom prst="rect">
            <a:avLst/>
          </a:prstGeom>
          <a:noFill/>
          <a:ln/>
        </p:spPr>
        <p:txBody>
          <a:bodyPr wrap="none" lIns="0" tIns="0" rIns="0" bIns="0" rtlCol="0" anchor="t"/>
          <a:lstStyle/>
          <a:p>
            <a:pPr marL="0" indent="0">
              <a:lnSpc>
                <a:spcPts val="2600"/>
              </a:lnSpc>
              <a:buNone/>
            </a:pPr>
            <a:r>
              <a:rPr lang="en-US" sz="2100" b="1" dirty="0">
                <a:solidFill>
                  <a:srgbClr val="1D1D1B"/>
                </a:solidFill>
                <a:latin typeface="Times New Roman" panose="02020603050405020304" pitchFamily="18" charset="0"/>
                <a:ea typeface="Tomorrow Semi Bold" pitchFamily="34" charset="-122"/>
                <a:cs typeface="Times New Roman" panose="02020603050405020304" pitchFamily="18" charset="0"/>
              </a:rPr>
              <a:t>Need for Brain-Computer Interface (BCI): </a:t>
            </a:r>
            <a:endParaRPr lang="en-US" sz="2100" b="1" dirty="0">
              <a:latin typeface="Times New Roman" panose="02020603050405020304" pitchFamily="18" charset="0"/>
              <a:cs typeface="Times New Roman" panose="02020603050405020304" pitchFamily="18" charset="0"/>
            </a:endParaRPr>
          </a:p>
        </p:txBody>
      </p:sp>
      <p:sp>
        <p:nvSpPr>
          <p:cNvPr id="8" name="Text 6"/>
          <p:cNvSpPr/>
          <p:nvPr/>
        </p:nvSpPr>
        <p:spPr>
          <a:xfrm>
            <a:off x="627935" y="4603314"/>
            <a:ext cx="13087588" cy="3132891"/>
          </a:xfrm>
          <a:prstGeom prst="rect">
            <a:avLst/>
          </a:prstGeom>
          <a:noFill/>
          <a:ln/>
        </p:spPr>
        <p:txBody>
          <a:bodyPr wrap="square" lIns="0" tIns="0" rIns="0" bIns="0" rtlCol="0" anchor="t"/>
          <a:lstStyle/>
          <a:p>
            <a:pPr algn="l">
              <a:lnSpc>
                <a:spcPts val="2250"/>
              </a:lnSpc>
              <a:buSzPct val="100000"/>
            </a:pPr>
            <a:r>
              <a:rPr lang="en-US" b="1" dirty="0">
                <a:latin typeface="Times New Roman" panose="02020603050405020304" pitchFamily="18" charset="0"/>
                <a:ea typeface="Tomorrow" pitchFamily="34" charset="-122"/>
                <a:cs typeface="Times New Roman" panose="02020603050405020304" pitchFamily="18" charset="0"/>
              </a:rPr>
              <a:t>1. Communication for Locked-In Patients: </a:t>
            </a:r>
            <a:r>
              <a:rPr lang="en-US" dirty="0">
                <a:latin typeface="Times New Roman" panose="02020603050405020304" pitchFamily="18" charset="0"/>
                <a:ea typeface="Tomorrow" pitchFamily="34" charset="-122"/>
                <a:cs typeface="Times New Roman" panose="02020603050405020304" pitchFamily="18" charset="0"/>
              </a:rPr>
              <a:t>BCIs enable communication by converting brain signals into text or speech.</a:t>
            </a:r>
          </a:p>
          <a:p>
            <a:pPr algn="l">
              <a:lnSpc>
                <a:spcPts val="2250"/>
              </a:lnSpc>
              <a:buSzPct val="100000"/>
            </a:pPr>
            <a:endParaRPr lang="en-US" dirty="0">
              <a:latin typeface="Times New Roman" panose="02020603050405020304" pitchFamily="18" charset="0"/>
              <a:ea typeface="Tomorrow" pitchFamily="34" charset="-122"/>
              <a:cs typeface="Times New Roman" panose="02020603050405020304" pitchFamily="18" charset="0"/>
            </a:endParaRPr>
          </a:p>
          <a:p>
            <a:pPr>
              <a:lnSpc>
                <a:spcPts val="2250"/>
              </a:lnSpc>
              <a:buSzPct val="100000"/>
            </a:pPr>
            <a:r>
              <a:rPr lang="en-US" b="1" dirty="0">
                <a:latin typeface="Times New Roman" panose="02020603050405020304" pitchFamily="18" charset="0"/>
                <a:ea typeface="Tomorrow" pitchFamily="34" charset="-122"/>
                <a:cs typeface="Times New Roman" panose="02020603050405020304" pitchFamily="18" charset="0"/>
              </a:rPr>
              <a:t>2. Helping People with Disabilities: </a:t>
            </a:r>
            <a:r>
              <a:rPr lang="en-US" dirty="0">
                <a:latin typeface="Times New Roman" panose="02020603050405020304" pitchFamily="18" charset="0"/>
                <a:ea typeface="Tomorrow" pitchFamily="34" charset="-122"/>
                <a:cs typeface="Times New Roman" panose="02020603050405020304" pitchFamily="18" charset="0"/>
              </a:rPr>
              <a:t>BCIs let paralyzed individuals control devices with their thoughts.</a:t>
            </a:r>
          </a:p>
          <a:p>
            <a:pPr>
              <a:lnSpc>
                <a:spcPts val="2250"/>
              </a:lnSpc>
              <a:buSzPct val="100000"/>
            </a:pPr>
            <a:endParaRPr lang="en-US" dirty="0">
              <a:latin typeface="Times New Roman" panose="02020603050405020304" pitchFamily="18" charset="0"/>
              <a:ea typeface="Tomorrow" pitchFamily="34" charset="-122"/>
              <a:cs typeface="Times New Roman" panose="02020603050405020304" pitchFamily="18" charset="0"/>
            </a:endParaRPr>
          </a:p>
          <a:p>
            <a:pPr algn="l">
              <a:lnSpc>
                <a:spcPts val="2250"/>
              </a:lnSpc>
              <a:buSzPct val="100000"/>
            </a:pPr>
            <a:r>
              <a:rPr lang="en-US" b="1" dirty="0">
                <a:latin typeface="Times New Roman" panose="02020603050405020304" pitchFamily="18" charset="0"/>
                <a:ea typeface="Tomorrow" pitchFamily="34" charset="-122"/>
                <a:cs typeface="Times New Roman" panose="02020603050405020304" pitchFamily="18" charset="0"/>
              </a:rPr>
              <a:t>3. Rehabilitation and Therapy: </a:t>
            </a:r>
            <a:r>
              <a:rPr lang="en-US" dirty="0">
                <a:latin typeface="Times New Roman" panose="02020603050405020304" pitchFamily="18" charset="0"/>
                <a:ea typeface="Tomorrow" pitchFamily="34" charset="-122"/>
                <a:cs typeface="Times New Roman" panose="02020603050405020304" pitchFamily="18" charset="0"/>
              </a:rPr>
              <a:t>BCIs help stroke patients regain motor skills through mental practice</a:t>
            </a:r>
          </a:p>
          <a:p>
            <a:pPr algn="l">
              <a:lnSpc>
                <a:spcPts val="2250"/>
              </a:lnSpc>
              <a:buSzPct val="100000"/>
            </a:pPr>
            <a:endParaRPr lang="en-US" dirty="0">
              <a:latin typeface="Times New Roman" panose="02020603050405020304" pitchFamily="18" charset="0"/>
              <a:ea typeface="Tomorrow" pitchFamily="34" charset="-122"/>
              <a:cs typeface="Times New Roman" panose="02020603050405020304" pitchFamily="18" charset="0"/>
            </a:endParaRPr>
          </a:p>
          <a:p>
            <a:pPr>
              <a:lnSpc>
                <a:spcPts val="2250"/>
              </a:lnSpc>
              <a:buSzPct val="100000"/>
            </a:pPr>
            <a:r>
              <a:rPr lang="en-US" b="1" dirty="0">
                <a:latin typeface="Times New Roman" panose="02020603050405020304" pitchFamily="18" charset="0"/>
                <a:ea typeface="Tomorrow" pitchFamily="34" charset="-122"/>
                <a:cs typeface="Times New Roman" panose="02020603050405020304" pitchFamily="18" charset="0"/>
              </a:rPr>
              <a:t>4. Advancing Technology and Entertainment: </a:t>
            </a:r>
            <a:r>
              <a:rPr lang="en-US" dirty="0">
                <a:latin typeface="Times New Roman" panose="02020603050405020304" pitchFamily="18" charset="0"/>
                <a:ea typeface="Tomorrow" pitchFamily="34" charset="-122"/>
                <a:cs typeface="Times New Roman" panose="02020603050405020304" pitchFamily="18" charset="0"/>
              </a:rPr>
              <a:t>BCIs improve gaming and virtual reality with thought control.</a:t>
            </a:r>
          </a:p>
          <a:p>
            <a:pPr>
              <a:lnSpc>
                <a:spcPts val="2250"/>
              </a:lnSpc>
              <a:buSzPct val="100000"/>
            </a:pPr>
            <a:endParaRPr lang="en-US" dirty="0">
              <a:latin typeface="Times New Roman" panose="02020603050405020304" pitchFamily="18" charset="0"/>
              <a:ea typeface="Tomorrow" pitchFamily="34" charset="-122"/>
              <a:cs typeface="Times New Roman" panose="02020603050405020304" pitchFamily="18" charset="0"/>
            </a:endParaRPr>
          </a:p>
          <a:p>
            <a:pPr>
              <a:lnSpc>
                <a:spcPts val="2250"/>
              </a:lnSpc>
              <a:buSzPct val="100000"/>
            </a:pPr>
            <a:r>
              <a:rPr lang="en-US" b="1" dirty="0">
                <a:latin typeface="Times New Roman" panose="02020603050405020304" pitchFamily="18" charset="0"/>
                <a:ea typeface="Tomorrow" pitchFamily="34" charset="-122"/>
                <a:cs typeface="Times New Roman" panose="02020603050405020304" pitchFamily="18" charset="0"/>
              </a:rPr>
              <a:t>5. Research and Understanding the Brain: </a:t>
            </a:r>
            <a:r>
              <a:rPr lang="en-US" dirty="0">
                <a:latin typeface="Times New Roman" panose="02020603050405020304" pitchFamily="18" charset="0"/>
                <a:ea typeface="Tomorrow" pitchFamily="34" charset="-122"/>
                <a:cs typeface="Times New Roman" panose="02020603050405020304" pitchFamily="18" charset="0"/>
              </a:rPr>
              <a:t>BCIs aid brain research, leading to new treatments for disorders.</a:t>
            </a:r>
            <a:endParaRPr lang="en-US" dirty="0">
              <a:latin typeface="Times New Roman" panose="02020603050405020304" pitchFamily="18" charset="0"/>
              <a:cs typeface="Times New Roman" panose="02020603050405020304" pitchFamily="18" charset="0"/>
            </a:endParaRPr>
          </a:p>
          <a:p>
            <a:pPr marL="342900" indent="-342900">
              <a:lnSpc>
                <a:spcPts val="2250"/>
              </a:lnSpc>
              <a:buSzPct val="100000"/>
              <a:buFontTx/>
              <a:buChar char="•"/>
            </a:pPr>
            <a:endParaRPr lang="en-US" dirty="0">
              <a:latin typeface="Times New Roman" panose="02020603050405020304" pitchFamily="18" charset="0"/>
              <a:cs typeface="Times New Roman" panose="02020603050405020304" pitchFamily="18" charset="0"/>
            </a:endParaRPr>
          </a:p>
          <a:p>
            <a:pPr marL="342900" indent="-342900" algn="l">
              <a:lnSpc>
                <a:spcPts val="2250"/>
              </a:lnSpc>
              <a:buSzPct val="100000"/>
              <a:buChar char="•"/>
            </a:pPr>
            <a:endParaRPr lang="en-US" dirty="0">
              <a:latin typeface="Times New Roman" panose="02020603050405020304" pitchFamily="18" charset="0"/>
              <a:cs typeface="Times New Roman" panose="02020603050405020304" pitchFamily="18" charset="0"/>
            </a:endParaRPr>
          </a:p>
        </p:txBody>
      </p:sp>
      <p:sp>
        <p:nvSpPr>
          <p:cNvPr id="10" name="Text 8"/>
          <p:cNvSpPr/>
          <p:nvPr/>
        </p:nvSpPr>
        <p:spPr>
          <a:xfrm>
            <a:off x="914876" y="6036707"/>
            <a:ext cx="13087588" cy="574119"/>
          </a:xfrm>
          <a:prstGeom prst="rect">
            <a:avLst/>
          </a:prstGeom>
          <a:noFill/>
          <a:ln/>
        </p:spPr>
        <p:txBody>
          <a:bodyPr wrap="square" lIns="0" tIns="0" rIns="0" bIns="0" rtlCol="0" anchor="t"/>
          <a:lstStyle/>
          <a:p>
            <a:pPr marL="342900" indent="-342900" algn="l">
              <a:lnSpc>
                <a:spcPts val="2250"/>
              </a:lnSpc>
              <a:buSzPct val="100000"/>
              <a:buChar char="•"/>
            </a:pPr>
            <a:endParaRPr lang="en-US" sz="1400" dirty="0"/>
          </a:p>
        </p:txBody>
      </p:sp>
      <p:sp>
        <p:nvSpPr>
          <p:cNvPr id="11" name="Text 9"/>
          <p:cNvSpPr/>
          <p:nvPr/>
        </p:nvSpPr>
        <p:spPr>
          <a:xfrm>
            <a:off x="914876" y="6673572"/>
            <a:ext cx="13087588" cy="574119"/>
          </a:xfrm>
          <a:prstGeom prst="rect">
            <a:avLst/>
          </a:prstGeom>
          <a:noFill/>
          <a:ln/>
        </p:spPr>
        <p:txBody>
          <a:bodyPr wrap="square" lIns="0" tIns="0" rIns="0" bIns="0" rtlCol="0" anchor="t"/>
          <a:lstStyle/>
          <a:p>
            <a:pPr marL="342900" indent="-342900" algn="l">
              <a:lnSpc>
                <a:spcPts val="2250"/>
              </a:lnSpc>
              <a:buSzPct val="100000"/>
              <a:buChar char="•"/>
            </a:pPr>
            <a:endParaRPr lang="en-US" sz="1400" dirty="0"/>
          </a:p>
        </p:txBody>
      </p:sp>
      <p:sp>
        <p:nvSpPr>
          <p:cNvPr id="12" name="Text 10"/>
          <p:cNvSpPr/>
          <p:nvPr/>
        </p:nvSpPr>
        <p:spPr>
          <a:xfrm>
            <a:off x="627936" y="7449503"/>
            <a:ext cx="13374529" cy="287060"/>
          </a:xfrm>
          <a:prstGeom prst="rect">
            <a:avLst/>
          </a:prstGeom>
          <a:noFill/>
          <a:ln/>
        </p:spPr>
        <p:txBody>
          <a:bodyPr wrap="none" lIns="0" tIns="0" rIns="0" bIns="0" rtlCol="0" anchor="t"/>
          <a:lstStyle/>
          <a:p>
            <a:pPr marL="0" indent="0">
              <a:lnSpc>
                <a:spcPts val="2250"/>
              </a:lnSpc>
              <a:buNone/>
            </a:pPr>
            <a:endParaRPr lang="en-US" sz="1400" dirty="0"/>
          </a:p>
        </p:txBody>
      </p:sp>
      <p:sp>
        <p:nvSpPr>
          <p:cNvPr id="13" name="Rectangle 12">
            <a:extLst>
              <a:ext uri="{FF2B5EF4-FFF2-40B4-BE49-F238E27FC236}">
                <a16:creationId xmlns:a16="http://schemas.microsoft.com/office/drawing/2014/main" id="{C7630030-DED0-8EE6-CB6E-67F3AA737278}"/>
              </a:ext>
            </a:extLst>
          </p:cNvPr>
          <p:cNvSpPr/>
          <p:nvPr/>
        </p:nvSpPr>
        <p:spPr>
          <a:xfrm>
            <a:off x="12678937" y="7783551"/>
            <a:ext cx="1839951" cy="362903"/>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643652" y="652582"/>
            <a:ext cx="4597837" cy="574715"/>
          </a:xfrm>
          <a:prstGeom prst="rect">
            <a:avLst/>
          </a:prstGeom>
          <a:noFill/>
          <a:ln/>
        </p:spPr>
        <p:txBody>
          <a:bodyPr wrap="none" lIns="0" tIns="0" rIns="0" bIns="0" rtlCol="0" anchor="t"/>
          <a:lstStyle/>
          <a:p>
            <a:pPr marL="0" indent="0">
              <a:lnSpc>
                <a:spcPts val="4500"/>
              </a:lnSpc>
              <a:buNone/>
            </a:pPr>
            <a:r>
              <a:rPr lang="en-US" sz="3600" b="1" dirty="0">
                <a:latin typeface="Times New Roman" panose="02020603050405020304" pitchFamily="18" charset="0"/>
                <a:ea typeface="Tomorrow Semi Bold" pitchFamily="34" charset="-122"/>
                <a:cs typeface="Times New Roman" panose="02020603050405020304" pitchFamily="18" charset="0"/>
              </a:rPr>
              <a:t>History of BCI</a:t>
            </a:r>
            <a:endParaRPr lang="en-US" sz="3600" b="1" dirty="0">
              <a:latin typeface="Times New Roman" panose="02020603050405020304" pitchFamily="18" charset="0"/>
              <a:cs typeface="Times New Roman" panose="02020603050405020304" pitchFamily="18" charset="0"/>
            </a:endParaRPr>
          </a:p>
        </p:txBody>
      </p:sp>
      <p:sp>
        <p:nvSpPr>
          <p:cNvPr id="3" name="Text 1"/>
          <p:cNvSpPr/>
          <p:nvPr/>
        </p:nvSpPr>
        <p:spPr>
          <a:xfrm>
            <a:off x="643652" y="1595080"/>
            <a:ext cx="13343096" cy="294323"/>
          </a:xfrm>
          <a:prstGeom prst="rect">
            <a:avLst/>
          </a:prstGeom>
          <a:noFill/>
          <a:ln/>
        </p:spPr>
        <p:txBody>
          <a:bodyPr wrap="none" lIns="0" tIns="0" rIns="0" bIns="0" rtlCol="0" anchor="t"/>
          <a:lstStyle/>
          <a:p>
            <a:pPr marL="0" indent="0">
              <a:lnSpc>
                <a:spcPts val="2300"/>
              </a:lnSpc>
              <a:buNone/>
            </a:pPr>
            <a:r>
              <a:rPr lang="en-US" b="1" dirty="0">
                <a:latin typeface="Times New Roman" panose="02020603050405020304" pitchFamily="18" charset="0"/>
                <a:ea typeface="Tomorrow" pitchFamily="34" charset="-122"/>
                <a:cs typeface="Times New Roman" panose="02020603050405020304" pitchFamily="18" charset="0"/>
              </a:rPr>
              <a:t>1960s-1970s: Early Concepts</a:t>
            </a:r>
            <a:endParaRPr lang="en-US" dirty="0">
              <a:latin typeface="Times New Roman" panose="02020603050405020304" pitchFamily="18" charset="0"/>
              <a:cs typeface="Times New Roman" panose="02020603050405020304" pitchFamily="18" charset="0"/>
            </a:endParaRPr>
          </a:p>
        </p:txBody>
      </p:sp>
      <p:sp>
        <p:nvSpPr>
          <p:cNvPr id="4" name="Text 2"/>
          <p:cNvSpPr/>
          <p:nvPr/>
        </p:nvSpPr>
        <p:spPr>
          <a:xfrm>
            <a:off x="937736" y="2096214"/>
            <a:ext cx="13049012" cy="294323"/>
          </a:xfrm>
          <a:prstGeom prst="rect">
            <a:avLst/>
          </a:prstGeom>
          <a:noFill/>
          <a:ln/>
        </p:spPr>
        <p:txBody>
          <a:bodyPr wrap="none" lIns="0" tIns="0" rIns="0" bIns="0" rtlCol="0" anchor="t"/>
          <a:lstStyle/>
          <a:p>
            <a:pPr marL="342900" indent="-342900" algn="l">
              <a:lnSpc>
                <a:spcPts val="2300"/>
              </a:lnSpc>
              <a:buSzPct val="100000"/>
              <a:buChar char="•"/>
            </a:pPr>
            <a:r>
              <a:rPr lang="en-US" dirty="0">
                <a:latin typeface="Times New Roman" panose="02020603050405020304" pitchFamily="18" charset="0"/>
                <a:ea typeface="Tomorrow" pitchFamily="34" charset="-122"/>
                <a:cs typeface="Times New Roman" panose="02020603050405020304" pitchFamily="18" charset="0"/>
              </a:rPr>
              <a:t>The idea of BCIs emerged, with </a:t>
            </a:r>
            <a:r>
              <a:rPr lang="en-US" b="1" dirty="0">
                <a:latin typeface="Times New Roman" panose="02020603050405020304" pitchFamily="18" charset="0"/>
                <a:ea typeface="Tomorrow" pitchFamily="34" charset="-122"/>
                <a:cs typeface="Times New Roman" panose="02020603050405020304" pitchFamily="18" charset="0"/>
              </a:rPr>
              <a:t>Jacques Vidal</a:t>
            </a:r>
            <a:r>
              <a:rPr lang="en-US" dirty="0">
                <a:latin typeface="Times New Roman" panose="02020603050405020304" pitchFamily="18" charset="0"/>
                <a:ea typeface="Tomorrow" pitchFamily="34" charset="-122"/>
                <a:cs typeface="Times New Roman" panose="02020603050405020304" pitchFamily="18" charset="0"/>
              </a:rPr>
              <a:t> coining the term. Early experiments used </a:t>
            </a:r>
            <a:r>
              <a:rPr lang="en-US" b="1" dirty="0">
                <a:latin typeface="Times New Roman" panose="02020603050405020304" pitchFamily="18" charset="0"/>
                <a:ea typeface="Tomorrow" pitchFamily="34" charset="-122"/>
                <a:cs typeface="Times New Roman" panose="02020603050405020304" pitchFamily="18" charset="0"/>
              </a:rPr>
              <a:t>EEG</a:t>
            </a:r>
            <a:r>
              <a:rPr lang="en-US" dirty="0">
                <a:latin typeface="Times New Roman" panose="02020603050405020304" pitchFamily="18" charset="0"/>
                <a:ea typeface="Tomorrow" pitchFamily="34" charset="-122"/>
                <a:cs typeface="Times New Roman" panose="02020603050405020304" pitchFamily="18" charset="0"/>
              </a:rPr>
              <a:t> to explore brain signal control of external devices.</a:t>
            </a:r>
            <a:endParaRPr lang="en-US" dirty="0">
              <a:latin typeface="Times New Roman" panose="02020603050405020304" pitchFamily="18" charset="0"/>
              <a:cs typeface="Times New Roman" panose="02020603050405020304" pitchFamily="18" charset="0"/>
            </a:endParaRPr>
          </a:p>
        </p:txBody>
      </p:sp>
      <p:sp>
        <p:nvSpPr>
          <p:cNvPr id="5" name="Text 3"/>
          <p:cNvSpPr/>
          <p:nvPr/>
        </p:nvSpPr>
        <p:spPr>
          <a:xfrm>
            <a:off x="643652" y="2597348"/>
            <a:ext cx="13343096" cy="294323"/>
          </a:xfrm>
          <a:prstGeom prst="rect">
            <a:avLst/>
          </a:prstGeom>
          <a:noFill/>
          <a:ln/>
        </p:spPr>
        <p:txBody>
          <a:bodyPr wrap="none" lIns="0" tIns="0" rIns="0" bIns="0" rtlCol="0" anchor="t"/>
          <a:lstStyle/>
          <a:p>
            <a:pPr marL="0" indent="0">
              <a:lnSpc>
                <a:spcPts val="2300"/>
              </a:lnSpc>
              <a:buNone/>
            </a:pPr>
            <a:r>
              <a:rPr lang="en-US" b="1" dirty="0">
                <a:latin typeface="Times New Roman" panose="02020603050405020304" pitchFamily="18" charset="0"/>
                <a:ea typeface="Tomorrow" pitchFamily="34" charset="-122"/>
                <a:cs typeface="Times New Roman" panose="02020603050405020304" pitchFamily="18" charset="0"/>
              </a:rPr>
              <a:t>1980s-1990s: Initial Research</a:t>
            </a:r>
            <a:endParaRPr lang="en-US" dirty="0">
              <a:latin typeface="Times New Roman" panose="02020603050405020304" pitchFamily="18" charset="0"/>
              <a:cs typeface="Times New Roman" panose="02020603050405020304" pitchFamily="18" charset="0"/>
            </a:endParaRPr>
          </a:p>
        </p:txBody>
      </p:sp>
      <p:sp>
        <p:nvSpPr>
          <p:cNvPr id="6" name="Text 4"/>
          <p:cNvSpPr/>
          <p:nvPr/>
        </p:nvSpPr>
        <p:spPr>
          <a:xfrm>
            <a:off x="937736" y="3098483"/>
            <a:ext cx="13049012" cy="588645"/>
          </a:xfrm>
          <a:prstGeom prst="rect">
            <a:avLst/>
          </a:prstGeom>
          <a:noFill/>
          <a:ln/>
        </p:spPr>
        <p:txBody>
          <a:bodyPr wrap="square" lIns="0" tIns="0" rIns="0" bIns="0" rtlCol="0" anchor="t"/>
          <a:lstStyle/>
          <a:p>
            <a:pPr marL="342900" indent="-342900" algn="l">
              <a:lnSpc>
                <a:spcPts val="2300"/>
              </a:lnSpc>
              <a:buSzPct val="100000"/>
              <a:buChar char="•"/>
            </a:pPr>
            <a:r>
              <a:rPr lang="en-US" dirty="0">
                <a:latin typeface="Times New Roman" panose="02020603050405020304" pitchFamily="18" charset="0"/>
                <a:ea typeface="Tomorrow" pitchFamily="34" charset="-122"/>
                <a:cs typeface="Times New Roman" panose="02020603050405020304" pitchFamily="18" charset="0"/>
              </a:rPr>
              <a:t>BCIs began to take shape, with studies demonstrating cursor control via brain activity. Invasive techniques emerged, allowing electrodes to be implanted in animal brains for prosthetic control.</a:t>
            </a:r>
            <a:endParaRPr lang="en-US" dirty="0">
              <a:latin typeface="Times New Roman" panose="02020603050405020304" pitchFamily="18" charset="0"/>
              <a:cs typeface="Times New Roman" panose="02020603050405020304" pitchFamily="18" charset="0"/>
            </a:endParaRPr>
          </a:p>
        </p:txBody>
      </p:sp>
      <p:sp>
        <p:nvSpPr>
          <p:cNvPr id="7" name="Text 5"/>
          <p:cNvSpPr/>
          <p:nvPr/>
        </p:nvSpPr>
        <p:spPr>
          <a:xfrm>
            <a:off x="643652" y="3893939"/>
            <a:ext cx="13343096" cy="294323"/>
          </a:xfrm>
          <a:prstGeom prst="rect">
            <a:avLst/>
          </a:prstGeom>
          <a:noFill/>
          <a:ln/>
        </p:spPr>
        <p:txBody>
          <a:bodyPr wrap="none" lIns="0" tIns="0" rIns="0" bIns="0" rtlCol="0" anchor="t"/>
          <a:lstStyle/>
          <a:p>
            <a:pPr marL="0" indent="0">
              <a:lnSpc>
                <a:spcPts val="2300"/>
              </a:lnSpc>
              <a:buNone/>
            </a:pPr>
            <a:r>
              <a:rPr lang="en-US" b="1" dirty="0">
                <a:latin typeface="Times New Roman" panose="02020603050405020304" pitchFamily="18" charset="0"/>
                <a:ea typeface="Tomorrow" pitchFamily="34" charset="-122"/>
                <a:cs typeface="Times New Roman" panose="02020603050405020304" pitchFamily="18" charset="0"/>
              </a:rPr>
              <a:t>2000s: Breakthroughs and Commercialization</a:t>
            </a:r>
            <a:endParaRPr lang="en-US" dirty="0">
              <a:latin typeface="Times New Roman" panose="02020603050405020304" pitchFamily="18" charset="0"/>
              <a:cs typeface="Times New Roman" panose="02020603050405020304" pitchFamily="18" charset="0"/>
            </a:endParaRPr>
          </a:p>
        </p:txBody>
      </p:sp>
      <p:sp>
        <p:nvSpPr>
          <p:cNvPr id="8" name="Text 6"/>
          <p:cNvSpPr/>
          <p:nvPr/>
        </p:nvSpPr>
        <p:spPr>
          <a:xfrm>
            <a:off x="937736" y="4395073"/>
            <a:ext cx="13049012" cy="588645"/>
          </a:xfrm>
          <a:prstGeom prst="rect">
            <a:avLst/>
          </a:prstGeom>
          <a:noFill/>
          <a:ln/>
        </p:spPr>
        <p:txBody>
          <a:bodyPr wrap="square" lIns="0" tIns="0" rIns="0" bIns="0" rtlCol="0" anchor="t"/>
          <a:lstStyle/>
          <a:p>
            <a:pPr marL="342900" indent="-342900" algn="l">
              <a:lnSpc>
                <a:spcPts val="2300"/>
              </a:lnSpc>
              <a:buSzPct val="100000"/>
              <a:buChar char="•"/>
            </a:pPr>
            <a:r>
              <a:rPr lang="en-US" dirty="0">
                <a:latin typeface="Times New Roman" panose="02020603050405020304" pitchFamily="18" charset="0"/>
                <a:ea typeface="Tomorrow" pitchFamily="34" charset="-122"/>
                <a:cs typeface="Times New Roman" panose="02020603050405020304" pitchFamily="18" charset="0"/>
              </a:rPr>
              <a:t>Significant advancements in non-invasive BCIs enabled users to control devices with imagined movements. Companies like </a:t>
            </a:r>
            <a:r>
              <a:rPr lang="en-US" b="1" dirty="0">
                <a:latin typeface="Times New Roman" panose="02020603050405020304" pitchFamily="18" charset="0"/>
                <a:ea typeface="Tomorrow" pitchFamily="34" charset="-122"/>
                <a:cs typeface="Times New Roman" panose="02020603050405020304" pitchFamily="18" charset="0"/>
              </a:rPr>
              <a:t>Emotiv</a:t>
            </a:r>
            <a:r>
              <a:rPr lang="en-US" dirty="0">
                <a:latin typeface="Times New Roman" panose="02020603050405020304" pitchFamily="18" charset="0"/>
                <a:ea typeface="Tomorrow" pitchFamily="34" charset="-122"/>
                <a:cs typeface="Times New Roman" panose="02020603050405020304" pitchFamily="18" charset="0"/>
              </a:rPr>
              <a:t> and </a:t>
            </a:r>
            <a:r>
              <a:rPr lang="en-US" b="1" dirty="0">
                <a:latin typeface="Times New Roman" panose="02020603050405020304" pitchFamily="18" charset="0"/>
                <a:ea typeface="Tomorrow" pitchFamily="34" charset="-122"/>
                <a:cs typeface="Times New Roman" panose="02020603050405020304" pitchFamily="18" charset="0"/>
              </a:rPr>
              <a:t>NeuroSky</a:t>
            </a:r>
            <a:r>
              <a:rPr lang="en-US" dirty="0">
                <a:latin typeface="Times New Roman" panose="02020603050405020304" pitchFamily="18" charset="0"/>
                <a:ea typeface="Tomorrow" pitchFamily="34" charset="-122"/>
                <a:cs typeface="Times New Roman" panose="02020603050405020304" pitchFamily="18" charset="0"/>
              </a:rPr>
              <a:t> launched EEG headsets for gaming and wellness.</a:t>
            </a:r>
            <a:endParaRPr lang="en-US" dirty="0">
              <a:latin typeface="Times New Roman" panose="02020603050405020304" pitchFamily="18" charset="0"/>
              <a:cs typeface="Times New Roman" panose="02020603050405020304" pitchFamily="18" charset="0"/>
            </a:endParaRPr>
          </a:p>
        </p:txBody>
      </p:sp>
      <p:sp>
        <p:nvSpPr>
          <p:cNvPr id="9" name="Text 7"/>
          <p:cNvSpPr/>
          <p:nvPr/>
        </p:nvSpPr>
        <p:spPr>
          <a:xfrm>
            <a:off x="643652" y="5190530"/>
            <a:ext cx="13343096" cy="294323"/>
          </a:xfrm>
          <a:prstGeom prst="rect">
            <a:avLst/>
          </a:prstGeom>
          <a:noFill/>
          <a:ln/>
        </p:spPr>
        <p:txBody>
          <a:bodyPr wrap="none" lIns="0" tIns="0" rIns="0" bIns="0" rtlCol="0" anchor="t"/>
          <a:lstStyle/>
          <a:p>
            <a:pPr marL="0" indent="0">
              <a:lnSpc>
                <a:spcPts val="2300"/>
              </a:lnSpc>
              <a:buNone/>
            </a:pPr>
            <a:r>
              <a:rPr lang="en-US" b="1" dirty="0">
                <a:latin typeface="Times New Roman" panose="02020603050405020304" pitchFamily="18" charset="0"/>
                <a:ea typeface="Tomorrow" pitchFamily="34" charset="-122"/>
                <a:cs typeface="Times New Roman" panose="02020603050405020304" pitchFamily="18" charset="0"/>
              </a:rPr>
              <a:t>2010s: Major Achievements</a:t>
            </a:r>
            <a:endParaRPr lang="en-US" dirty="0">
              <a:latin typeface="Times New Roman" panose="02020603050405020304" pitchFamily="18" charset="0"/>
              <a:cs typeface="Times New Roman" panose="02020603050405020304" pitchFamily="18" charset="0"/>
            </a:endParaRPr>
          </a:p>
        </p:txBody>
      </p:sp>
      <p:sp>
        <p:nvSpPr>
          <p:cNvPr id="10" name="Text 8"/>
          <p:cNvSpPr/>
          <p:nvPr/>
        </p:nvSpPr>
        <p:spPr>
          <a:xfrm>
            <a:off x="937736" y="5691664"/>
            <a:ext cx="13049012" cy="588645"/>
          </a:xfrm>
          <a:prstGeom prst="rect">
            <a:avLst/>
          </a:prstGeom>
          <a:noFill/>
          <a:ln/>
        </p:spPr>
        <p:txBody>
          <a:bodyPr wrap="square" lIns="0" tIns="0" rIns="0" bIns="0" rtlCol="0" anchor="t"/>
          <a:lstStyle/>
          <a:p>
            <a:pPr marL="342900" indent="-342900" algn="l">
              <a:lnSpc>
                <a:spcPts val="2300"/>
              </a:lnSpc>
              <a:buSzPct val="100000"/>
              <a:buChar char="•"/>
            </a:pPr>
            <a:r>
              <a:rPr lang="en-US" dirty="0">
                <a:latin typeface="Times New Roman" panose="02020603050405020304" pitchFamily="18" charset="0"/>
                <a:ea typeface="Tomorrow" pitchFamily="34" charset="-122"/>
                <a:cs typeface="Times New Roman" panose="02020603050405020304" pitchFamily="18" charset="0"/>
              </a:rPr>
              <a:t>High-resolution BCIs, such as microelectrode arrays, facilitated more precise control. Projects like </a:t>
            </a:r>
            <a:r>
              <a:rPr lang="en-US" b="1" dirty="0">
                <a:latin typeface="Times New Roman" panose="02020603050405020304" pitchFamily="18" charset="0"/>
                <a:ea typeface="Tomorrow" pitchFamily="34" charset="-122"/>
                <a:cs typeface="Times New Roman" panose="02020603050405020304" pitchFamily="18" charset="0"/>
              </a:rPr>
              <a:t>BrainGate</a:t>
            </a:r>
            <a:r>
              <a:rPr lang="en-US" dirty="0">
                <a:latin typeface="Times New Roman" panose="02020603050405020304" pitchFamily="18" charset="0"/>
                <a:ea typeface="Tomorrow" pitchFamily="34" charset="-122"/>
                <a:cs typeface="Times New Roman" panose="02020603050405020304" pitchFamily="18" charset="0"/>
              </a:rPr>
              <a:t> enabled paralyzed individuals to control devices through thought.</a:t>
            </a:r>
            <a:endParaRPr lang="en-US" dirty="0">
              <a:latin typeface="Times New Roman" panose="02020603050405020304" pitchFamily="18" charset="0"/>
              <a:cs typeface="Times New Roman" panose="02020603050405020304" pitchFamily="18" charset="0"/>
            </a:endParaRPr>
          </a:p>
        </p:txBody>
      </p:sp>
      <p:sp>
        <p:nvSpPr>
          <p:cNvPr id="11" name="Text 9"/>
          <p:cNvSpPr/>
          <p:nvPr/>
        </p:nvSpPr>
        <p:spPr>
          <a:xfrm>
            <a:off x="643652" y="6487120"/>
            <a:ext cx="13343096" cy="294323"/>
          </a:xfrm>
          <a:prstGeom prst="rect">
            <a:avLst/>
          </a:prstGeom>
          <a:noFill/>
          <a:ln/>
        </p:spPr>
        <p:txBody>
          <a:bodyPr wrap="none" lIns="0" tIns="0" rIns="0" bIns="0" rtlCol="0" anchor="t"/>
          <a:lstStyle/>
          <a:p>
            <a:pPr marL="0" indent="0">
              <a:lnSpc>
                <a:spcPts val="2300"/>
              </a:lnSpc>
              <a:buNone/>
            </a:pPr>
            <a:r>
              <a:rPr lang="en-US" b="1" dirty="0">
                <a:latin typeface="Times New Roman" panose="02020603050405020304" pitchFamily="18" charset="0"/>
                <a:ea typeface="Tomorrow" pitchFamily="34" charset="-122"/>
                <a:cs typeface="Times New Roman" panose="02020603050405020304" pitchFamily="18" charset="0"/>
              </a:rPr>
              <a:t>2020s: Recent Developments</a:t>
            </a:r>
            <a:endParaRPr lang="en-US" dirty="0">
              <a:latin typeface="Times New Roman" panose="02020603050405020304" pitchFamily="18" charset="0"/>
              <a:cs typeface="Times New Roman" panose="02020603050405020304" pitchFamily="18" charset="0"/>
            </a:endParaRPr>
          </a:p>
        </p:txBody>
      </p:sp>
      <p:sp>
        <p:nvSpPr>
          <p:cNvPr id="12" name="Text 10"/>
          <p:cNvSpPr/>
          <p:nvPr/>
        </p:nvSpPr>
        <p:spPr>
          <a:xfrm>
            <a:off x="937736" y="6988254"/>
            <a:ext cx="13049012" cy="588645"/>
          </a:xfrm>
          <a:prstGeom prst="rect">
            <a:avLst/>
          </a:prstGeom>
          <a:noFill/>
          <a:ln/>
        </p:spPr>
        <p:txBody>
          <a:bodyPr wrap="square" lIns="0" tIns="0" rIns="0" bIns="0" rtlCol="0" anchor="t"/>
          <a:lstStyle/>
          <a:p>
            <a:pPr marL="342900" indent="-342900" algn="l">
              <a:lnSpc>
                <a:spcPts val="2300"/>
              </a:lnSpc>
              <a:buSzPct val="100000"/>
              <a:buChar char="•"/>
            </a:pPr>
            <a:r>
              <a:rPr lang="en-US" dirty="0">
                <a:latin typeface="Times New Roman" panose="02020603050405020304" pitchFamily="18" charset="0"/>
                <a:ea typeface="Tomorrow" pitchFamily="34" charset="-122"/>
                <a:cs typeface="Times New Roman" panose="02020603050405020304" pitchFamily="18" charset="0"/>
              </a:rPr>
              <a:t>Innovations like </a:t>
            </a:r>
            <a:r>
              <a:rPr lang="en-US" b="1" dirty="0">
                <a:latin typeface="Times New Roman" panose="02020603050405020304" pitchFamily="18" charset="0"/>
                <a:ea typeface="Tomorrow" pitchFamily="34" charset="-122"/>
                <a:cs typeface="Times New Roman" panose="02020603050405020304" pitchFamily="18" charset="0"/>
              </a:rPr>
              <a:t>Neuralink</a:t>
            </a:r>
            <a:r>
              <a:rPr lang="en-US" dirty="0">
                <a:latin typeface="Times New Roman" panose="02020603050405020304" pitchFamily="18" charset="0"/>
                <a:ea typeface="Tomorrow" pitchFamily="34" charset="-122"/>
                <a:cs typeface="Times New Roman" panose="02020603050405020304" pitchFamily="18" charset="0"/>
              </a:rPr>
              <a:t> aim for high-bandwidth communication between the brain and machines. The integration of AI and machine learning is enhancing BCI performance, expanding applications in mental health and beyond.</a:t>
            </a:r>
            <a:endParaRPr lang="en-US"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0067AEF1-80AA-7A64-4E3D-CDFB05054635}"/>
              </a:ext>
            </a:extLst>
          </p:cNvPr>
          <p:cNvSpPr/>
          <p:nvPr/>
        </p:nvSpPr>
        <p:spPr>
          <a:xfrm>
            <a:off x="12678937" y="7783551"/>
            <a:ext cx="1839951" cy="362903"/>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9427488" y="1755577"/>
            <a:ext cx="4919305" cy="4718447"/>
          </a:xfrm>
          <a:prstGeom prst="rect">
            <a:avLst/>
          </a:prstGeom>
        </p:spPr>
      </p:pic>
      <p:sp>
        <p:nvSpPr>
          <p:cNvPr id="4" name="Text 0"/>
          <p:cNvSpPr/>
          <p:nvPr/>
        </p:nvSpPr>
        <p:spPr>
          <a:xfrm>
            <a:off x="793790" y="1157764"/>
            <a:ext cx="6023610" cy="708779"/>
          </a:xfrm>
          <a:prstGeom prst="rect">
            <a:avLst/>
          </a:prstGeom>
          <a:noFill/>
          <a:ln/>
        </p:spPr>
        <p:txBody>
          <a:bodyPr wrap="none" lIns="0" tIns="0" rIns="0" bIns="0" rtlCol="0" anchor="t"/>
          <a:lstStyle/>
          <a:p>
            <a:pPr marL="0" indent="0">
              <a:lnSpc>
                <a:spcPts val="5550"/>
              </a:lnSpc>
              <a:buNone/>
            </a:pPr>
            <a:r>
              <a:rPr lang="en-US" sz="4450" b="1" dirty="0">
                <a:latin typeface="Times New Roman" panose="02020603050405020304" pitchFamily="18" charset="0"/>
                <a:ea typeface="Tomorrow Semi Bold" pitchFamily="34" charset="-122"/>
                <a:cs typeface="Times New Roman" panose="02020603050405020304" pitchFamily="18" charset="0"/>
              </a:rPr>
              <a:t>Components of a BCI</a:t>
            </a:r>
            <a:endParaRPr lang="en-US" sz="4450" b="1" dirty="0">
              <a:latin typeface="Times New Roman" panose="02020603050405020304" pitchFamily="18" charset="0"/>
              <a:cs typeface="Times New Roman" panose="02020603050405020304" pitchFamily="18" charset="0"/>
            </a:endParaRPr>
          </a:p>
        </p:txBody>
      </p:sp>
      <p:sp>
        <p:nvSpPr>
          <p:cNvPr id="5" name="Text 1"/>
          <p:cNvSpPr/>
          <p:nvPr/>
        </p:nvSpPr>
        <p:spPr>
          <a:xfrm>
            <a:off x="793790" y="2206704"/>
            <a:ext cx="7556421" cy="1451610"/>
          </a:xfrm>
          <a:prstGeom prst="rect">
            <a:avLst/>
          </a:prstGeom>
          <a:noFill/>
          <a:ln/>
        </p:spPr>
        <p:txBody>
          <a:bodyPr wrap="square" lIns="0" tIns="0" rIns="0" bIns="0" rtlCol="0" anchor="t"/>
          <a:lstStyle/>
          <a:p>
            <a:pPr marL="0" indent="0">
              <a:lnSpc>
                <a:spcPts val="2850"/>
              </a:lnSpc>
              <a:buNone/>
            </a:pPr>
            <a:r>
              <a:rPr lang="en-US" dirty="0">
                <a:latin typeface="Times New Roman" panose="02020603050405020304" pitchFamily="18" charset="0"/>
                <a:ea typeface="Tomorrow" pitchFamily="34" charset="-122"/>
                <a:cs typeface="Times New Roman" panose="02020603050405020304" pitchFamily="18" charset="0"/>
              </a:rPr>
              <a:t>Brain-computer interfaces are complex systems that require the integration of several key components. These components work together to acquire, process, and decode brain signals, enabling communication and control between the brain and external devices.</a:t>
            </a:r>
            <a:endParaRPr lang="en-US" dirty="0">
              <a:latin typeface="Times New Roman" panose="02020603050405020304" pitchFamily="18" charset="0"/>
              <a:cs typeface="Times New Roman" panose="02020603050405020304" pitchFamily="18" charset="0"/>
            </a:endParaRPr>
          </a:p>
        </p:txBody>
      </p:sp>
      <p:sp>
        <p:nvSpPr>
          <p:cNvPr id="6" name="Text 2"/>
          <p:cNvSpPr/>
          <p:nvPr/>
        </p:nvSpPr>
        <p:spPr>
          <a:xfrm>
            <a:off x="793790" y="3913465"/>
            <a:ext cx="7556421" cy="2540318"/>
          </a:xfrm>
          <a:prstGeom prst="rect">
            <a:avLst/>
          </a:prstGeom>
          <a:noFill/>
          <a:ln/>
        </p:spPr>
        <p:txBody>
          <a:bodyPr wrap="square" lIns="0" tIns="0" rIns="0" bIns="0" rtlCol="0" anchor="t"/>
          <a:lstStyle/>
          <a:p>
            <a:pPr marL="0" indent="0">
              <a:lnSpc>
                <a:spcPts val="2850"/>
              </a:lnSpc>
              <a:buNone/>
            </a:pPr>
            <a:r>
              <a:rPr lang="en-US" dirty="0">
                <a:latin typeface="Times New Roman" panose="02020603050405020304" pitchFamily="18" charset="0"/>
                <a:ea typeface="Tomorrow" pitchFamily="34" charset="-122"/>
                <a:cs typeface="Times New Roman" panose="02020603050405020304" pitchFamily="18" charset="0"/>
              </a:rPr>
              <a:t>A Brain-Computer Interface (BCI) system comprises three fundamental components—</a:t>
            </a:r>
            <a:r>
              <a:rPr lang="en-US" b="1" dirty="0">
                <a:latin typeface="Times New Roman" panose="02020603050405020304" pitchFamily="18" charset="0"/>
                <a:ea typeface="Tomorrow" pitchFamily="34" charset="-122"/>
                <a:cs typeface="Times New Roman" panose="02020603050405020304" pitchFamily="18" charset="0"/>
              </a:rPr>
              <a:t>Signal Acquisition</a:t>
            </a:r>
            <a:r>
              <a:rPr lang="en-US" dirty="0">
                <a:latin typeface="Times New Roman" panose="02020603050405020304" pitchFamily="18" charset="0"/>
                <a:ea typeface="Tomorrow" pitchFamily="34" charset="-122"/>
                <a:cs typeface="Times New Roman" panose="02020603050405020304" pitchFamily="18" charset="0"/>
              </a:rPr>
              <a:t>, </a:t>
            </a:r>
            <a:r>
              <a:rPr lang="en-US" b="1" dirty="0">
                <a:latin typeface="Times New Roman" panose="02020603050405020304" pitchFamily="18" charset="0"/>
                <a:ea typeface="Tomorrow" pitchFamily="34" charset="-122"/>
                <a:cs typeface="Times New Roman" panose="02020603050405020304" pitchFamily="18" charset="0"/>
              </a:rPr>
              <a:t>Signal Processing</a:t>
            </a:r>
            <a:r>
              <a:rPr lang="en-US" dirty="0">
                <a:latin typeface="Times New Roman" panose="02020603050405020304" pitchFamily="18" charset="0"/>
                <a:ea typeface="Tomorrow" pitchFamily="34" charset="-122"/>
                <a:cs typeface="Times New Roman" panose="02020603050405020304" pitchFamily="18" charset="0"/>
              </a:rPr>
              <a:t>, and </a:t>
            </a:r>
            <a:r>
              <a:rPr lang="en-US" b="1" dirty="0">
                <a:latin typeface="Times New Roman" panose="02020603050405020304" pitchFamily="18" charset="0"/>
                <a:ea typeface="Tomorrow" pitchFamily="34" charset="-122"/>
                <a:cs typeface="Times New Roman" panose="02020603050405020304" pitchFamily="18" charset="0"/>
              </a:rPr>
              <a:t>BCI Application</a:t>
            </a:r>
            <a:r>
              <a:rPr lang="en-US" dirty="0">
                <a:latin typeface="Times New Roman" panose="02020603050405020304" pitchFamily="18" charset="0"/>
                <a:ea typeface="Tomorrow" pitchFamily="34" charset="-122"/>
                <a:cs typeface="Times New Roman" panose="02020603050405020304" pitchFamily="18" charset="0"/>
              </a:rPr>
              <a:t>. These components work in tandem to facilitate the flow of brain signals to the target application, such as controlling a robotic arm. In certain situations, control signals from the BCI application may also be sent back to the brain to stimulate sensory functions like vision and hearing.</a:t>
            </a:r>
            <a:endParaRPr lang="en-US" dirty="0">
              <a:latin typeface="Times New Roman" panose="02020603050405020304" pitchFamily="18" charset="0"/>
              <a:cs typeface="Times New Roman" panose="02020603050405020304" pitchFamily="18" charset="0"/>
            </a:endParaRPr>
          </a:p>
        </p:txBody>
      </p:sp>
      <p:sp>
        <p:nvSpPr>
          <p:cNvPr id="7" name="Text 3"/>
          <p:cNvSpPr/>
          <p:nvPr/>
        </p:nvSpPr>
        <p:spPr>
          <a:xfrm>
            <a:off x="793790" y="6708934"/>
            <a:ext cx="7556421" cy="362903"/>
          </a:xfrm>
          <a:prstGeom prst="rect">
            <a:avLst/>
          </a:prstGeom>
          <a:noFill/>
          <a:ln/>
        </p:spPr>
        <p:txBody>
          <a:bodyPr wrap="none" lIns="0" tIns="0" rIns="0" bIns="0" rtlCol="0" anchor="t"/>
          <a:lstStyle/>
          <a:p>
            <a:pPr marL="0" indent="0">
              <a:lnSpc>
                <a:spcPts val="2850"/>
              </a:lnSpc>
              <a:buNone/>
            </a:pP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871657"/>
            <a:ext cx="3402330" cy="425291"/>
          </a:xfrm>
          <a:prstGeom prst="rect">
            <a:avLst/>
          </a:prstGeom>
          <a:noFill/>
          <a:ln/>
        </p:spPr>
        <p:txBody>
          <a:bodyPr wrap="none" lIns="0" tIns="0" rIns="0" bIns="0" rtlCol="0" anchor="t"/>
          <a:lstStyle/>
          <a:p>
            <a:pPr marL="0" indent="0">
              <a:lnSpc>
                <a:spcPts val="3300"/>
              </a:lnSpc>
              <a:buNone/>
            </a:pPr>
            <a:r>
              <a:rPr lang="en-US" sz="3200" b="1" dirty="0">
                <a:latin typeface="Times New Roman" panose="02020603050405020304" pitchFamily="18" charset="0"/>
                <a:ea typeface="Tomorrow Semi Bold" pitchFamily="34" charset="-122"/>
                <a:cs typeface="Times New Roman" panose="02020603050405020304" pitchFamily="18" charset="0"/>
              </a:rPr>
              <a:t>Signal Acquisition</a:t>
            </a:r>
            <a:endParaRPr lang="en-US" sz="3200" b="1" dirty="0">
              <a:latin typeface="Times New Roman" panose="02020603050405020304" pitchFamily="18" charset="0"/>
              <a:cs typeface="Times New Roman" panose="02020603050405020304" pitchFamily="18" charset="0"/>
            </a:endParaRPr>
          </a:p>
        </p:txBody>
      </p:sp>
      <p:sp>
        <p:nvSpPr>
          <p:cNvPr id="3" name="Text 1"/>
          <p:cNvSpPr/>
          <p:nvPr/>
        </p:nvSpPr>
        <p:spPr>
          <a:xfrm>
            <a:off x="793790" y="1750576"/>
            <a:ext cx="13042821" cy="725805"/>
          </a:xfrm>
          <a:prstGeom prst="rect">
            <a:avLst/>
          </a:prstGeom>
          <a:noFill/>
          <a:ln/>
        </p:spPr>
        <p:txBody>
          <a:bodyPr wrap="square" lIns="0" tIns="0" rIns="0" bIns="0" rtlCol="0" anchor="t"/>
          <a:lstStyle/>
          <a:p>
            <a:pPr marL="0" indent="0">
              <a:lnSpc>
                <a:spcPts val="2850"/>
              </a:lnSpc>
              <a:buNone/>
            </a:pPr>
            <a:r>
              <a:rPr lang="en-US" dirty="0">
                <a:latin typeface="Times New Roman" panose="02020603050405020304" pitchFamily="18" charset="0"/>
                <a:ea typeface="Tomorrow" pitchFamily="34" charset="-122"/>
                <a:cs typeface="Times New Roman" panose="02020603050405020304" pitchFamily="18" charset="0"/>
              </a:rPr>
              <a:t>This component is responsible for capturing brain signals, which are oscillating electrical voltages generated by the brain's biological activities. The key aspects include:</a:t>
            </a:r>
            <a:endParaRPr lang="en-US" dirty="0">
              <a:latin typeface="Times New Roman" panose="02020603050405020304" pitchFamily="18" charset="0"/>
              <a:cs typeface="Times New Roman" panose="02020603050405020304" pitchFamily="18" charset="0"/>
            </a:endParaRPr>
          </a:p>
        </p:txBody>
      </p:sp>
      <p:sp>
        <p:nvSpPr>
          <p:cNvPr id="4" name="Text 2"/>
          <p:cNvSpPr/>
          <p:nvPr/>
        </p:nvSpPr>
        <p:spPr>
          <a:xfrm>
            <a:off x="1156692" y="2731532"/>
            <a:ext cx="12679918" cy="362903"/>
          </a:xfrm>
          <a:prstGeom prst="rect">
            <a:avLst/>
          </a:prstGeom>
          <a:noFill/>
          <a:ln/>
        </p:spPr>
        <p:txBody>
          <a:bodyPr wrap="none" lIns="0" tIns="0" rIns="0" bIns="0" rtlCol="0" anchor="t"/>
          <a:lstStyle/>
          <a:p>
            <a:pPr marL="342900" indent="-342900" algn="l">
              <a:lnSpc>
                <a:spcPts val="2850"/>
              </a:lnSpc>
              <a:buSzPct val="100000"/>
              <a:buChar char="•"/>
            </a:pPr>
            <a:r>
              <a:rPr lang="en-US" b="1" dirty="0">
                <a:latin typeface="Times New Roman" panose="02020603050405020304" pitchFamily="18" charset="0"/>
                <a:ea typeface="Tomorrow" pitchFamily="34" charset="-122"/>
                <a:cs typeface="Times New Roman" panose="02020603050405020304" pitchFamily="18" charset="0"/>
              </a:rPr>
              <a:t>Types of Signals</a:t>
            </a:r>
            <a:r>
              <a:rPr lang="en-US" dirty="0">
                <a:latin typeface="Times New Roman" panose="02020603050405020304" pitchFamily="18" charset="0"/>
                <a:ea typeface="Tomorrow" pitchFamily="34" charset="-122"/>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5" name="Text 3"/>
          <p:cNvSpPr/>
          <p:nvPr/>
        </p:nvSpPr>
        <p:spPr>
          <a:xfrm>
            <a:off x="1519595" y="3173730"/>
            <a:ext cx="12317016" cy="362903"/>
          </a:xfrm>
          <a:prstGeom prst="rect">
            <a:avLst/>
          </a:prstGeom>
          <a:noFill/>
          <a:ln/>
        </p:spPr>
        <p:txBody>
          <a:bodyPr wrap="none" lIns="0" tIns="0" rIns="0" bIns="0" rtlCol="0" anchor="t"/>
          <a:lstStyle/>
          <a:p>
            <a:pPr marL="685800" lvl="1" indent="-342900" algn="l">
              <a:lnSpc>
                <a:spcPts val="2850"/>
              </a:lnSpc>
              <a:buSzPct val="100000"/>
              <a:buChar char="•"/>
            </a:pPr>
            <a:r>
              <a:rPr lang="en-US" b="1" dirty="0">
                <a:latin typeface="Times New Roman" panose="02020603050405020304" pitchFamily="18" charset="0"/>
                <a:ea typeface="Tomorrow" pitchFamily="34" charset="-122"/>
                <a:cs typeface="Times New Roman" panose="02020603050405020304" pitchFamily="18" charset="0"/>
              </a:rPr>
              <a:t>Electroencephalography (EEG)</a:t>
            </a:r>
            <a:r>
              <a:rPr lang="en-US" dirty="0">
                <a:latin typeface="Times New Roman" panose="02020603050405020304" pitchFamily="18" charset="0"/>
                <a:ea typeface="Tomorrow" pitchFamily="34" charset="-122"/>
                <a:cs typeface="Times New Roman" panose="02020603050405020304" pitchFamily="18" charset="0"/>
              </a:rPr>
              <a:t>: Measures electrical activity on the scalp.</a:t>
            </a:r>
            <a:endParaRPr lang="en-US" dirty="0">
              <a:latin typeface="Times New Roman" panose="02020603050405020304" pitchFamily="18" charset="0"/>
              <a:cs typeface="Times New Roman" panose="02020603050405020304" pitchFamily="18" charset="0"/>
            </a:endParaRPr>
          </a:p>
        </p:txBody>
      </p:sp>
      <p:sp>
        <p:nvSpPr>
          <p:cNvPr id="6" name="Text 4"/>
          <p:cNvSpPr/>
          <p:nvPr/>
        </p:nvSpPr>
        <p:spPr>
          <a:xfrm>
            <a:off x="1519595" y="3615928"/>
            <a:ext cx="12317016" cy="362903"/>
          </a:xfrm>
          <a:prstGeom prst="rect">
            <a:avLst/>
          </a:prstGeom>
          <a:noFill/>
          <a:ln/>
        </p:spPr>
        <p:txBody>
          <a:bodyPr wrap="none" lIns="0" tIns="0" rIns="0" bIns="0" rtlCol="0" anchor="t"/>
          <a:lstStyle/>
          <a:p>
            <a:pPr marL="685800" lvl="1" indent="-342900" algn="l">
              <a:lnSpc>
                <a:spcPts val="2850"/>
              </a:lnSpc>
              <a:buSzPct val="100000"/>
              <a:buChar char="•"/>
            </a:pPr>
            <a:r>
              <a:rPr lang="en-US" b="1" dirty="0">
                <a:latin typeface="Times New Roman" panose="02020603050405020304" pitchFamily="18" charset="0"/>
                <a:ea typeface="Tomorrow" pitchFamily="34" charset="-122"/>
                <a:cs typeface="Times New Roman" panose="02020603050405020304" pitchFamily="18" charset="0"/>
              </a:rPr>
              <a:t>Electrocorticography (ECoG)</a:t>
            </a:r>
            <a:r>
              <a:rPr lang="en-US" dirty="0">
                <a:latin typeface="Times New Roman" panose="02020603050405020304" pitchFamily="18" charset="0"/>
                <a:ea typeface="Tomorrow" pitchFamily="34" charset="-122"/>
                <a:cs typeface="Times New Roman" panose="02020603050405020304" pitchFamily="18" charset="0"/>
              </a:rPr>
              <a:t>: Measures signals from the exposed cerebral cortex.</a:t>
            </a:r>
            <a:endParaRPr lang="en-US" dirty="0">
              <a:latin typeface="Times New Roman" panose="02020603050405020304" pitchFamily="18" charset="0"/>
              <a:cs typeface="Times New Roman" panose="02020603050405020304" pitchFamily="18" charset="0"/>
            </a:endParaRPr>
          </a:p>
        </p:txBody>
      </p:sp>
      <p:sp>
        <p:nvSpPr>
          <p:cNvPr id="7" name="Text 5"/>
          <p:cNvSpPr/>
          <p:nvPr/>
        </p:nvSpPr>
        <p:spPr>
          <a:xfrm>
            <a:off x="1519595" y="4058126"/>
            <a:ext cx="12317016" cy="362903"/>
          </a:xfrm>
          <a:prstGeom prst="rect">
            <a:avLst/>
          </a:prstGeom>
          <a:noFill/>
          <a:ln/>
        </p:spPr>
        <p:txBody>
          <a:bodyPr wrap="none" lIns="0" tIns="0" rIns="0" bIns="0" rtlCol="0" anchor="t"/>
          <a:lstStyle/>
          <a:p>
            <a:pPr marL="685800" lvl="1" indent="-342900" algn="l">
              <a:lnSpc>
                <a:spcPts val="2850"/>
              </a:lnSpc>
              <a:buSzPct val="100000"/>
              <a:buChar char="•"/>
            </a:pPr>
            <a:r>
              <a:rPr lang="en-US" b="1" dirty="0">
                <a:latin typeface="Times New Roman" panose="02020603050405020304" pitchFamily="18" charset="0"/>
                <a:ea typeface="Tomorrow" pitchFamily="34" charset="-122"/>
                <a:cs typeface="Times New Roman" panose="02020603050405020304" pitchFamily="18" charset="0"/>
              </a:rPr>
              <a:t>Local Field Potential (LFP)</a:t>
            </a:r>
            <a:r>
              <a:rPr lang="en-US" dirty="0">
                <a:latin typeface="Times New Roman" panose="02020603050405020304" pitchFamily="18" charset="0"/>
                <a:ea typeface="Tomorrow" pitchFamily="34" charset="-122"/>
                <a:cs typeface="Times New Roman" panose="02020603050405020304" pitchFamily="18" charset="0"/>
              </a:rPr>
              <a:t>: Captures electric potential around neurons.</a:t>
            </a:r>
            <a:endParaRPr lang="en-US" dirty="0">
              <a:latin typeface="Times New Roman" panose="02020603050405020304" pitchFamily="18" charset="0"/>
              <a:cs typeface="Times New Roman" panose="02020603050405020304" pitchFamily="18" charset="0"/>
            </a:endParaRPr>
          </a:p>
        </p:txBody>
      </p:sp>
      <p:sp>
        <p:nvSpPr>
          <p:cNvPr id="8" name="Text 6"/>
          <p:cNvSpPr/>
          <p:nvPr/>
        </p:nvSpPr>
        <p:spPr>
          <a:xfrm>
            <a:off x="1519595" y="4500324"/>
            <a:ext cx="12317016" cy="362903"/>
          </a:xfrm>
          <a:prstGeom prst="rect">
            <a:avLst/>
          </a:prstGeom>
          <a:noFill/>
          <a:ln/>
        </p:spPr>
        <p:txBody>
          <a:bodyPr wrap="none" lIns="0" tIns="0" rIns="0" bIns="0" rtlCol="0" anchor="t"/>
          <a:lstStyle/>
          <a:p>
            <a:pPr marL="685800" lvl="1" indent="-342900" algn="l">
              <a:lnSpc>
                <a:spcPts val="2850"/>
              </a:lnSpc>
              <a:buSzPct val="100000"/>
              <a:buChar char="•"/>
            </a:pPr>
            <a:r>
              <a:rPr lang="en-US" b="1" dirty="0">
                <a:latin typeface="Times New Roman" panose="02020603050405020304" pitchFamily="18" charset="0"/>
                <a:ea typeface="Tomorrow" pitchFamily="34" charset="-122"/>
                <a:cs typeface="Times New Roman" panose="02020603050405020304" pitchFamily="18" charset="0"/>
              </a:rPr>
              <a:t>Neuronal Action Potential</a:t>
            </a:r>
            <a:r>
              <a:rPr lang="en-US" dirty="0">
                <a:latin typeface="Times New Roman" panose="02020603050405020304" pitchFamily="18" charset="0"/>
                <a:ea typeface="Tomorrow" pitchFamily="34" charset="-122"/>
                <a:cs typeface="Times New Roman" panose="02020603050405020304" pitchFamily="18" charset="0"/>
              </a:rPr>
              <a:t>: Records rapid changes in the membrane potential of neurons.</a:t>
            </a:r>
            <a:endParaRPr lang="en-US" dirty="0">
              <a:latin typeface="Times New Roman" panose="02020603050405020304" pitchFamily="18" charset="0"/>
              <a:cs typeface="Times New Roman" panose="02020603050405020304" pitchFamily="18" charset="0"/>
            </a:endParaRPr>
          </a:p>
        </p:txBody>
      </p:sp>
      <p:sp>
        <p:nvSpPr>
          <p:cNvPr id="9" name="Text 7"/>
          <p:cNvSpPr/>
          <p:nvPr/>
        </p:nvSpPr>
        <p:spPr>
          <a:xfrm>
            <a:off x="1156692" y="4942523"/>
            <a:ext cx="12679918" cy="362903"/>
          </a:xfrm>
          <a:prstGeom prst="rect">
            <a:avLst/>
          </a:prstGeom>
          <a:noFill/>
          <a:ln/>
        </p:spPr>
        <p:txBody>
          <a:bodyPr wrap="none" lIns="0" tIns="0" rIns="0" bIns="0" rtlCol="0" anchor="t"/>
          <a:lstStyle/>
          <a:p>
            <a:pPr marL="342900" indent="-342900" algn="l">
              <a:lnSpc>
                <a:spcPts val="2850"/>
              </a:lnSpc>
              <a:buSzPct val="100000"/>
              <a:buChar char="•"/>
            </a:pPr>
            <a:r>
              <a:rPr lang="en-US" b="1" dirty="0">
                <a:latin typeface="Times New Roman" panose="02020603050405020304" pitchFamily="18" charset="0"/>
                <a:ea typeface="Tomorrow" pitchFamily="34" charset="-122"/>
                <a:cs typeface="Times New Roman" panose="02020603050405020304" pitchFamily="18" charset="0"/>
              </a:rPr>
              <a:t>Categories</a:t>
            </a:r>
            <a:r>
              <a:rPr lang="en-US" dirty="0">
                <a:latin typeface="Times New Roman" panose="02020603050405020304" pitchFamily="18" charset="0"/>
                <a:ea typeface="Tomorrow" pitchFamily="34" charset="-122"/>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10" name="Text 8"/>
          <p:cNvSpPr/>
          <p:nvPr/>
        </p:nvSpPr>
        <p:spPr>
          <a:xfrm>
            <a:off x="1519595" y="5384721"/>
            <a:ext cx="12317016" cy="362903"/>
          </a:xfrm>
          <a:prstGeom prst="rect">
            <a:avLst/>
          </a:prstGeom>
          <a:noFill/>
          <a:ln/>
        </p:spPr>
        <p:txBody>
          <a:bodyPr wrap="none" lIns="0" tIns="0" rIns="0" bIns="0" rtlCol="0" anchor="t"/>
          <a:lstStyle/>
          <a:p>
            <a:pPr marL="685800" lvl="1" indent="-342900" algn="l">
              <a:lnSpc>
                <a:spcPts val="2850"/>
              </a:lnSpc>
              <a:buSzPct val="100000"/>
              <a:buChar char="•"/>
            </a:pPr>
            <a:r>
              <a:rPr lang="en-US" b="1" dirty="0">
                <a:latin typeface="Tomorrow" pitchFamily="34" charset="0"/>
                <a:ea typeface="Tomorrow" pitchFamily="34" charset="-122"/>
                <a:cs typeface="Tomorrow" pitchFamily="34" charset="-120"/>
              </a:rPr>
              <a:t>Invasive BCI</a:t>
            </a:r>
            <a:r>
              <a:rPr lang="en-US" dirty="0">
                <a:latin typeface="Tomorrow" pitchFamily="34" charset="0"/>
                <a:ea typeface="Tomorrow" pitchFamily="34" charset="-122"/>
                <a:cs typeface="Tomorrow" pitchFamily="34" charset="-120"/>
              </a:rPr>
              <a:t>: Involves electrodes implanted under the scalp, providing accurate readings but requiring surgery.</a:t>
            </a:r>
            <a:endParaRPr lang="en-US" dirty="0"/>
          </a:p>
        </p:txBody>
      </p:sp>
      <p:sp>
        <p:nvSpPr>
          <p:cNvPr id="11" name="Text 9"/>
          <p:cNvSpPr/>
          <p:nvPr/>
        </p:nvSpPr>
        <p:spPr>
          <a:xfrm>
            <a:off x="1519595" y="5826919"/>
            <a:ext cx="12317016" cy="725805"/>
          </a:xfrm>
          <a:prstGeom prst="rect">
            <a:avLst/>
          </a:prstGeom>
          <a:noFill/>
          <a:ln/>
        </p:spPr>
        <p:txBody>
          <a:bodyPr wrap="square" lIns="0" tIns="0" rIns="0" bIns="0" rtlCol="0" anchor="t"/>
          <a:lstStyle/>
          <a:p>
            <a:pPr marL="685800" lvl="1" indent="-342900" algn="l">
              <a:lnSpc>
                <a:spcPts val="2850"/>
              </a:lnSpc>
              <a:buSzPct val="100000"/>
              <a:buChar char="•"/>
            </a:pPr>
            <a:r>
              <a:rPr lang="en-US" b="1" dirty="0">
                <a:latin typeface="Times New Roman" panose="02020603050405020304" pitchFamily="18" charset="0"/>
                <a:ea typeface="Tomorrow" pitchFamily="34" charset="-122"/>
                <a:cs typeface="Times New Roman" panose="02020603050405020304" pitchFamily="18" charset="0"/>
              </a:rPr>
              <a:t>Non-invasive BCI</a:t>
            </a:r>
            <a:r>
              <a:rPr lang="en-US" dirty="0">
                <a:latin typeface="Times New Roman" panose="02020603050405020304" pitchFamily="18" charset="0"/>
                <a:ea typeface="Tomorrow" pitchFamily="34" charset="-122"/>
                <a:cs typeface="Times New Roman" panose="02020603050405020304" pitchFamily="18" charset="0"/>
              </a:rPr>
              <a:t>: Involves electrodes placed on the scalp, which is safer but may yield weaker signals, necessitating more complex processing.</a:t>
            </a:r>
            <a:endParaRPr lang="en-US" dirty="0">
              <a:latin typeface="Times New Roman" panose="02020603050405020304" pitchFamily="18" charset="0"/>
              <a:cs typeface="Times New Roman" panose="02020603050405020304" pitchFamily="18" charset="0"/>
            </a:endParaRPr>
          </a:p>
        </p:txBody>
      </p:sp>
      <p:sp>
        <p:nvSpPr>
          <p:cNvPr id="12" name="Text 10"/>
          <p:cNvSpPr/>
          <p:nvPr/>
        </p:nvSpPr>
        <p:spPr>
          <a:xfrm>
            <a:off x="1156692" y="6632019"/>
            <a:ext cx="12679918" cy="725805"/>
          </a:xfrm>
          <a:prstGeom prst="rect">
            <a:avLst/>
          </a:prstGeom>
          <a:noFill/>
          <a:ln/>
        </p:spPr>
        <p:txBody>
          <a:bodyPr wrap="square" lIns="0" tIns="0" rIns="0" bIns="0" rtlCol="0" anchor="t"/>
          <a:lstStyle/>
          <a:p>
            <a:pPr marL="342900" indent="-342900" algn="l">
              <a:lnSpc>
                <a:spcPts val="2850"/>
              </a:lnSpc>
              <a:buSzPct val="100000"/>
              <a:buChar char="•"/>
            </a:pPr>
            <a:r>
              <a:rPr lang="en-US" b="1" dirty="0">
                <a:latin typeface="Times New Roman" panose="02020603050405020304" pitchFamily="18" charset="0"/>
                <a:ea typeface="Tomorrow" pitchFamily="34" charset="-122"/>
                <a:cs typeface="Times New Roman" panose="02020603050405020304" pitchFamily="18" charset="0"/>
              </a:rPr>
              <a:t>Signal Processing</a:t>
            </a:r>
            <a:r>
              <a:rPr lang="en-US" dirty="0">
                <a:latin typeface="Times New Roman" panose="02020603050405020304" pitchFamily="18" charset="0"/>
                <a:ea typeface="Tomorrow" pitchFamily="34" charset="-122"/>
                <a:cs typeface="Times New Roman" panose="02020603050405020304" pitchFamily="18" charset="0"/>
              </a:rPr>
              <a:t>: Before moving to the next component, the acquired signals undergo filtering, amplification, and digitization, with the overall performance relying heavily on the signal-to-noise ratio.</a:t>
            </a:r>
            <a:endParaRPr lang="en-US"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D93C9E3F-85C7-E9B1-BC51-CCF51003A4AC}"/>
              </a:ext>
            </a:extLst>
          </p:cNvPr>
          <p:cNvSpPr/>
          <p:nvPr/>
        </p:nvSpPr>
        <p:spPr>
          <a:xfrm>
            <a:off x="12678937" y="7783551"/>
            <a:ext cx="1839951" cy="362903"/>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39735" y="593527"/>
            <a:ext cx="3170396" cy="396240"/>
          </a:xfrm>
          <a:prstGeom prst="rect">
            <a:avLst/>
          </a:prstGeom>
          <a:noFill/>
          <a:ln/>
        </p:spPr>
        <p:txBody>
          <a:bodyPr wrap="none" lIns="0" tIns="0" rIns="0" bIns="0" rtlCol="0" anchor="t"/>
          <a:lstStyle/>
          <a:p>
            <a:pPr marL="0" indent="0">
              <a:lnSpc>
                <a:spcPts val="3100"/>
              </a:lnSpc>
              <a:buNone/>
            </a:pPr>
            <a:r>
              <a:rPr lang="en-US" sz="3200" b="1" dirty="0">
                <a:latin typeface="Times New Roman" panose="02020603050405020304" pitchFamily="18" charset="0"/>
                <a:ea typeface="Tomorrow Semi Bold" pitchFamily="34" charset="-122"/>
                <a:cs typeface="Times New Roman" panose="02020603050405020304" pitchFamily="18" charset="0"/>
              </a:rPr>
              <a:t>Signal Processing</a:t>
            </a:r>
            <a:endParaRPr lang="en-US" sz="3200" b="1" dirty="0">
              <a:latin typeface="Times New Roman" panose="02020603050405020304" pitchFamily="18" charset="0"/>
              <a:cs typeface="Times New Roman" panose="02020603050405020304" pitchFamily="18" charset="0"/>
            </a:endParaRPr>
          </a:p>
        </p:txBody>
      </p:sp>
      <p:sp>
        <p:nvSpPr>
          <p:cNvPr id="3" name="Text 1"/>
          <p:cNvSpPr/>
          <p:nvPr/>
        </p:nvSpPr>
        <p:spPr>
          <a:xfrm>
            <a:off x="739735" y="1412438"/>
            <a:ext cx="13150929" cy="338138"/>
          </a:xfrm>
          <a:prstGeom prst="rect">
            <a:avLst/>
          </a:prstGeom>
          <a:noFill/>
          <a:ln/>
        </p:spPr>
        <p:txBody>
          <a:bodyPr wrap="none" lIns="0" tIns="0" rIns="0" bIns="0" rtlCol="0" anchor="t"/>
          <a:lstStyle/>
          <a:p>
            <a:pPr marL="0" indent="0">
              <a:lnSpc>
                <a:spcPts val="2650"/>
              </a:lnSpc>
              <a:buNone/>
            </a:pPr>
            <a:r>
              <a:rPr lang="en-US" dirty="0">
                <a:latin typeface="Times New Roman" panose="02020603050405020304" pitchFamily="18" charset="0"/>
                <a:ea typeface="Tomorrow" pitchFamily="34" charset="-122"/>
                <a:cs typeface="Times New Roman" panose="02020603050405020304" pitchFamily="18" charset="0"/>
              </a:rPr>
              <a:t>This component consists of several critical stages to interpret the acquired brain signals effectively:</a:t>
            </a:r>
            <a:endParaRPr lang="en-US" dirty="0">
              <a:latin typeface="Times New Roman" panose="02020603050405020304" pitchFamily="18" charset="0"/>
              <a:cs typeface="Times New Roman" panose="02020603050405020304" pitchFamily="18" charset="0"/>
            </a:endParaRPr>
          </a:p>
        </p:txBody>
      </p:sp>
      <p:sp>
        <p:nvSpPr>
          <p:cNvPr id="4" name="Text 2"/>
          <p:cNvSpPr/>
          <p:nvPr/>
        </p:nvSpPr>
        <p:spPr>
          <a:xfrm>
            <a:off x="1077873" y="1988344"/>
            <a:ext cx="12812792" cy="338138"/>
          </a:xfrm>
          <a:prstGeom prst="rect">
            <a:avLst/>
          </a:prstGeom>
          <a:noFill/>
          <a:ln/>
        </p:spPr>
        <p:txBody>
          <a:bodyPr wrap="none" lIns="0" tIns="0" rIns="0" bIns="0" rtlCol="0" anchor="t"/>
          <a:lstStyle/>
          <a:p>
            <a:pPr marL="342900" indent="-342900" algn="l">
              <a:lnSpc>
                <a:spcPts val="2650"/>
              </a:lnSpc>
              <a:buSzPct val="100000"/>
              <a:buChar char="•"/>
            </a:pPr>
            <a:r>
              <a:rPr lang="en-US" b="1" dirty="0">
                <a:latin typeface="Times New Roman" panose="02020603050405020304" pitchFamily="18" charset="0"/>
                <a:ea typeface="Tomorrow" pitchFamily="34" charset="-122"/>
                <a:cs typeface="Times New Roman" panose="02020603050405020304" pitchFamily="18" charset="0"/>
              </a:rPr>
              <a:t>Feature Extraction</a:t>
            </a:r>
            <a:r>
              <a:rPr lang="en-US" dirty="0">
                <a:latin typeface="Times New Roman" panose="02020603050405020304" pitchFamily="18" charset="0"/>
                <a:ea typeface="Tomorrow" pitchFamily="34" charset="-122"/>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5" name="Text 3"/>
          <p:cNvSpPr/>
          <p:nvPr/>
        </p:nvSpPr>
        <p:spPr>
          <a:xfrm>
            <a:off x="1416010" y="2400419"/>
            <a:ext cx="12474654" cy="676275"/>
          </a:xfrm>
          <a:prstGeom prst="rect">
            <a:avLst/>
          </a:prstGeom>
          <a:noFill/>
          <a:ln/>
        </p:spPr>
        <p:txBody>
          <a:bodyPr wrap="square" lIns="0" tIns="0" rIns="0" bIns="0" rtlCol="0" anchor="t"/>
          <a:lstStyle/>
          <a:p>
            <a:pPr marL="685800" lvl="1" indent="-342900" algn="l">
              <a:lnSpc>
                <a:spcPts val="2650"/>
              </a:lnSpc>
              <a:buSzPct val="100000"/>
              <a:buChar char="•"/>
            </a:pPr>
            <a:r>
              <a:rPr lang="en-US" dirty="0">
                <a:latin typeface="Times New Roman" panose="02020603050405020304" pitchFamily="18" charset="0"/>
                <a:ea typeface="Tomorrow" pitchFamily="34" charset="-122"/>
                <a:cs typeface="Times New Roman" panose="02020603050405020304" pitchFamily="18" charset="0"/>
              </a:rPr>
              <a:t>This stage involves identifying key electrophysiological features from the signals that correlate with the user's intent, such as movement or speech.</a:t>
            </a:r>
            <a:endParaRPr lang="en-US" dirty="0">
              <a:latin typeface="Times New Roman" panose="02020603050405020304" pitchFamily="18" charset="0"/>
              <a:cs typeface="Times New Roman" panose="02020603050405020304" pitchFamily="18" charset="0"/>
            </a:endParaRPr>
          </a:p>
        </p:txBody>
      </p:sp>
      <p:sp>
        <p:nvSpPr>
          <p:cNvPr id="6" name="Text 4"/>
          <p:cNvSpPr/>
          <p:nvPr/>
        </p:nvSpPr>
        <p:spPr>
          <a:xfrm>
            <a:off x="1416010" y="3150632"/>
            <a:ext cx="12474654" cy="676275"/>
          </a:xfrm>
          <a:prstGeom prst="rect">
            <a:avLst/>
          </a:prstGeom>
          <a:noFill/>
          <a:ln/>
        </p:spPr>
        <p:txBody>
          <a:bodyPr wrap="square" lIns="0" tIns="0" rIns="0" bIns="0" rtlCol="0" anchor="t"/>
          <a:lstStyle/>
          <a:p>
            <a:pPr marL="685800" lvl="1" indent="-342900" algn="l">
              <a:lnSpc>
                <a:spcPts val="2650"/>
              </a:lnSpc>
              <a:buSzPct val="100000"/>
              <a:buChar char="•"/>
            </a:pPr>
            <a:r>
              <a:rPr lang="en-US" dirty="0">
                <a:latin typeface="Times New Roman" panose="02020603050405020304" pitchFamily="18" charset="0"/>
                <a:ea typeface="Tomorrow" pitchFamily="34" charset="-122"/>
                <a:cs typeface="Times New Roman" panose="02020603050405020304" pitchFamily="18" charset="0"/>
              </a:rPr>
              <a:t>Techniques used may include time-domain or frequency-domain analysis, focusing on attributes like amplitude, latency, or firing rates.</a:t>
            </a:r>
            <a:endParaRPr lang="en-US" dirty="0">
              <a:latin typeface="Times New Roman" panose="02020603050405020304" pitchFamily="18" charset="0"/>
              <a:cs typeface="Times New Roman" panose="02020603050405020304" pitchFamily="18" charset="0"/>
            </a:endParaRPr>
          </a:p>
        </p:txBody>
      </p:sp>
      <p:sp>
        <p:nvSpPr>
          <p:cNvPr id="7" name="Text 5"/>
          <p:cNvSpPr/>
          <p:nvPr/>
        </p:nvSpPr>
        <p:spPr>
          <a:xfrm>
            <a:off x="1077873" y="3900845"/>
            <a:ext cx="12812792" cy="338138"/>
          </a:xfrm>
          <a:prstGeom prst="rect">
            <a:avLst/>
          </a:prstGeom>
          <a:noFill/>
          <a:ln/>
        </p:spPr>
        <p:txBody>
          <a:bodyPr wrap="none" lIns="0" tIns="0" rIns="0" bIns="0" rtlCol="0" anchor="t"/>
          <a:lstStyle/>
          <a:p>
            <a:pPr marL="342900" indent="-342900" algn="l">
              <a:lnSpc>
                <a:spcPts val="2650"/>
              </a:lnSpc>
              <a:buSzPct val="100000"/>
              <a:buChar char="•"/>
            </a:pPr>
            <a:r>
              <a:rPr lang="en-US" b="1" dirty="0">
                <a:latin typeface="Times New Roman" panose="02020603050405020304" pitchFamily="18" charset="0"/>
                <a:ea typeface="Tomorrow" pitchFamily="34" charset="-122"/>
                <a:cs typeface="Times New Roman" panose="02020603050405020304" pitchFamily="18" charset="0"/>
              </a:rPr>
              <a:t>Feature Classification</a:t>
            </a:r>
            <a:r>
              <a:rPr lang="en-US" dirty="0">
                <a:latin typeface="Times New Roman" panose="02020603050405020304" pitchFamily="18" charset="0"/>
                <a:ea typeface="Tomorrow" pitchFamily="34" charset="-122"/>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8" name="Text 6"/>
          <p:cNvSpPr/>
          <p:nvPr/>
        </p:nvSpPr>
        <p:spPr>
          <a:xfrm>
            <a:off x="1416010" y="4312920"/>
            <a:ext cx="12474654" cy="676275"/>
          </a:xfrm>
          <a:prstGeom prst="rect">
            <a:avLst/>
          </a:prstGeom>
          <a:noFill/>
          <a:ln/>
        </p:spPr>
        <p:txBody>
          <a:bodyPr wrap="square" lIns="0" tIns="0" rIns="0" bIns="0" rtlCol="0" anchor="t"/>
          <a:lstStyle/>
          <a:p>
            <a:pPr marL="685800" lvl="1" indent="-342900" algn="l">
              <a:lnSpc>
                <a:spcPts val="2650"/>
              </a:lnSpc>
              <a:buSzPct val="100000"/>
              <a:buChar char="•"/>
            </a:pPr>
            <a:r>
              <a:rPr lang="en-US" dirty="0">
                <a:latin typeface="Times New Roman" panose="02020603050405020304" pitchFamily="18" charset="0"/>
                <a:ea typeface="Tomorrow" pitchFamily="34" charset="-122"/>
                <a:cs typeface="Times New Roman" panose="02020603050405020304" pitchFamily="18" charset="0"/>
              </a:rPr>
              <a:t>Once features are extracted, this stage recognizes patterns corresponding to specific actions, enabling the BCI system to identify intended commands (e.g., moving a robotic arm).</a:t>
            </a:r>
            <a:endParaRPr lang="en-US" dirty="0">
              <a:latin typeface="Times New Roman" panose="02020603050405020304" pitchFamily="18" charset="0"/>
              <a:cs typeface="Times New Roman" panose="02020603050405020304" pitchFamily="18" charset="0"/>
            </a:endParaRPr>
          </a:p>
        </p:txBody>
      </p:sp>
      <p:sp>
        <p:nvSpPr>
          <p:cNvPr id="9" name="Text 7"/>
          <p:cNvSpPr/>
          <p:nvPr/>
        </p:nvSpPr>
        <p:spPr>
          <a:xfrm>
            <a:off x="1416010" y="5063133"/>
            <a:ext cx="12474654" cy="338138"/>
          </a:xfrm>
          <a:prstGeom prst="rect">
            <a:avLst/>
          </a:prstGeom>
          <a:noFill/>
          <a:ln/>
        </p:spPr>
        <p:txBody>
          <a:bodyPr wrap="none" lIns="0" tIns="0" rIns="0" bIns="0" rtlCol="0" anchor="t"/>
          <a:lstStyle/>
          <a:p>
            <a:pPr marL="685800" lvl="1" indent="-342900" algn="l">
              <a:lnSpc>
                <a:spcPts val="2650"/>
              </a:lnSpc>
              <a:buSzPct val="100000"/>
              <a:buChar char="•"/>
            </a:pPr>
            <a:r>
              <a:rPr lang="en-US" dirty="0">
                <a:latin typeface="Times New Roman" panose="02020603050405020304" pitchFamily="18" charset="0"/>
                <a:ea typeface="Tomorrow" pitchFamily="34" charset="-122"/>
                <a:cs typeface="Times New Roman" panose="02020603050405020304" pitchFamily="18" charset="0"/>
              </a:rPr>
              <a:t>This is typically implemented using machine learning algorithms to classify the features.</a:t>
            </a:r>
            <a:endParaRPr lang="en-US" dirty="0">
              <a:latin typeface="Times New Roman" panose="02020603050405020304" pitchFamily="18" charset="0"/>
              <a:cs typeface="Times New Roman" panose="02020603050405020304" pitchFamily="18" charset="0"/>
            </a:endParaRPr>
          </a:p>
        </p:txBody>
      </p:sp>
      <p:sp>
        <p:nvSpPr>
          <p:cNvPr id="10" name="Text 8"/>
          <p:cNvSpPr/>
          <p:nvPr/>
        </p:nvSpPr>
        <p:spPr>
          <a:xfrm>
            <a:off x="1077873" y="5475208"/>
            <a:ext cx="12812792" cy="338138"/>
          </a:xfrm>
          <a:prstGeom prst="rect">
            <a:avLst/>
          </a:prstGeom>
          <a:noFill/>
          <a:ln/>
        </p:spPr>
        <p:txBody>
          <a:bodyPr wrap="none" lIns="0" tIns="0" rIns="0" bIns="0" rtlCol="0" anchor="t"/>
          <a:lstStyle/>
          <a:p>
            <a:pPr marL="342900" indent="-342900" algn="l">
              <a:lnSpc>
                <a:spcPts val="2650"/>
              </a:lnSpc>
              <a:buSzPct val="100000"/>
              <a:buChar char="•"/>
            </a:pPr>
            <a:r>
              <a:rPr lang="en-US" b="1" dirty="0">
                <a:latin typeface="Times New Roman" panose="02020603050405020304" pitchFamily="18" charset="0"/>
                <a:ea typeface="Tomorrow" pitchFamily="34" charset="-122"/>
                <a:cs typeface="Times New Roman" panose="02020603050405020304" pitchFamily="18" charset="0"/>
              </a:rPr>
              <a:t>Feature Translation</a:t>
            </a:r>
            <a:r>
              <a:rPr lang="en-US" dirty="0">
                <a:latin typeface="Times New Roman" panose="02020603050405020304" pitchFamily="18" charset="0"/>
                <a:ea typeface="Tomorrow" pitchFamily="34" charset="-122"/>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11" name="Text 9"/>
          <p:cNvSpPr/>
          <p:nvPr/>
        </p:nvSpPr>
        <p:spPr>
          <a:xfrm>
            <a:off x="1416010" y="5887283"/>
            <a:ext cx="12474654" cy="676275"/>
          </a:xfrm>
          <a:prstGeom prst="rect">
            <a:avLst/>
          </a:prstGeom>
          <a:noFill/>
          <a:ln/>
        </p:spPr>
        <p:txBody>
          <a:bodyPr wrap="square" lIns="0" tIns="0" rIns="0" bIns="0" rtlCol="0" anchor="t"/>
          <a:lstStyle/>
          <a:p>
            <a:pPr marL="685800" lvl="1" indent="-342900" algn="l">
              <a:lnSpc>
                <a:spcPts val="2650"/>
              </a:lnSpc>
              <a:buSzPct val="100000"/>
              <a:buChar char="•"/>
            </a:pPr>
            <a:r>
              <a:rPr lang="en-US" dirty="0">
                <a:latin typeface="Times New Roman" panose="02020603050405020304" pitchFamily="18" charset="0"/>
                <a:ea typeface="Tomorrow" pitchFamily="34" charset="-122"/>
                <a:cs typeface="Times New Roman" panose="02020603050405020304" pitchFamily="18" charset="0"/>
              </a:rPr>
              <a:t>The classified features are converted into commands for operating external devices, such as moving a cursor or controlling volume.</a:t>
            </a:r>
            <a:endParaRPr lang="en-US" dirty="0">
              <a:latin typeface="Times New Roman" panose="02020603050405020304" pitchFamily="18" charset="0"/>
              <a:cs typeface="Times New Roman" panose="02020603050405020304" pitchFamily="18" charset="0"/>
            </a:endParaRPr>
          </a:p>
        </p:txBody>
      </p:sp>
      <p:sp>
        <p:nvSpPr>
          <p:cNvPr id="12" name="Text 10"/>
          <p:cNvSpPr/>
          <p:nvPr/>
        </p:nvSpPr>
        <p:spPr>
          <a:xfrm>
            <a:off x="1416010" y="6637496"/>
            <a:ext cx="12474654" cy="338138"/>
          </a:xfrm>
          <a:prstGeom prst="rect">
            <a:avLst/>
          </a:prstGeom>
          <a:noFill/>
          <a:ln/>
        </p:spPr>
        <p:txBody>
          <a:bodyPr wrap="none" lIns="0" tIns="0" rIns="0" bIns="0" rtlCol="0" anchor="t"/>
          <a:lstStyle/>
          <a:p>
            <a:pPr marL="685800" lvl="1" indent="-342900" algn="l">
              <a:lnSpc>
                <a:spcPts val="2650"/>
              </a:lnSpc>
              <a:buSzPct val="100000"/>
              <a:buChar char="•"/>
            </a:pPr>
            <a:r>
              <a:rPr lang="en-US" dirty="0">
                <a:latin typeface="Times New Roman" panose="02020603050405020304" pitchFamily="18" charset="0"/>
                <a:ea typeface="Tomorrow" pitchFamily="34" charset="-122"/>
                <a:cs typeface="Times New Roman" panose="02020603050405020304" pitchFamily="18" charset="0"/>
              </a:rPr>
              <a:t>A critical aspect here is adaptability, which allows the system to adjust to changes in the brain signal features dynamically.</a:t>
            </a:r>
            <a:endParaRPr lang="en-US" dirty="0">
              <a:latin typeface="Times New Roman" panose="02020603050405020304" pitchFamily="18" charset="0"/>
              <a:cs typeface="Times New Roman" panose="02020603050405020304" pitchFamily="18" charset="0"/>
            </a:endParaRPr>
          </a:p>
        </p:txBody>
      </p:sp>
      <p:sp>
        <p:nvSpPr>
          <p:cNvPr id="13" name="Text 11"/>
          <p:cNvSpPr/>
          <p:nvPr/>
        </p:nvSpPr>
        <p:spPr>
          <a:xfrm>
            <a:off x="739735" y="7213402"/>
            <a:ext cx="13150929" cy="422672"/>
          </a:xfrm>
          <a:prstGeom prst="rect">
            <a:avLst/>
          </a:prstGeom>
          <a:noFill/>
          <a:ln/>
        </p:spPr>
        <p:txBody>
          <a:bodyPr wrap="none" lIns="0" tIns="0" rIns="0" bIns="0" rtlCol="0" anchor="t"/>
          <a:lstStyle/>
          <a:p>
            <a:pPr marL="0" indent="0">
              <a:lnSpc>
                <a:spcPts val="3300"/>
              </a:lnSpc>
              <a:buNone/>
            </a:pPr>
            <a:endParaRPr lang="en-US" sz="2050" dirty="0"/>
          </a:p>
        </p:txBody>
      </p:sp>
      <p:sp>
        <p:nvSpPr>
          <p:cNvPr id="14" name="Rectangle 13">
            <a:extLst>
              <a:ext uri="{FF2B5EF4-FFF2-40B4-BE49-F238E27FC236}">
                <a16:creationId xmlns:a16="http://schemas.microsoft.com/office/drawing/2014/main" id="{8BE78A1B-6C5A-A177-A6CE-0978B4363B63}"/>
              </a:ext>
            </a:extLst>
          </p:cNvPr>
          <p:cNvSpPr/>
          <p:nvPr/>
        </p:nvSpPr>
        <p:spPr>
          <a:xfrm>
            <a:off x="12678937" y="7783551"/>
            <a:ext cx="1839951" cy="362903"/>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0" y="1035844"/>
            <a:ext cx="3402330" cy="425291"/>
          </a:xfrm>
          <a:prstGeom prst="rect">
            <a:avLst/>
          </a:prstGeom>
          <a:noFill/>
          <a:ln/>
        </p:spPr>
        <p:txBody>
          <a:bodyPr wrap="none" lIns="0" tIns="0" rIns="0" bIns="0" rtlCol="0" anchor="t"/>
          <a:lstStyle/>
          <a:p>
            <a:pPr marL="0" indent="0">
              <a:lnSpc>
                <a:spcPts val="3300"/>
              </a:lnSpc>
              <a:buNone/>
            </a:pPr>
            <a:r>
              <a:rPr lang="en-US" sz="3200" b="1" dirty="0">
                <a:latin typeface="Times New Roman" panose="02020603050405020304" pitchFamily="18" charset="0"/>
                <a:ea typeface="Tomorrow Semi Bold" pitchFamily="34" charset="-122"/>
                <a:cs typeface="Times New Roman" panose="02020603050405020304" pitchFamily="18" charset="0"/>
              </a:rPr>
              <a:t>BCI Application</a:t>
            </a:r>
            <a:endParaRPr lang="en-US" sz="3200" b="1" dirty="0">
              <a:latin typeface="Times New Roman" panose="02020603050405020304" pitchFamily="18" charset="0"/>
              <a:cs typeface="Times New Roman" panose="02020603050405020304" pitchFamily="18" charset="0"/>
            </a:endParaRPr>
          </a:p>
        </p:txBody>
      </p:sp>
      <p:sp>
        <p:nvSpPr>
          <p:cNvPr id="3" name="Text 1"/>
          <p:cNvSpPr/>
          <p:nvPr/>
        </p:nvSpPr>
        <p:spPr>
          <a:xfrm>
            <a:off x="793790" y="1914763"/>
            <a:ext cx="13042821" cy="5467344"/>
          </a:xfrm>
          <a:prstGeom prst="rect">
            <a:avLst/>
          </a:prstGeom>
          <a:noFill/>
          <a:ln/>
        </p:spPr>
        <p:txBody>
          <a:bodyPr wrap="square" lIns="0" tIns="0" rIns="0" bIns="0" rtlCol="0" anchor="t"/>
          <a:lstStyle/>
          <a:p>
            <a:pPr marL="0" indent="0">
              <a:lnSpc>
                <a:spcPts val="2850"/>
              </a:lnSpc>
              <a:buNone/>
            </a:pPr>
            <a:r>
              <a:rPr lang="en-US" dirty="0">
                <a:latin typeface="Times New Roman" panose="02020603050405020304" pitchFamily="18" charset="0"/>
                <a:ea typeface="Tomorrow" pitchFamily="34" charset="-122"/>
                <a:cs typeface="Times New Roman" panose="02020603050405020304" pitchFamily="18" charset="0"/>
              </a:rPr>
              <a:t>The </a:t>
            </a:r>
            <a:r>
              <a:rPr lang="en-US" b="1" dirty="0">
                <a:latin typeface="Times New Roman" panose="02020603050405020304" pitchFamily="18" charset="0"/>
                <a:ea typeface="Tomorrow" pitchFamily="34" charset="-122"/>
                <a:cs typeface="Times New Roman" panose="02020603050405020304" pitchFamily="18" charset="0"/>
              </a:rPr>
              <a:t>BCI Application</a:t>
            </a:r>
            <a:r>
              <a:rPr lang="en-US" dirty="0">
                <a:latin typeface="Times New Roman" panose="02020603050405020304" pitchFamily="18" charset="0"/>
                <a:ea typeface="Tomorrow" pitchFamily="34" charset="-122"/>
                <a:cs typeface="Times New Roman" panose="02020603050405020304" pitchFamily="18" charset="0"/>
              </a:rPr>
              <a:t> component is the final stage of a Brain-Computer Interface (BCI) system, where the processed signals are translated into commands that control external devices or restore lost functionalities. The primary goal of BCI applications is to enable users to interact with external devices using their brain signals. This can facilitate communication, assist with mobility, or restore lost sensory functions. BCI applications have diverse uses, particularly for individuals with motor disabilities or neurological conditions.</a:t>
            </a:r>
          </a:p>
          <a:p>
            <a:pPr marL="0" indent="0">
              <a:lnSpc>
                <a:spcPts val="2850"/>
              </a:lnSpc>
              <a:buNone/>
            </a:pPr>
            <a:endParaRPr lang="en-US" dirty="0">
              <a:latin typeface="Times New Roman" panose="02020603050405020304" pitchFamily="18" charset="0"/>
              <a:ea typeface="Tomorrow" pitchFamily="34" charset="-122"/>
              <a:cs typeface="Times New Roman" panose="02020603050405020304" pitchFamily="18" charset="0"/>
            </a:endParaRPr>
          </a:p>
          <a:p>
            <a:pPr>
              <a:lnSpc>
                <a:spcPts val="2850"/>
              </a:lnSpc>
            </a:pPr>
            <a:r>
              <a:rPr lang="en-US" dirty="0">
                <a:latin typeface="Times New Roman" panose="02020603050405020304" pitchFamily="18" charset="0"/>
                <a:ea typeface="Tomorrow" pitchFamily="34" charset="-122"/>
                <a:cs typeface="Times New Roman" panose="02020603050405020304" pitchFamily="18" charset="0"/>
              </a:rPr>
              <a:t>The final component translates the commands generated in the previous stage into control of external devices, which can include:</a:t>
            </a:r>
          </a:p>
          <a:p>
            <a:pPr>
              <a:lnSpc>
                <a:spcPts val="2850"/>
              </a:lnSpc>
            </a:pPr>
            <a:r>
              <a:rPr lang="en-US" dirty="0">
                <a:latin typeface="Times New Roman" panose="02020603050405020304" pitchFamily="18" charset="0"/>
                <a:ea typeface="Tomorrow" pitchFamily="34" charset="-122"/>
                <a:cs typeface="Times New Roman" panose="02020603050405020304" pitchFamily="18" charset="0"/>
              </a:rPr>
              <a:t>	- </a:t>
            </a:r>
            <a:r>
              <a:rPr lang="en-US" b="1" dirty="0">
                <a:latin typeface="Times New Roman" panose="02020603050405020304" pitchFamily="18" charset="0"/>
                <a:ea typeface="Tomorrow" pitchFamily="34" charset="-122"/>
                <a:cs typeface="Times New Roman" panose="02020603050405020304" pitchFamily="18" charset="0"/>
              </a:rPr>
              <a:t>Cursor control</a:t>
            </a:r>
            <a:r>
              <a:rPr lang="en-US" dirty="0">
                <a:latin typeface="Times New Roman" panose="02020603050405020304" pitchFamily="18" charset="0"/>
                <a:ea typeface="Tomorrow" pitchFamily="34" charset="-122"/>
                <a:cs typeface="Times New Roman" panose="02020603050405020304" pitchFamily="18" charset="0"/>
              </a:rPr>
              <a:t> for text selection on computers.</a:t>
            </a:r>
          </a:p>
          <a:p>
            <a:pPr>
              <a:lnSpc>
                <a:spcPts val="2850"/>
              </a:lnSpc>
            </a:pPr>
            <a:r>
              <a:rPr lang="en-US" dirty="0">
                <a:latin typeface="Times New Roman" panose="02020603050405020304" pitchFamily="18" charset="0"/>
                <a:cs typeface="Times New Roman" panose="02020603050405020304" pitchFamily="18" charset="0"/>
              </a:rPr>
              <a:t>	- </a:t>
            </a:r>
            <a:r>
              <a:rPr lang="en-US" b="1" dirty="0">
                <a:latin typeface="Times New Roman" panose="02020603050405020304" pitchFamily="18" charset="0"/>
                <a:ea typeface="Tomorrow" pitchFamily="34" charset="-122"/>
                <a:cs typeface="Times New Roman" panose="02020603050405020304" pitchFamily="18" charset="0"/>
              </a:rPr>
              <a:t>Wheelchair control</a:t>
            </a:r>
            <a:r>
              <a:rPr lang="en-US" dirty="0">
                <a:latin typeface="Times New Roman" panose="02020603050405020304" pitchFamily="18" charset="0"/>
                <a:ea typeface="Tomorrow" pitchFamily="34" charset="-122"/>
                <a:cs typeface="Times New Roman" panose="02020603050405020304" pitchFamily="18" charset="0"/>
              </a:rPr>
              <a:t> for mobility assistance.</a:t>
            </a:r>
          </a:p>
          <a:p>
            <a:pPr>
              <a:lnSpc>
                <a:spcPts val="2850"/>
              </a:lnSpc>
            </a:pPr>
            <a:r>
              <a:rPr lang="en-US" dirty="0">
                <a:latin typeface="Times New Roman" panose="02020603050405020304" pitchFamily="18" charset="0"/>
                <a:cs typeface="Times New Roman" panose="02020603050405020304" pitchFamily="18" charset="0"/>
              </a:rPr>
              <a:t>	- </a:t>
            </a:r>
            <a:r>
              <a:rPr lang="en-US" b="1" dirty="0">
                <a:latin typeface="Times New Roman" panose="02020603050405020304" pitchFamily="18" charset="0"/>
                <a:ea typeface="Tomorrow" pitchFamily="34" charset="-122"/>
                <a:cs typeface="Times New Roman" panose="02020603050405020304" pitchFamily="18" charset="0"/>
              </a:rPr>
              <a:t>Robotic arm control</a:t>
            </a:r>
            <a:r>
              <a:rPr lang="en-US" dirty="0">
                <a:latin typeface="Times New Roman" panose="02020603050405020304" pitchFamily="18" charset="0"/>
                <a:ea typeface="Tomorrow" pitchFamily="34" charset="-122"/>
                <a:cs typeface="Times New Roman" panose="02020603050405020304" pitchFamily="18" charset="0"/>
              </a:rPr>
              <a:t> for assisting with physical tasks.</a:t>
            </a:r>
          </a:p>
          <a:p>
            <a:pPr>
              <a:lnSpc>
                <a:spcPts val="2850"/>
              </a:lnSpc>
            </a:pPr>
            <a:endParaRPr lang="en-US" dirty="0">
              <a:latin typeface="Times New Roman" panose="02020603050405020304" pitchFamily="18" charset="0"/>
              <a:ea typeface="Tomorrow" pitchFamily="34" charset="-122"/>
              <a:cs typeface="Times New Roman" panose="02020603050405020304" pitchFamily="18" charset="0"/>
            </a:endParaRPr>
          </a:p>
          <a:p>
            <a:pPr>
              <a:lnSpc>
                <a:spcPts val="2850"/>
              </a:lnSpc>
            </a:pPr>
            <a:r>
              <a:rPr lang="en-US" dirty="0">
                <a:latin typeface="Times New Roman" panose="02020603050405020304" pitchFamily="18" charset="0"/>
                <a:ea typeface="Tomorrow" pitchFamily="34" charset="-122"/>
                <a:cs typeface="Times New Roman" panose="02020603050405020304" pitchFamily="18" charset="0"/>
              </a:rPr>
              <a:t>Additionally, in applications aimed at restoring lost functionalities, control signals may be sent back to the brain or other body parts to stimulate normal human functions like vision or hearing.</a:t>
            </a:r>
            <a:endParaRPr lang="en-US" dirty="0">
              <a:latin typeface="Times New Roman" panose="02020603050405020304" pitchFamily="18" charset="0"/>
              <a:cs typeface="Times New Roman" panose="02020603050405020304" pitchFamily="18" charset="0"/>
            </a:endParaRPr>
          </a:p>
          <a:p>
            <a:pPr>
              <a:lnSpc>
                <a:spcPts val="2850"/>
              </a:lnSpc>
            </a:pPr>
            <a:endParaRPr lang="en-US" dirty="0">
              <a:latin typeface="Times New Roman" panose="02020603050405020304" pitchFamily="18" charset="0"/>
              <a:cs typeface="Times New Roman" panose="02020603050405020304" pitchFamily="18" charset="0"/>
            </a:endParaRPr>
          </a:p>
          <a:p>
            <a:pPr>
              <a:lnSpc>
                <a:spcPts val="2850"/>
              </a:lnSpc>
            </a:pPr>
            <a:endParaRPr lang="en-US" dirty="0">
              <a:latin typeface="Times New Roman" panose="02020603050405020304" pitchFamily="18" charset="0"/>
              <a:cs typeface="Times New Roman" panose="02020603050405020304" pitchFamily="18" charset="0"/>
            </a:endParaRPr>
          </a:p>
          <a:p>
            <a:pPr>
              <a:lnSpc>
                <a:spcPts val="2850"/>
              </a:lnSpc>
            </a:pPr>
            <a:endParaRPr lang="en-US" dirty="0">
              <a:latin typeface="Times New Roman" panose="02020603050405020304" pitchFamily="18" charset="0"/>
              <a:cs typeface="Times New Roman" panose="02020603050405020304" pitchFamily="18" charset="0"/>
            </a:endParaRPr>
          </a:p>
          <a:p>
            <a:pPr>
              <a:lnSpc>
                <a:spcPts val="2850"/>
              </a:lnSpc>
            </a:pPr>
            <a:endParaRPr lang="en-US" dirty="0">
              <a:latin typeface="Times New Roman" panose="02020603050405020304" pitchFamily="18" charset="0"/>
              <a:ea typeface="Tomorrow" pitchFamily="34" charset="-122"/>
              <a:cs typeface="Times New Roman" panose="02020603050405020304" pitchFamily="18" charset="0"/>
            </a:endParaRPr>
          </a:p>
          <a:p>
            <a:pPr>
              <a:lnSpc>
                <a:spcPts val="2850"/>
              </a:lnSpc>
            </a:pPr>
            <a:r>
              <a:rPr lang="en-US" dirty="0">
                <a:latin typeface="Times New Roman" panose="02020603050405020304" pitchFamily="18" charset="0"/>
                <a:cs typeface="Times New Roman" panose="02020603050405020304" pitchFamily="18" charset="0"/>
              </a:rPr>
              <a:t>	</a:t>
            </a:r>
          </a:p>
          <a:p>
            <a:pPr marL="0" indent="0">
              <a:lnSpc>
                <a:spcPts val="2850"/>
              </a:lnSpc>
              <a:buNone/>
            </a:pPr>
            <a:endParaRPr lang="en-US" dirty="0">
              <a:latin typeface="Times New Roman" panose="02020603050405020304" pitchFamily="18" charset="0"/>
              <a:ea typeface="Tomorrow" pitchFamily="34" charset="-122"/>
              <a:cs typeface="Times New Roman" panose="02020603050405020304" pitchFamily="18" charset="0"/>
            </a:endParaRPr>
          </a:p>
          <a:p>
            <a:pPr marL="0" indent="0">
              <a:lnSpc>
                <a:spcPts val="2850"/>
              </a:lnSpc>
              <a:buNone/>
            </a:pPr>
            <a:endParaRPr lang="en-US" dirty="0">
              <a:latin typeface="Times New Roman" panose="02020603050405020304" pitchFamily="18" charset="0"/>
              <a:cs typeface="Times New Roman" panose="02020603050405020304" pitchFamily="18" charset="0"/>
            </a:endParaRPr>
          </a:p>
        </p:txBody>
      </p:sp>
      <p:sp>
        <p:nvSpPr>
          <p:cNvPr id="4" name="Text 2"/>
          <p:cNvSpPr/>
          <p:nvPr/>
        </p:nvSpPr>
        <p:spPr>
          <a:xfrm>
            <a:off x="793790" y="3984427"/>
            <a:ext cx="13042821" cy="725805"/>
          </a:xfrm>
          <a:prstGeom prst="rect">
            <a:avLst/>
          </a:prstGeom>
          <a:noFill/>
          <a:ln/>
        </p:spPr>
        <p:txBody>
          <a:bodyPr wrap="square" lIns="0" tIns="0" rIns="0" bIns="0" rtlCol="0" anchor="t"/>
          <a:lstStyle/>
          <a:p>
            <a:pPr marL="0" indent="0">
              <a:lnSpc>
                <a:spcPts val="2850"/>
              </a:lnSpc>
              <a:buNone/>
            </a:pPr>
            <a:endParaRPr lang="en-US" sz="1750" dirty="0"/>
          </a:p>
        </p:txBody>
      </p:sp>
      <p:sp>
        <p:nvSpPr>
          <p:cNvPr id="5" name="Text 3"/>
          <p:cNvSpPr/>
          <p:nvPr/>
        </p:nvSpPr>
        <p:spPr>
          <a:xfrm>
            <a:off x="1156692" y="4965383"/>
            <a:ext cx="12679918" cy="362903"/>
          </a:xfrm>
          <a:prstGeom prst="rect">
            <a:avLst/>
          </a:prstGeom>
          <a:noFill/>
          <a:ln/>
        </p:spPr>
        <p:txBody>
          <a:bodyPr wrap="none" lIns="0" tIns="0" rIns="0" bIns="0" rtlCol="0" anchor="t"/>
          <a:lstStyle/>
          <a:p>
            <a:pPr marL="342900" indent="-342900" algn="l">
              <a:lnSpc>
                <a:spcPts val="2850"/>
              </a:lnSpc>
              <a:buSzPct val="100000"/>
              <a:buChar char="•"/>
            </a:pPr>
            <a:endParaRPr lang="en-US" sz="1750" dirty="0"/>
          </a:p>
        </p:txBody>
      </p:sp>
      <p:sp>
        <p:nvSpPr>
          <p:cNvPr id="6" name="Text 4"/>
          <p:cNvSpPr/>
          <p:nvPr/>
        </p:nvSpPr>
        <p:spPr>
          <a:xfrm>
            <a:off x="1156692" y="5407581"/>
            <a:ext cx="12679918" cy="362903"/>
          </a:xfrm>
          <a:prstGeom prst="rect">
            <a:avLst/>
          </a:prstGeom>
          <a:noFill/>
          <a:ln/>
        </p:spPr>
        <p:txBody>
          <a:bodyPr wrap="none" lIns="0" tIns="0" rIns="0" bIns="0" rtlCol="0" anchor="t"/>
          <a:lstStyle/>
          <a:p>
            <a:pPr marL="342900" indent="-342900" algn="l">
              <a:lnSpc>
                <a:spcPts val="2850"/>
              </a:lnSpc>
              <a:buSzPct val="100000"/>
              <a:buChar char="•"/>
            </a:pPr>
            <a:endParaRPr lang="en-US" sz="1750" dirty="0"/>
          </a:p>
        </p:txBody>
      </p:sp>
      <p:sp>
        <p:nvSpPr>
          <p:cNvPr id="7" name="Text 5"/>
          <p:cNvSpPr/>
          <p:nvPr/>
        </p:nvSpPr>
        <p:spPr>
          <a:xfrm>
            <a:off x="1156692" y="5849779"/>
            <a:ext cx="12679918" cy="362903"/>
          </a:xfrm>
          <a:prstGeom prst="rect">
            <a:avLst/>
          </a:prstGeom>
          <a:noFill/>
          <a:ln/>
        </p:spPr>
        <p:txBody>
          <a:bodyPr wrap="none" lIns="0" tIns="0" rIns="0" bIns="0" rtlCol="0" anchor="t"/>
          <a:lstStyle/>
          <a:p>
            <a:pPr marL="342900" indent="-342900" algn="l">
              <a:lnSpc>
                <a:spcPts val="2850"/>
              </a:lnSpc>
              <a:buSzPct val="100000"/>
              <a:buChar char="•"/>
            </a:pPr>
            <a:endParaRPr lang="en-US" sz="1750" dirty="0"/>
          </a:p>
        </p:txBody>
      </p:sp>
      <p:sp>
        <p:nvSpPr>
          <p:cNvPr id="8" name="Text 6"/>
          <p:cNvSpPr/>
          <p:nvPr/>
        </p:nvSpPr>
        <p:spPr>
          <a:xfrm>
            <a:off x="793790" y="6467832"/>
            <a:ext cx="13042821" cy="725805"/>
          </a:xfrm>
          <a:prstGeom prst="rect">
            <a:avLst/>
          </a:prstGeom>
          <a:noFill/>
          <a:ln/>
        </p:spPr>
        <p:txBody>
          <a:bodyPr wrap="square" lIns="0" tIns="0" rIns="0" bIns="0" rtlCol="0" anchor="t"/>
          <a:lstStyle/>
          <a:p>
            <a:pPr marL="0" indent="0">
              <a:lnSpc>
                <a:spcPts val="2850"/>
              </a:lnSpc>
              <a:buNone/>
            </a:pPr>
            <a:endParaRPr lang="en-US" sz="1750" dirty="0"/>
          </a:p>
        </p:txBody>
      </p:sp>
      <p:sp>
        <p:nvSpPr>
          <p:cNvPr id="9" name="Rectangle 8">
            <a:extLst>
              <a:ext uri="{FF2B5EF4-FFF2-40B4-BE49-F238E27FC236}">
                <a16:creationId xmlns:a16="http://schemas.microsoft.com/office/drawing/2014/main" id="{AE8C806A-10F1-B16C-6A4E-B7AE80430683}"/>
              </a:ext>
            </a:extLst>
          </p:cNvPr>
          <p:cNvSpPr/>
          <p:nvPr/>
        </p:nvSpPr>
        <p:spPr>
          <a:xfrm>
            <a:off x="12678937" y="7783551"/>
            <a:ext cx="1839951" cy="362903"/>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817840"/>
            <a:ext cx="5670590" cy="708779"/>
          </a:xfrm>
          <a:prstGeom prst="rect">
            <a:avLst/>
          </a:prstGeom>
          <a:noFill/>
          <a:ln/>
        </p:spPr>
        <p:txBody>
          <a:bodyPr wrap="none" lIns="0" tIns="0" rIns="0" bIns="0" rtlCol="0" anchor="t"/>
          <a:lstStyle/>
          <a:p>
            <a:pPr marL="0" indent="0">
              <a:lnSpc>
                <a:spcPts val="5550"/>
              </a:lnSpc>
              <a:buNone/>
            </a:pPr>
            <a:r>
              <a:rPr lang="en-US" sz="4450" b="1" dirty="0">
                <a:solidFill>
                  <a:srgbClr val="1D1D1B"/>
                </a:solidFill>
                <a:latin typeface="Times New Roman" panose="02020603050405020304" pitchFamily="18" charset="0"/>
                <a:ea typeface="Tomorrow Semi Bold" pitchFamily="34" charset="-122"/>
                <a:cs typeface="Times New Roman" panose="02020603050405020304" pitchFamily="18" charset="0"/>
              </a:rPr>
              <a:t>Applications of BCI </a:t>
            </a:r>
            <a:endParaRPr lang="en-US" sz="4450" b="1" dirty="0">
              <a:latin typeface="Times New Roman" panose="02020603050405020304" pitchFamily="18" charset="0"/>
              <a:cs typeface="Times New Roman" panose="02020603050405020304" pitchFamily="18" charset="0"/>
            </a:endParaRPr>
          </a:p>
        </p:txBody>
      </p:sp>
      <p:sp>
        <p:nvSpPr>
          <p:cNvPr id="3" name="Text 1"/>
          <p:cNvSpPr/>
          <p:nvPr/>
        </p:nvSpPr>
        <p:spPr>
          <a:xfrm>
            <a:off x="1156692" y="1980248"/>
            <a:ext cx="12679918" cy="362903"/>
          </a:xfrm>
          <a:prstGeom prst="rect">
            <a:avLst/>
          </a:prstGeom>
          <a:noFill/>
          <a:ln/>
        </p:spPr>
        <p:txBody>
          <a:bodyPr wrap="none" lIns="0" tIns="0" rIns="0" bIns="0" rtlCol="0" anchor="t"/>
          <a:lstStyle/>
          <a:p>
            <a:pPr marL="342900" indent="-342900" algn="l">
              <a:lnSpc>
                <a:spcPts val="2850"/>
              </a:lnSpc>
              <a:buSzPct val="100000"/>
              <a:buFont typeface="+mj-lt"/>
              <a:buAutoNum type="arabicPeriod"/>
            </a:pPr>
            <a:r>
              <a:rPr lang="en-US" b="1" dirty="0">
                <a:latin typeface="Times New Roman" panose="02020603050405020304" pitchFamily="18" charset="0"/>
                <a:ea typeface="Tomorrow" pitchFamily="34" charset="-122"/>
                <a:cs typeface="Times New Roman" panose="02020603050405020304" pitchFamily="18" charset="0"/>
              </a:rPr>
              <a:t>Medical Applications</a:t>
            </a:r>
            <a:endParaRPr lang="en-US" dirty="0">
              <a:latin typeface="Times New Roman" panose="02020603050405020304" pitchFamily="18" charset="0"/>
              <a:cs typeface="Times New Roman" panose="02020603050405020304" pitchFamily="18" charset="0"/>
            </a:endParaRPr>
          </a:p>
        </p:txBody>
      </p:sp>
      <p:sp>
        <p:nvSpPr>
          <p:cNvPr id="4" name="Text 2"/>
          <p:cNvSpPr/>
          <p:nvPr/>
        </p:nvSpPr>
        <p:spPr>
          <a:xfrm>
            <a:off x="1519595" y="2422446"/>
            <a:ext cx="12317016" cy="362903"/>
          </a:xfrm>
          <a:prstGeom prst="rect">
            <a:avLst/>
          </a:prstGeom>
          <a:noFill/>
          <a:ln/>
        </p:spPr>
        <p:txBody>
          <a:bodyPr wrap="none" lIns="0" tIns="0" rIns="0" bIns="0" rtlCol="0" anchor="t"/>
          <a:lstStyle/>
          <a:p>
            <a:pPr marL="685800" lvl="1" indent="-342900" algn="l">
              <a:lnSpc>
                <a:spcPts val="2850"/>
              </a:lnSpc>
              <a:buSzPct val="100000"/>
              <a:buChar char="•"/>
            </a:pPr>
            <a:r>
              <a:rPr lang="en-US" b="1" dirty="0">
                <a:latin typeface="Times New Roman" panose="02020603050405020304" pitchFamily="18" charset="0"/>
                <a:ea typeface="Tomorrow" pitchFamily="34" charset="-122"/>
                <a:cs typeface="Times New Roman" panose="02020603050405020304" pitchFamily="18" charset="0"/>
              </a:rPr>
              <a:t>Rehabilitation:</a:t>
            </a:r>
            <a:r>
              <a:rPr lang="en-US" dirty="0">
                <a:latin typeface="Times New Roman" panose="02020603050405020304" pitchFamily="18" charset="0"/>
                <a:ea typeface="Tomorrow" pitchFamily="34" charset="-122"/>
                <a:cs typeface="Times New Roman" panose="02020603050405020304" pitchFamily="18" charset="0"/>
              </a:rPr>
              <a:t> Helping stroke patients regain motor skills.</a:t>
            </a:r>
            <a:endParaRPr lang="en-US" dirty="0">
              <a:latin typeface="Times New Roman" panose="02020603050405020304" pitchFamily="18" charset="0"/>
              <a:cs typeface="Times New Roman" panose="02020603050405020304" pitchFamily="18" charset="0"/>
            </a:endParaRPr>
          </a:p>
        </p:txBody>
      </p:sp>
      <p:sp>
        <p:nvSpPr>
          <p:cNvPr id="5" name="Text 3"/>
          <p:cNvSpPr/>
          <p:nvPr/>
        </p:nvSpPr>
        <p:spPr>
          <a:xfrm>
            <a:off x="1519595" y="2864644"/>
            <a:ext cx="12317016" cy="362903"/>
          </a:xfrm>
          <a:prstGeom prst="rect">
            <a:avLst/>
          </a:prstGeom>
          <a:noFill/>
          <a:ln/>
        </p:spPr>
        <p:txBody>
          <a:bodyPr wrap="none" lIns="0" tIns="0" rIns="0" bIns="0" rtlCol="0" anchor="t"/>
          <a:lstStyle/>
          <a:p>
            <a:pPr marL="685800" lvl="1" indent="-342900" algn="l">
              <a:lnSpc>
                <a:spcPts val="2850"/>
              </a:lnSpc>
              <a:buSzPct val="100000"/>
              <a:buChar char="•"/>
            </a:pPr>
            <a:r>
              <a:rPr lang="en-US" b="1" dirty="0">
                <a:latin typeface="Times New Roman" panose="02020603050405020304" pitchFamily="18" charset="0"/>
                <a:ea typeface="Tomorrow" pitchFamily="34" charset="-122"/>
                <a:cs typeface="Times New Roman" panose="02020603050405020304" pitchFamily="18" charset="0"/>
              </a:rPr>
              <a:t>Assistive Devices:</a:t>
            </a:r>
            <a:r>
              <a:rPr lang="en-US" dirty="0">
                <a:latin typeface="Times New Roman" panose="02020603050405020304" pitchFamily="18" charset="0"/>
                <a:ea typeface="Tomorrow" pitchFamily="34" charset="-122"/>
                <a:cs typeface="Times New Roman" panose="02020603050405020304" pitchFamily="18" charset="0"/>
              </a:rPr>
              <a:t> Enabling individuals with disabilities to control prosthetics or wheelchairs.</a:t>
            </a:r>
            <a:endParaRPr lang="en-US" dirty="0">
              <a:latin typeface="Times New Roman" panose="02020603050405020304" pitchFamily="18" charset="0"/>
              <a:cs typeface="Times New Roman" panose="02020603050405020304" pitchFamily="18" charset="0"/>
            </a:endParaRPr>
          </a:p>
        </p:txBody>
      </p:sp>
      <p:sp>
        <p:nvSpPr>
          <p:cNvPr id="6" name="Text 4"/>
          <p:cNvSpPr/>
          <p:nvPr/>
        </p:nvSpPr>
        <p:spPr>
          <a:xfrm>
            <a:off x="1519595" y="3306842"/>
            <a:ext cx="12317016" cy="362903"/>
          </a:xfrm>
          <a:prstGeom prst="rect">
            <a:avLst/>
          </a:prstGeom>
          <a:noFill/>
          <a:ln/>
        </p:spPr>
        <p:txBody>
          <a:bodyPr wrap="none" lIns="0" tIns="0" rIns="0" bIns="0" rtlCol="0" anchor="t"/>
          <a:lstStyle/>
          <a:p>
            <a:pPr marL="685800" lvl="1" indent="-342900" algn="l">
              <a:lnSpc>
                <a:spcPts val="2850"/>
              </a:lnSpc>
              <a:buSzPct val="100000"/>
              <a:buChar char="•"/>
            </a:pPr>
            <a:r>
              <a:rPr lang="en-US" b="1" dirty="0">
                <a:latin typeface="Times New Roman" panose="02020603050405020304" pitchFamily="18" charset="0"/>
                <a:ea typeface="Tomorrow" pitchFamily="34" charset="-122"/>
                <a:cs typeface="Times New Roman" panose="02020603050405020304" pitchFamily="18" charset="0"/>
              </a:rPr>
              <a:t>Communication Aids:</a:t>
            </a:r>
            <a:r>
              <a:rPr lang="en-US" dirty="0">
                <a:latin typeface="Times New Roman" panose="02020603050405020304" pitchFamily="18" charset="0"/>
                <a:ea typeface="Tomorrow" pitchFamily="34" charset="-122"/>
                <a:cs typeface="Times New Roman" panose="02020603050405020304" pitchFamily="18" charset="0"/>
              </a:rPr>
              <a:t> Assisting locked-in syndrome patients in communicating.</a:t>
            </a:r>
            <a:endParaRPr lang="en-US" dirty="0">
              <a:latin typeface="Times New Roman" panose="02020603050405020304" pitchFamily="18" charset="0"/>
              <a:cs typeface="Times New Roman" panose="02020603050405020304" pitchFamily="18" charset="0"/>
            </a:endParaRPr>
          </a:p>
        </p:txBody>
      </p:sp>
      <p:sp>
        <p:nvSpPr>
          <p:cNvPr id="7" name="Text 5"/>
          <p:cNvSpPr/>
          <p:nvPr/>
        </p:nvSpPr>
        <p:spPr>
          <a:xfrm>
            <a:off x="1156692" y="3749040"/>
            <a:ext cx="12679918" cy="362903"/>
          </a:xfrm>
          <a:prstGeom prst="rect">
            <a:avLst/>
          </a:prstGeom>
          <a:noFill/>
          <a:ln/>
        </p:spPr>
        <p:txBody>
          <a:bodyPr wrap="none" lIns="0" tIns="0" rIns="0" bIns="0" rtlCol="0" anchor="t"/>
          <a:lstStyle/>
          <a:p>
            <a:pPr marL="342900" indent="-342900" algn="l">
              <a:lnSpc>
                <a:spcPts val="2850"/>
              </a:lnSpc>
              <a:buSzPct val="100000"/>
              <a:buFont typeface="+mj-lt"/>
              <a:buAutoNum type="arabicPeriod" startAt="2"/>
            </a:pPr>
            <a:r>
              <a:rPr lang="en-US" b="1" dirty="0">
                <a:latin typeface="Times New Roman" panose="02020603050405020304" pitchFamily="18" charset="0"/>
                <a:ea typeface="Tomorrow" pitchFamily="34" charset="-122"/>
                <a:cs typeface="Times New Roman" panose="02020603050405020304" pitchFamily="18" charset="0"/>
              </a:rPr>
              <a:t>Gaming and Entertainment</a:t>
            </a:r>
            <a:endParaRPr lang="en-US" dirty="0">
              <a:latin typeface="Times New Roman" panose="02020603050405020304" pitchFamily="18" charset="0"/>
              <a:cs typeface="Times New Roman" panose="02020603050405020304" pitchFamily="18" charset="0"/>
            </a:endParaRPr>
          </a:p>
        </p:txBody>
      </p:sp>
      <p:sp>
        <p:nvSpPr>
          <p:cNvPr id="8" name="Text 6"/>
          <p:cNvSpPr/>
          <p:nvPr/>
        </p:nvSpPr>
        <p:spPr>
          <a:xfrm>
            <a:off x="1519595" y="4191238"/>
            <a:ext cx="12317016" cy="725805"/>
          </a:xfrm>
          <a:prstGeom prst="rect">
            <a:avLst/>
          </a:prstGeom>
          <a:noFill/>
          <a:ln/>
        </p:spPr>
        <p:txBody>
          <a:bodyPr wrap="square" lIns="0" tIns="0" rIns="0" bIns="0" rtlCol="0" anchor="t"/>
          <a:lstStyle/>
          <a:p>
            <a:pPr marL="685800" lvl="1" indent="-342900" algn="l">
              <a:lnSpc>
                <a:spcPts val="2850"/>
              </a:lnSpc>
              <a:buSzPct val="100000"/>
              <a:buChar char="•"/>
            </a:pPr>
            <a:r>
              <a:rPr lang="en-US" b="1" dirty="0">
                <a:latin typeface="Times New Roman" panose="02020603050405020304" pitchFamily="18" charset="0"/>
                <a:ea typeface="Tomorrow" pitchFamily="34" charset="-122"/>
                <a:cs typeface="Times New Roman" panose="02020603050405020304" pitchFamily="18" charset="0"/>
              </a:rPr>
              <a:t>Interactive Experiences:</a:t>
            </a:r>
            <a:r>
              <a:rPr lang="en-US" dirty="0">
                <a:latin typeface="Times New Roman" panose="02020603050405020304" pitchFamily="18" charset="0"/>
                <a:ea typeface="Tomorrow" pitchFamily="34" charset="-122"/>
                <a:cs typeface="Times New Roman" panose="02020603050405020304" pitchFamily="18" charset="0"/>
              </a:rPr>
              <a:t> Enhancing video games and virtual reality by allowing users to control elements with their thoughts.</a:t>
            </a:r>
            <a:endParaRPr lang="en-US" dirty="0">
              <a:latin typeface="Times New Roman" panose="02020603050405020304" pitchFamily="18" charset="0"/>
              <a:cs typeface="Times New Roman" panose="02020603050405020304" pitchFamily="18" charset="0"/>
            </a:endParaRPr>
          </a:p>
        </p:txBody>
      </p:sp>
      <p:sp>
        <p:nvSpPr>
          <p:cNvPr id="9" name="Text 7"/>
          <p:cNvSpPr/>
          <p:nvPr/>
        </p:nvSpPr>
        <p:spPr>
          <a:xfrm>
            <a:off x="1156692" y="4669626"/>
            <a:ext cx="12679918" cy="362903"/>
          </a:xfrm>
          <a:prstGeom prst="rect">
            <a:avLst/>
          </a:prstGeom>
          <a:noFill/>
          <a:ln/>
        </p:spPr>
        <p:txBody>
          <a:bodyPr wrap="none" lIns="0" tIns="0" rIns="0" bIns="0" rtlCol="0" anchor="t"/>
          <a:lstStyle/>
          <a:p>
            <a:pPr marL="342900" indent="-342900" algn="l">
              <a:lnSpc>
                <a:spcPts val="2850"/>
              </a:lnSpc>
              <a:buSzPct val="100000"/>
              <a:buFont typeface="+mj-lt"/>
              <a:buAutoNum type="arabicPeriod" startAt="3"/>
            </a:pPr>
            <a:r>
              <a:rPr lang="en-US" b="1" dirty="0">
                <a:latin typeface="Times New Roman" panose="02020603050405020304" pitchFamily="18" charset="0"/>
                <a:ea typeface="Tomorrow" pitchFamily="34" charset="-122"/>
                <a:cs typeface="Times New Roman" panose="02020603050405020304" pitchFamily="18" charset="0"/>
              </a:rPr>
              <a:t>Research</a:t>
            </a:r>
            <a:endParaRPr lang="en-US" dirty="0">
              <a:latin typeface="Times New Roman" panose="02020603050405020304" pitchFamily="18" charset="0"/>
              <a:cs typeface="Times New Roman" panose="02020603050405020304" pitchFamily="18" charset="0"/>
            </a:endParaRPr>
          </a:p>
        </p:txBody>
      </p:sp>
      <p:sp>
        <p:nvSpPr>
          <p:cNvPr id="10" name="Text 8"/>
          <p:cNvSpPr/>
          <p:nvPr/>
        </p:nvSpPr>
        <p:spPr>
          <a:xfrm>
            <a:off x="1519595" y="5173468"/>
            <a:ext cx="12317016" cy="725805"/>
          </a:xfrm>
          <a:prstGeom prst="rect">
            <a:avLst/>
          </a:prstGeom>
          <a:noFill/>
          <a:ln/>
        </p:spPr>
        <p:txBody>
          <a:bodyPr wrap="square" lIns="0" tIns="0" rIns="0" bIns="0" rtlCol="0" anchor="t"/>
          <a:lstStyle/>
          <a:p>
            <a:pPr marL="685800" lvl="1" indent="-342900" algn="l">
              <a:lnSpc>
                <a:spcPts val="2850"/>
              </a:lnSpc>
              <a:buSzPct val="100000"/>
              <a:buChar char="•"/>
            </a:pPr>
            <a:r>
              <a:rPr lang="en-US" b="1" dirty="0">
                <a:latin typeface="Times New Roman" panose="02020603050405020304" pitchFamily="18" charset="0"/>
                <a:ea typeface="Tomorrow" pitchFamily="34" charset="-122"/>
                <a:cs typeface="Times New Roman" panose="02020603050405020304" pitchFamily="18" charset="0"/>
              </a:rPr>
              <a:t>Cognitive Studies:</a:t>
            </a:r>
            <a:r>
              <a:rPr lang="en-US" dirty="0">
                <a:latin typeface="Times New Roman" panose="02020603050405020304" pitchFamily="18" charset="0"/>
                <a:ea typeface="Tomorrow" pitchFamily="34" charset="-122"/>
                <a:cs typeface="Times New Roman" panose="02020603050405020304" pitchFamily="18" charset="0"/>
              </a:rPr>
              <a:t> Utilizing BCIs to explore brain functions and cognitive processes for better understanding of neurological conditions.</a:t>
            </a:r>
            <a:endParaRPr lang="en-US" dirty="0">
              <a:latin typeface="Times New Roman" panose="02020603050405020304" pitchFamily="18" charset="0"/>
              <a:cs typeface="Times New Roman" panose="02020603050405020304" pitchFamily="18" charset="0"/>
            </a:endParaRPr>
          </a:p>
        </p:txBody>
      </p:sp>
      <p:sp>
        <p:nvSpPr>
          <p:cNvPr id="11" name="Text 9"/>
          <p:cNvSpPr/>
          <p:nvPr/>
        </p:nvSpPr>
        <p:spPr>
          <a:xfrm>
            <a:off x="1156692" y="5996221"/>
            <a:ext cx="12679918" cy="362903"/>
          </a:xfrm>
          <a:prstGeom prst="rect">
            <a:avLst/>
          </a:prstGeom>
          <a:noFill/>
          <a:ln/>
        </p:spPr>
        <p:txBody>
          <a:bodyPr wrap="none" lIns="0" tIns="0" rIns="0" bIns="0" rtlCol="0" anchor="t"/>
          <a:lstStyle/>
          <a:p>
            <a:pPr marL="342900" indent="-342900" algn="l">
              <a:lnSpc>
                <a:spcPts val="2850"/>
              </a:lnSpc>
              <a:buSzPct val="100000"/>
              <a:buFont typeface="+mj-lt"/>
              <a:buAutoNum type="arabicPeriod" startAt="4"/>
            </a:pPr>
            <a:r>
              <a:rPr lang="en-US" b="1" dirty="0">
                <a:latin typeface="Times New Roman" panose="02020603050405020304" pitchFamily="18" charset="0"/>
                <a:ea typeface="Tomorrow" pitchFamily="34" charset="-122"/>
                <a:cs typeface="Times New Roman" panose="02020603050405020304" pitchFamily="18" charset="0"/>
              </a:rPr>
              <a:t>Military and Defense</a:t>
            </a:r>
            <a:endParaRPr lang="en-US" dirty="0">
              <a:latin typeface="Times New Roman" panose="02020603050405020304" pitchFamily="18" charset="0"/>
              <a:cs typeface="Times New Roman" panose="02020603050405020304" pitchFamily="18" charset="0"/>
            </a:endParaRPr>
          </a:p>
        </p:txBody>
      </p:sp>
      <p:sp>
        <p:nvSpPr>
          <p:cNvPr id="12" name="Text 10"/>
          <p:cNvSpPr/>
          <p:nvPr/>
        </p:nvSpPr>
        <p:spPr>
          <a:xfrm>
            <a:off x="1519595" y="6484765"/>
            <a:ext cx="12317016" cy="725805"/>
          </a:xfrm>
          <a:prstGeom prst="rect">
            <a:avLst/>
          </a:prstGeom>
          <a:noFill/>
          <a:ln/>
        </p:spPr>
        <p:txBody>
          <a:bodyPr wrap="square" lIns="0" tIns="0" rIns="0" bIns="0" rtlCol="0" anchor="t"/>
          <a:lstStyle/>
          <a:p>
            <a:pPr marL="685800" lvl="1" indent="-342900" algn="l">
              <a:lnSpc>
                <a:spcPts val="2850"/>
              </a:lnSpc>
              <a:buSzPct val="100000"/>
              <a:buChar char="•"/>
            </a:pPr>
            <a:r>
              <a:rPr lang="en-US" b="1" dirty="0">
                <a:latin typeface="Times New Roman" panose="02020603050405020304" pitchFamily="18" charset="0"/>
                <a:ea typeface="Tomorrow" pitchFamily="34" charset="-122"/>
                <a:cs typeface="Times New Roman" panose="02020603050405020304" pitchFamily="18" charset="0"/>
              </a:rPr>
              <a:t>Robotic Control:</a:t>
            </a:r>
            <a:r>
              <a:rPr lang="en-US" dirty="0">
                <a:latin typeface="Times New Roman" panose="02020603050405020304" pitchFamily="18" charset="0"/>
                <a:ea typeface="Tomorrow" pitchFamily="34" charset="-122"/>
                <a:cs typeface="Times New Roman" panose="02020603050405020304" pitchFamily="18" charset="0"/>
              </a:rPr>
              <a:t> Potential applications for controlling drones and robotic systems, enhancing operational capabilities.</a:t>
            </a:r>
            <a:endParaRPr lang="en-US"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84CAE2E7-8D11-1F98-3023-2248EB7FA917}"/>
              </a:ext>
            </a:extLst>
          </p:cNvPr>
          <p:cNvSpPr/>
          <p:nvPr/>
        </p:nvSpPr>
        <p:spPr>
          <a:xfrm>
            <a:off x="12678937" y="7783551"/>
            <a:ext cx="1839951" cy="362903"/>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93790" y="895469"/>
            <a:ext cx="10652998" cy="708779"/>
          </a:xfrm>
          <a:prstGeom prst="rect">
            <a:avLst/>
          </a:prstGeom>
          <a:noFill/>
          <a:ln/>
        </p:spPr>
        <p:txBody>
          <a:bodyPr wrap="none" lIns="0" tIns="0" rIns="0" bIns="0" rtlCol="0" anchor="t"/>
          <a:lstStyle/>
          <a:p>
            <a:pPr marL="0" indent="0">
              <a:lnSpc>
                <a:spcPts val="5550"/>
              </a:lnSpc>
              <a:buNone/>
            </a:pPr>
            <a:r>
              <a:rPr lang="en-US" sz="4450" b="1" dirty="0">
                <a:solidFill>
                  <a:srgbClr val="1D1D1B"/>
                </a:solidFill>
                <a:latin typeface="Times New Roman" panose="02020603050405020304" pitchFamily="18" charset="0"/>
                <a:ea typeface="Tomorrow Semi Bold" pitchFamily="34" charset="-122"/>
                <a:cs typeface="Times New Roman" panose="02020603050405020304" pitchFamily="18" charset="0"/>
              </a:rPr>
              <a:t>Machine Learning Techniques for BCI</a:t>
            </a:r>
            <a:endParaRPr lang="en-US" sz="4450" b="1" dirty="0">
              <a:latin typeface="Times New Roman" panose="02020603050405020304" pitchFamily="18" charset="0"/>
              <a:cs typeface="Times New Roman" panose="02020603050405020304" pitchFamily="18" charset="0"/>
            </a:endParaRPr>
          </a:p>
        </p:txBody>
      </p:sp>
      <p:pic>
        <p:nvPicPr>
          <p:cNvPr id="3" name="Image 0" descr="preencoded.png"/>
          <p:cNvPicPr>
            <a:picLocks noChangeAspect="1"/>
          </p:cNvPicPr>
          <p:nvPr/>
        </p:nvPicPr>
        <p:blipFill>
          <a:blip r:embed="rId3"/>
          <a:stretch>
            <a:fillRect/>
          </a:stretch>
        </p:blipFill>
        <p:spPr>
          <a:xfrm>
            <a:off x="793790" y="2057876"/>
            <a:ext cx="566976" cy="566976"/>
          </a:xfrm>
          <a:prstGeom prst="rect">
            <a:avLst/>
          </a:prstGeom>
        </p:spPr>
      </p:pic>
      <p:sp>
        <p:nvSpPr>
          <p:cNvPr id="4" name="Text 1"/>
          <p:cNvSpPr/>
          <p:nvPr/>
        </p:nvSpPr>
        <p:spPr>
          <a:xfrm>
            <a:off x="793790" y="2851666"/>
            <a:ext cx="2835235" cy="354330"/>
          </a:xfrm>
          <a:prstGeom prst="rect">
            <a:avLst/>
          </a:prstGeom>
          <a:noFill/>
          <a:ln/>
        </p:spPr>
        <p:txBody>
          <a:bodyPr wrap="none" lIns="0" tIns="0" rIns="0" bIns="0" rtlCol="0" anchor="t"/>
          <a:lstStyle/>
          <a:p>
            <a:pPr marL="0" indent="0" algn="l">
              <a:lnSpc>
                <a:spcPts val="2750"/>
              </a:lnSpc>
              <a:buNone/>
            </a:pPr>
            <a:r>
              <a:rPr lang="en-US" b="1" dirty="0">
                <a:latin typeface="Times New Roman" panose="02020603050405020304" pitchFamily="18" charset="0"/>
                <a:ea typeface="Tomorrow Semi Bold" pitchFamily="34" charset="-122"/>
                <a:cs typeface="Times New Roman" panose="02020603050405020304" pitchFamily="18" charset="0"/>
              </a:rPr>
              <a:t>Classification</a:t>
            </a:r>
            <a:endParaRPr lang="en-US" b="1" dirty="0">
              <a:latin typeface="Times New Roman" panose="02020603050405020304" pitchFamily="18" charset="0"/>
              <a:cs typeface="Times New Roman" panose="02020603050405020304" pitchFamily="18" charset="0"/>
            </a:endParaRPr>
          </a:p>
        </p:txBody>
      </p:sp>
      <p:sp>
        <p:nvSpPr>
          <p:cNvPr id="5" name="Text 2"/>
          <p:cNvSpPr/>
          <p:nvPr/>
        </p:nvSpPr>
        <p:spPr>
          <a:xfrm>
            <a:off x="793790" y="3342084"/>
            <a:ext cx="3005495" cy="3991928"/>
          </a:xfrm>
          <a:prstGeom prst="rect">
            <a:avLst/>
          </a:prstGeom>
          <a:noFill/>
          <a:ln/>
        </p:spPr>
        <p:txBody>
          <a:bodyPr wrap="square" lIns="0" tIns="0" rIns="0" bIns="0" rtlCol="0" anchor="t"/>
          <a:lstStyle/>
          <a:p>
            <a:pPr marL="0" indent="0" algn="l">
              <a:lnSpc>
                <a:spcPts val="2850"/>
              </a:lnSpc>
              <a:buNone/>
            </a:pPr>
            <a:r>
              <a:rPr lang="en-US" dirty="0">
                <a:latin typeface="Times New Roman" panose="02020603050405020304" pitchFamily="18" charset="0"/>
                <a:ea typeface="Tomorrow" pitchFamily="34" charset="-122"/>
                <a:cs typeface="Times New Roman" panose="02020603050405020304" pitchFamily="18" charset="0"/>
              </a:rPr>
              <a:t>Machine learning models, such as support vector machines (SVMs), linear discriminant analysis (LDA), and convolutional neural networks (CNNs), are employed to classify the user's mental states or intended actions based on the extracted features from the brain signals.</a:t>
            </a:r>
            <a:endParaRPr lang="en-US" dirty="0">
              <a:latin typeface="Times New Roman" panose="02020603050405020304" pitchFamily="18" charset="0"/>
              <a:cs typeface="Times New Roman" panose="02020603050405020304" pitchFamily="18" charset="0"/>
            </a:endParaRPr>
          </a:p>
        </p:txBody>
      </p:sp>
      <p:pic>
        <p:nvPicPr>
          <p:cNvPr id="6" name="Image 1" descr="preencoded.png"/>
          <p:cNvPicPr>
            <a:picLocks noChangeAspect="1"/>
          </p:cNvPicPr>
          <p:nvPr/>
        </p:nvPicPr>
        <p:blipFill>
          <a:blip r:embed="rId4"/>
          <a:stretch>
            <a:fillRect/>
          </a:stretch>
        </p:blipFill>
        <p:spPr>
          <a:xfrm>
            <a:off x="4139446" y="2057876"/>
            <a:ext cx="566976" cy="566976"/>
          </a:xfrm>
          <a:prstGeom prst="rect">
            <a:avLst/>
          </a:prstGeom>
        </p:spPr>
      </p:pic>
      <p:sp>
        <p:nvSpPr>
          <p:cNvPr id="7" name="Text 3"/>
          <p:cNvSpPr/>
          <p:nvPr/>
        </p:nvSpPr>
        <p:spPr>
          <a:xfrm>
            <a:off x="4139446" y="2851666"/>
            <a:ext cx="2835235" cy="354330"/>
          </a:xfrm>
          <a:prstGeom prst="rect">
            <a:avLst/>
          </a:prstGeom>
          <a:noFill/>
          <a:ln/>
        </p:spPr>
        <p:txBody>
          <a:bodyPr wrap="none" lIns="0" tIns="0" rIns="0" bIns="0" rtlCol="0" anchor="t"/>
          <a:lstStyle/>
          <a:p>
            <a:pPr marL="0" indent="0" algn="l">
              <a:lnSpc>
                <a:spcPts val="2750"/>
              </a:lnSpc>
              <a:buNone/>
            </a:pPr>
            <a:r>
              <a:rPr lang="en-US" b="1" dirty="0">
                <a:latin typeface="Times New Roman" panose="02020603050405020304" pitchFamily="18" charset="0"/>
                <a:ea typeface="Tomorrow Semi Bold" pitchFamily="34" charset="-122"/>
                <a:cs typeface="Times New Roman" panose="02020603050405020304" pitchFamily="18" charset="0"/>
              </a:rPr>
              <a:t>Regression</a:t>
            </a:r>
            <a:endParaRPr lang="en-US" b="1" dirty="0">
              <a:latin typeface="Times New Roman" panose="02020603050405020304" pitchFamily="18" charset="0"/>
              <a:cs typeface="Times New Roman" panose="02020603050405020304" pitchFamily="18" charset="0"/>
            </a:endParaRPr>
          </a:p>
        </p:txBody>
      </p:sp>
      <p:sp>
        <p:nvSpPr>
          <p:cNvPr id="8" name="Text 4"/>
          <p:cNvSpPr/>
          <p:nvPr/>
        </p:nvSpPr>
        <p:spPr>
          <a:xfrm>
            <a:off x="4139446" y="3342084"/>
            <a:ext cx="3005614" cy="3629025"/>
          </a:xfrm>
          <a:prstGeom prst="rect">
            <a:avLst/>
          </a:prstGeom>
          <a:noFill/>
          <a:ln/>
        </p:spPr>
        <p:txBody>
          <a:bodyPr wrap="square" lIns="0" tIns="0" rIns="0" bIns="0" rtlCol="0" anchor="t"/>
          <a:lstStyle/>
          <a:p>
            <a:pPr marL="0" indent="0" algn="l">
              <a:lnSpc>
                <a:spcPts val="2850"/>
              </a:lnSpc>
              <a:buNone/>
            </a:pPr>
            <a:r>
              <a:rPr lang="en-US" dirty="0">
                <a:latin typeface="Times New Roman" panose="02020603050405020304" pitchFamily="18" charset="0"/>
                <a:ea typeface="Tomorrow" pitchFamily="34" charset="-122"/>
                <a:cs typeface="Times New Roman" panose="02020603050405020304" pitchFamily="18" charset="0"/>
              </a:rPr>
              <a:t>Regression techniques, including linear regression and Kalman filtering, are used to continuously estimate and predict the user's control signals, enabling smooth and proportional control of external devices or virtual environments.</a:t>
            </a:r>
            <a:endParaRPr lang="en-US" dirty="0">
              <a:latin typeface="Times New Roman" panose="02020603050405020304" pitchFamily="18" charset="0"/>
              <a:cs typeface="Times New Roman" panose="02020603050405020304" pitchFamily="18" charset="0"/>
            </a:endParaRPr>
          </a:p>
        </p:txBody>
      </p:sp>
      <p:pic>
        <p:nvPicPr>
          <p:cNvPr id="9" name="Image 2" descr="preencoded.png"/>
          <p:cNvPicPr>
            <a:picLocks noChangeAspect="1"/>
          </p:cNvPicPr>
          <p:nvPr/>
        </p:nvPicPr>
        <p:blipFill>
          <a:blip r:embed="rId5"/>
          <a:stretch>
            <a:fillRect/>
          </a:stretch>
        </p:blipFill>
        <p:spPr>
          <a:xfrm>
            <a:off x="7485221" y="2057876"/>
            <a:ext cx="566976" cy="566976"/>
          </a:xfrm>
          <a:prstGeom prst="rect">
            <a:avLst/>
          </a:prstGeom>
        </p:spPr>
      </p:pic>
      <p:sp>
        <p:nvSpPr>
          <p:cNvPr id="10" name="Text 5"/>
          <p:cNvSpPr/>
          <p:nvPr/>
        </p:nvSpPr>
        <p:spPr>
          <a:xfrm>
            <a:off x="7485221" y="2851666"/>
            <a:ext cx="3005614" cy="708660"/>
          </a:xfrm>
          <a:prstGeom prst="rect">
            <a:avLst/>
          </a:prstGeom>
          <a:noFill/>
          <a:ln/>
        </p:spPr>
        <p:txBody>
          <a:bodyPr wrap="square" lIns="0" tIns="0" rIns="0" bIns="0" rtlCol="0" anchor="t"/>
          <a:lstStyle/>
          <a:p>
            <a:pPr marL="0" indent="0" algn="l">
              <a:lnSpc>
                <a:spcPts val="2750"/>
              </a:lnSpc>
              <a:buNone/>
            </a:pPr>
            <a:r>
              <a:rPr lang="en-US" b="1" dirty="0">
                <a:latin typeface="Times New Roman" panose="02020603050405020304" pitchFamily="18" charset="0"/>
                <a:ea typeface="Tomorrow Semi Bold" pitchFamily="34" charset="-122"/>
                <a:cs typeface="Times New Roman" panose="02020603050405020304" pitchFamily="18" charset="0"/>
              </a:rPr>
              <a:t>Unsupervised Learning</a:t>
            </a:r>
            <a:endParaRPr lang="en-US" b="1" dirty="0">
              <a:latin typeface="Times New Roman" panose="02020603050405020304" pitchFamily="18" charset="0"/>
              <a:cs typeface="Times New Roman" panose="02020603050405020304" pitchFamily="18" charset="0"/>
            </a:endParaRPr>
          </a:p>
        </p:txBody>
      </p:sp>
      <p:sp>
        <p:nvSpPr>
          <p:cNvPr id="11" name="Text 6"/>
          <p:cNvSpPr/>
          <p:nvPr/>
        </p:nvSpPr>
        <p:spPr>
          <a:xfrm>
            <a:off x="7485221" y="3403200"/>
            <a:ext cx="3005614" cy="3629025"/>
          </a:xfrm>
          <a:prstGeom prst="rect">
            <a:avLst/>
          </a:prstGeom>
          <a:noFill/>
          <a:ln/>
        </p:spPr>
        <p:txBody>
          <a:bodyPr wrap="square" lIns="0" tIns="0" rIns="0" bIns="0" rtlCol="0" anchor="t"/>
          <a:lstStyle/>
          <a:p>
            <a:pPr marL="0" indent="0" algn="l">
              <a:lnSpc>
                <a:spcPts val="2850"/>
              </a:lnSpc>
              <a:buNone/>
            </a:pPr>
            <a:r>
              <a:rPr lang="en-US" dirty="0">
                <a:latin typeface="Times New Roman" panose="02020603050405020304" pitchFamily="18" charset="0"/>
                <a:ea typeface="Tomorrow" pitchFamily="34" charset="-122"/>
                <a:cs typeface="Times New Roman" panose="02020603050405020304" pitchFamily="18" charset="0"/>
              </a:rPr>
              <a:t>Unsupervised learning methods, such as clustering and dimensionality reduction, can be used to identify patterns and structure in the brain signals without relying on labeled data, potentially revealing novel insights and relationships.</a:t>
            </a:r>
            <a:endParaRPr lang="en-US" dirty="0">
              <a:latin typeface="Times New Roman" panose="02020603050405020304" pitchFamily="18" charset="0"/>
              <a:cs typeface="Times New Roman" panose="02020603050405020304" pitchFamily="18" charset="0"/>
            </a:endParaRPr>
          </a:p>
        </p:txBody>
      </p:sp>
      <p:pic>
        <p:nvPicPr>
          <p:cNvPr id="12" name="Image 3" descr="preencoded.png"/>
          <p:cNvPicPr>
            <a:picLocks noChangeAspect="1"/>
          </p:cNvPicPr>
          <p:nvPr/>
        </p:nvPicPr>
        <p:blipFill>
          <a:blip r:embed="rId6"/>
          <a:stretch>
            <a:fillRect/>
          </a:stretch>
        </p:blipFill>
        <p:spPr>
          <a:xfrm>
            <a:off x="10830997" y="2057876"/>
            <a:ext cx="566976" cy="566976"/>
          </a:xfrm>
          <a:prstGeom prst="rect">
            <a:avLst/>
          </a:prstGeom>
        </p:spPr>
      </p:pic>
      <p:sp>
        <p:nvSpPr>
          <p:cNvPr id="13" name="Text 7"/>
          <p:cNvSpPr/>
          <p:nvPr/>
        </p:nvSpPr>
        <p:spPr>
          <a:xfrm>
            <a:off x="10830997" y="2851666"/>
            <a:ext cx="2835235" cy="354330"/>
          </a:xfrm>
          <a:prstGeom prst="rect">
            <a:avLst/>
          </a:prstGeom>
          <a:noFill/>
          <a:ln/>
        </p:spPr>
        <p:txBody>
          <a:bodyPr wrap="none" lIns="0" tIns="0" rIns="0" bIns="0" rtlCol="0" anchor="t"/>
          <a:lstStyle/>
          <a:p>
            <a:pPr marL="0" indent="0" algn="l">
              <a:lnSpc>
                <a:spcPts val="2750"/>
              </a:lnSpc>
              <a:buNone/>
            </a:pPr>
            <a:r>
              <a:rPr lang="en-US" b="1" dirty="0">
                <a:latin typeface="Times New Roman" panose="02020603050405020304" pitchFamily="18" charset="0"/>
                <a:ea typeface="Tomorrow Semi Bold" pitchFamily="34" charset="-122"/>
                <a:cs typeface="Times New Roman" panose="02020603050405020304" pitchFamily="18" charset="0"/>
              </a:rPr>
              <a:t>Transfer Learning</a:t>
            </a:r>
            <a:endParaRPr lang="en-US" b="1" dirty="0">
              <a:latin typeface="Times New Roman" panose="02020603050405020304" pitchFamily="18" charset="0"/>
              <a:cs typeface="Times New Roman" panose="02020603050405020304" pitchFamily="18" charset="0"/>
            </a:endParaRPr>
          </a:p>
        </p:txBody>
      </p:sp>
      <p:sp>
        <p:nvSpPr>
          <p:cNvPr id="14" name="Text 8"/>
          <p:cNvSpPr/>
          <p:nvPr/>
        </p:nvSpPr>
        <p:spPr>
          <a:xfrm>
            <a:off x="10830997" y="3342084"/>
            <a:ext cx="3005614" cy="3991928"/>
          </a:xfrm>
          <a:prstGeom prst="rect">
            <a:avLst/>
          </a:prstGeom>
          <a:noFill/>
          <a:ln/>
        </p:spPr>
        <p:txBody>
          <a:bodyPr wrap="square" lIns="0" tIns="0" rIns="0" bIns="0" rtlCol="0" anchor="t"/>
          <a:lstStyle/>
          <a:p>
            <a:pPr marL="0" indent="0" algn="l">
              <a:lnSpc>
                <a:spcPts val="2850"/>
              </a:lnSpc>
              <a:buNone/>
            </a:pPr>
            <a:r>
              <a:rPr lang="en-US" dirty="0">
                <a:latin typeface="Times New Roman" panose="02020603050405020304" pitchFamily="18" charset="0"/>
                <a:ea typeface="Tomorrow" pitchFamily="34" charset="-122"/>
                <a:cs typeface="Times New Roman" panose="02020603050405020304" pitchFamily="18" charset="0"/>
              </a:rPr>
              <a:t>Transfer learning approaches allow for the adaptation and personalization of BCI systems, leveraging previously acquired knowledge from other users or tasks to improve the performance and reduce the training time for individual users.</a:t>
            </a:r>
            <a:endParaRPr lang="en-US" dirty="0">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914C1C8D-716E-7CD8-4AD9-FB1CE43B767C}"/>
              </a:ext>
            </a:extLst>
          </p:cNvPr>
          <p:cNvSpPr/>
          <p:nvPr/>
        </p:nvSpPr>
        <p:spPr>
          <a:xfrm>
            <a:off x="12678937" y="7783551"/>
            <a:ext cx="1839951" cy="362903"/>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1577</Words>
  <Application>Microsoft Office PowerPoint</Application>
  <PresentationFormat>Custom</PresentationFormat>
  <Paragraphs>120</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Times New Roman</vt:lpstr>
      <vt:lpstr>Arial</vt:lpstr>
      <vt:lpstr>Tomorrow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harshitha kandukuri</cp:lastModifiedBy>
  <cp:revision>3</cp:revision>
  <dcterms:created xsi:type="dcterms:W3CDTF">2024-10-19T08:52:52Z</dcterms:created>
  <dcterms:modified xsi:type="dcterms:W3CDTF">2024-10-19T09:26:16Z</dcterms:modified>
</cp:coreProperties>
</file>