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61" r:id="rId4"/>
    <p:sldId id="262" r:id="rId5"/>
    <p:sldId id="263" r:id="rId6"/>
    <p:sldId id="264" r:id="rId7"/>
    <p:sldId id="265" r:id="rId8"/>
    <p:sldId id="258" r:id="rId9"/>
    <p:sldId id="266" r:id="rId10"/>
    <p:sldId id="267" r:id="rId11"/>
    <p:sldId id="268" r:id="rId12"/>
    <p:sldId id="269" r:id="rId13"/>
    <p:sldId id="270" r:id="rId14"/>
    <p:sldId id="271" r:id="rId15"/>
    <p:sldId id="260" r:id="rId16"/>
    <p:sldId id="259"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56" autoAdjust="0"/>
  </p:normalViewPr>
  <p:slideViewPr>
    <p:cSldViewPr snapToGrid="0">
      <p:cViewPr varScale="1">
        <p:scale>
          <a:sx n="102" d="100"/>
          <a:sy n="102"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D69B3EDF-D83F-FF74-5383-23213B22351A}"/>
            </a:ext>
          </a:extLst>
        </p:cNvPr>
        <p:cNvGrpSpPr/>
        <p:nvPr/>
      </p:nvGrpSpPr>
      <p:grpSpPr>
        <a:xfrm>
          <a:off x="0" y="0"/>
          <a:ext cx="0" cy="0"/>
          <a:chOff x="0" y="0"/>
          <a:chExt cx="0" cy="0"/>
        </a:xfrm>
      </p:grpSpPr>
      <p:sp>
        <p:nvSpPr>
          <p:cNvPr id="92" name="Google Shape;92;g35334920a86_0_490:notes">
            <a:extLst>
              <a:ext uri="{FF2B5EF4-FFF2-40B4-BE49-F238E27FC236}">
                <a16:creationId xmlns:a16="http://schemas.microsoft.com/office/drawing/2014/main" id="{468CD05E-17E1-DAB0-281D-AD5C76AD77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a:extLst>
              <a:ext uri="{FF2B5EF4-FFF2-40B4-BE49-F238E27FC236}">
                <a16:creationId xmlns:a16="http://schemas.microsoft.com/office/drawing/2014/main" id="{EFA76D01-88A5-F220-9D4B-C146AC8346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88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54BE9B0A-A754-2A0E-40F5-CC62E6B5AA1C}"/>
            </a:ext>
          </a:extLst>
        </p:cNvPr>
        <p:cNvGrpSpPr/>
        <p:nvPr/>
      </p:nvGrpSpPr>
      <p:grpSpPr>
        <a:xfrm>
          <a:off x="0" y="0"/>
          <a:ext cx="0" cy="0"/>
          <a:chOff x="0" y="0"/>
          <a:chExt cx="0" cy="0"/>
        </a:xfrm>
      </p:grpSpPr>
      <p:sp>
        <p:nvSpPr>
          <p:cNvPr id="92" name="Google Shape;92;g35334920a86_0_490:notes">
            <a:extLst>
              <a:ext uri="{FF2B5EF4-FFF2-40B4-BE49-F238E27FC236}">
                <a16:creationId xmlns:a16="http://schemas.microsoft.com/office/drawing/2014/main" id="{B823360A-CE7A-F9D9-5CE2-26B31DC448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a:extLst>
              <a:ext uri="{FF2B5EF4-FFF2-40B4-BE49-F238E27FC236}">
                <a16:creationId xmlns:a16="http://schemas.microsoft.com/office/drawing/2014/main" id="{EF31FD55-16A5-DBDE-2A39-469A119EE7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28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11A0E288-FA68-5B01-4E40-41F14588AA43}"/>
            </a:ext>
          </a:extLst>
        </p:cNvPr>
        <p:cNvGrpSpPr/>
        <p:nvPr/>
      </p:nvGrpSpPr>
      <p:grpSpPr>
        <a:xfrm>
          <a:off x="0" y="0"/>
          <a:ext cx="0" cy="0"/>
          <a:chOff x="0" y="0"/>
          <a:chExt cx="0" cy="0"/>
        </a:xfrm>
      </p:grpSpPr>
      <p:sp>
        <p:nvSpPr>
          <p:cNvPr id="92" name="Google Shape;92;g35334920a86_0_490:notes">
            <a:extLst>
              <a:ext uri="{FF2B5EF4-FFF2-40B4-BE49-F238E27FC236}">
                <a16:creationId xmlns:a16="http://schemas.microsoft.com/office/drawing/2014/main" id="{173ABA8C-DA56-07DA-7F47-6A1C465CFF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a:extLst>
              <a:ext uri="{FF2B5EF4-FFF2-40B4-BE49-F238E27FC236}">
                <a16:creationId xmlns:a16="http://schemas.microsoft.com/office/drawing/2014/main" id="{0CB04BC6-E2F4-E661-D897-706990A8BD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76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E8A5FC56-5678-4FD3-252A-F2CE291A7072}"/>
            </a:ext>
          </a:extLst>
        </p:cNvPr>
        <p:cNvGrpSpPr/>
        <p:nvPr/>
      </p:nvGrpSpPr>
      <p:grpSpPr>
        <a:xfrm>
          <a:off x="0" y="0"/>
          <a:ext cx="0" cy="0"/>
          <a:chOff x="0" y="0"/>
          <a:chExt cx="0" cy="0"/>
        </a:xfrm>
      </p:grpSpPr>
      <p:sp>
        <p:nvSpPr>
          <p:cNvPr id="92" name="Google Shape;92;g35334920a86_0_490:notes">
            <a:extLst>
              <a:ext uri="{FF2B5EF4-FFF2-40B4-BE49-F238E27FC236}">
                <a16:creationId xmlns:a16="http://schemas.microsoft.com/office/drawing/2014/main" id="{63E340B7-1A01-7746-1E6A-7118378B48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a:extLst>
              <a:ext uri="{FF2B5EF4-FFF2-40B4-BE49-F238E27FC236}">
                <a16:creationId xmlns:a16="http://schemas.microsoft.com/office/drawing/2014/main" id="{C4300D31-DB02-02FB-B390-4ECD2908C3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55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B9D50F3-8369-C661-B87B-8FB381098336}"/>
            </a:ext>
          </a:extLst>
        </p:cNvPr>
        <p:cNvGrpSpPr/>
        <p:nvPr/>
      </p:nvGrpSpPr>
      <p:grpSpPr>
        <a:xfrm>
          <a:off x="0" y="0"/>
          <a:ext cx="0" cy="0"/>
          <a:chOff x="0" y="0"/>
          <a:chExt cx="0" cy="0"/>
        </a:xfrm>
      </p:grpSpPr>
      <p:sp>
        <p:nvSpPr>
          <p:cNvPr id="92" name="Google Shape;92;g35334920a86_0_490:notes">
            <a:extLst>
              <a:ext uri="{FF2B5EF4-FFF2-40B4-BE49-F238E27FC236}">
                <a16:creationId xmlns:a16="http://schemas.microsoft.com/office/drawing/2014/main" id="{1859139E-1382-FCC9-5AD9-73B3C4F657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a:extLst>
              <a:ext uri="{FF2B5EF4-FFF2-40B4-BE49-F238E27FC236}">
                <a16:creationId xmlns:a16="http://schemas.microsoft.com/office/drawing/2014/main" id="{746BEC22-1C52-1938-8C1C-910F8BBDE8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33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334920a86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334920a86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334920a86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334920a86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334920a86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334920a86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94C781D2-C903-968D-EBA2-E11900C86511}"/>
            </a:ext>
          </a:extLst>
        </p:cNvPr>
        <p:cNvGrpSpPr/>
        <p:nvPr/>
      </p:nvGrpSpPr>
      <p:grpSpPr>
        <a:xfrm>
          <a:off x="0" y="0"/>
          <a:ext cx="0" cy="0"/>
          <a:chOff x="0" y="0"/>
          <a:chExt cx="0" cy="0"/>
        </a:xfrm>
      </p:grpSpPr>
      <p:sp>
        <p:nvSpPr>
          <p:cNvPr id="88" name="Google Shape;88;g35334920a86_0_485:notes">
            <a:extLst>
              <a:ext uri="{FF2B5EF4-FFF2-40B4-BE49-F238E27FC236}">
                <a16:creationId xmlns:a16="http://schemas.microsoft.com/office/drawing/2014/main" id="{F268DD76-054A-9D65-BF49-1680DAC175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334920a86_0_485:notes">
            <a:extLst>
              <a:ext uri="{FF2B5EF4-FFF2-40B4-BE49-F238E27FC236}">
                <a16:creationId xmlns:a16="http://schemas.microsoft.com/office/drawing/2014/main" id="{AFD69A94-2042-86A6-824F-606360F0A0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44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FC73BE72-E61E-20AE-B23D-C4D47ECAFCBB}"/>
            </a:ext>
          </a:extLst>
        </p:cNvPr>
        <p:cNvGrpSpPr/>
        <p:nvPr/>
      </p:nvGrpSpPr>
      <p:grpSpPr>
        <a:xfrm>
          <a:off x="0" y="0"/>
          <a:ext cx="0" cy="0"/>
          <a:chOff x="0" y="0"/>
          <a:chExt cx="0" cy="0"/>
        </a:xfrm>
      </p:grpSpPr>
      <p:sp>
        <p:nvSpPr>
          <p:cNvPr id="88" name="Google Shape;88;g35334920a86_0_485:notes">
            <a:extLst>
              <a:ext uri="{FF2B5EF4-FFF2-40B4-BE49-F238E27FC236}">
                <a16:creationId xmlns:a16="http://schemas.microsoft.com/office/drawing/2014/main" id="{3D9C1F23-28A6-3EE7-FBF7-EC1C506D27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334920a86_0_485:notes">
            <a:extLst>
              <a:ext uri="{FF2B5EF4-FFF2-40B4-BE49-F238E27FC236}">
                <a16:creationId xmlns:a16="http://schemas.microsoft.com/office/drawing/2014/main" id="{CDD4B854-5FA9-5693-92CF-D424F77114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525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2D2EC8DC-6DD6-3D2E-05E2-194F38C00AAD}"/>
            </a:ext>
          </a:extLst>
        </p:cNvPr>
        <p:cNvGrpSpPr/>
        <p:nvPr/>
      </p:nvGrpSpPr>
      <p:grpSpPr>
        <a:xfrm>
          <a:off x="0" y="0"/>
          <a:ext cx="0" cy="0"/>
          <a:chOff x="0" y="0"/>
          <a:chExt cx="0" cy="0"/>
        </a:xfrm>
      </p:grpSpPr>
      <p:sp>
        <p:nvSpPr>
          <p:cNvPr id="88" name="Google Shape;88;g35334920a86_0_485:notes">
            <a:extLst>
              <a:ext uri="{FF2B5EF4-FFF2-40B4-BE49-F238E27FC236}">
                <a16:creationId xmlns:a16="http://schemas.microsoft.com/office/drawing/2014/main" id="{23E9F477-052F-4EEB-185E-2F5E9E30A7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334920a86_0_485:notes">
            <a:extLst>
              <a:ext uri="{FF2B5EF4-FFF2-40B4-BE49-F238E27FC236}">
                <a16:creationId xmlns:a16="http://schemas.microsoft.com/office/drawing/2014/main" id="{E1531757-BD65-0E1D-7DD4-C8A6DDBE1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0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2E974AEE-B695-CF4E-98C1-9F39989EB5ED}"/>
            </a:ext>
          </a:extLst>
        </p:cNvPr>
        <p:cNvGrpSpPr/>
        <p:nvPr/>
      </p:nvGrpSpPr>
      <p:grpSpPr>
        <a:xfrm>
          <a:off x="0" y="0"/>
          <a:ext cx="0" cy="0"/>
          <a:chOff x="0" y="0"/>
          <a:chExt cx="0" cy="0"/>
        </a:xfrm>
      </p:grpSpPr>
      <p:sp>
        <p:nvSpPr>
          <p:cNvPr id="88" name="Google Shape;88;g35334920a86_0_485:notes">
            <a:extLst>
              <a:ext uri="{FF2B5EF4-FFF2-40B4-BE49-F238E27FC236}">
                <a16:creationId xmlns:a16="http://schemas.microsoft.com/office/drawing/2014/main" id="{93AC1AB1-0C72-5F50-8736-3B70A8AAD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334920a86_0_485:notes">
            <a:extLst>
              <a:ext uri="{FF2B5EF4-FFF2-40B4-BE49-F238E27FC236}">
                <a16:creationId xmlns:a16="http://schemas.microsoft.com/office/drawing/2014/main" id="{96F67F56-BCFE-239D-9052-B00E884659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3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0427E176-1BE6-B9DE-A426-21B5BCE7472B}"/>
            </a:ext>
          </a:extLst>
        </p:cNvPr>
        <p:cNvGrpSpPr/>
        <p:nvPr/>
      </p:nvGrpSpPr>
      <p:grpSpPr>
        <a:xfrm>
          <a:off x="0" y="0"/>
          <a:ext cx="0" cy="0"/>
          <a:chOff x="0" y="0"/>
          <a:chExt cx="0" cy="0"/>
        </a:xfrm>
      </p:grpSpPr>
      <p:sp>
        <p:nvSpPr>
          <p:cNvPr id="88" name="Google Shape;88;g35334920a86_0_485:notes">
            <a:extLst>
              <a:ext uri="{FF2B5EF4-FFF2-40B4-BE49-F238E27FC236}">
                <a16:creationId xmlns:a16="http://schemas.microsoft.com/office/drawing/2014/main" id="{13E55DC5-4104-3496-FCE0-A5B64A6BCA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334920a86_0_485:notes">
            <a:extLst>
              <a:ext uri="{FF2B5EF4-FFF2-40B4-BE49-F238E27FC236}">
                <a16:creationId xmlns:a16="http://schemas.microsoft.com/office/drawing/2014/main" id="{8676E63F-2989-D080-6150-219B867E7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813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334920a86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8D19999-D693-9B91-3286-FBCC1DE7DBDA}"/>
            </a:ext>
          </a:extLst>
        </p:cNvPr>
        <p:cNvGrpSpPr/>
        <p:nvPr/>
      </p:nvGrpSpPr>
      <p:grpSpPr>
        <a:xfrm>
          <a:off x="0" y="0"/>
          <a:ext cx="0" cy="0"/>
          <a:chOff x="0" y="0"/>
          <a:chExt cx="0" cy="0"/>
        </a:xfrm>
      </p:grpSpPr>
      <p:sp>
        <p:nvSpPr>
          <p:cNvPr id="92" name="Google Shape;92;g35334920a86_0_490:notes">
            <a:extLst>
              <a:ext uri="{FF2B5EF4-FFF2-40B4-BE49-F238E27FC236}">
                <a16:creationId xmlns:a16="http://schemas.microsoft.com/office/drawing/2014/main" id="{D8ABD5B2-7D70-3B94-71DA-EC2780DBE9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334920a86_0_490:notes">
            <a:extLst>
              <a:ext uri="{FF2B5EF4-FFF2-40B4-BE49-F238E27FC236}">
                <a16:creationId xmlns:a16="http://schemas.microsoft.com/office/drawing/2014/main" id="{FC10BEBB-0A7B-51A8-14DA-097DD76BA1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67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56175" y="2236438"/>
            <a:ext cx="8222100" cy="838800"/>
          </a:xfrm>
          <a:prstGeom prst="rect">
            <a:avLst/>
          </a:prstGeom>
        </p:spPr>
        <p:txBody>
          <a:bodyPr spcFirstLastPara="1" wrap="square" lIns="91425" tIns="91425" rIns="91425" bIns="91425" anchor="b" anchorCtr="0">
            <a:normAutofit fontScale="90000"/>
          </a:bodyPr>
          <a:lstStyle/>
          <a:p>
            <a:r>
              <a:rPr lang="en-IN" sz="4400" b="1" cap="all" dirty="0">
                <a:effectLst/>
                <a:latin typeface="Times New Roman" panose="02020603050405020304" pitchFamily="18" charset="0"/>
                <a:ea typeface="Times New Roman" panose="02020603050405020304" pitchFamily="18" charset="0"/>
              </a:rPr>
              <a:t>AI-Based Real-Time Crowd Density Alert System</a:t>
            </a:r>
            <a:br>
              <a:rPr lang="en-IN" sz="3200" dirty="0">
                <a:effectLst/>
                <a:latin typeface="Times New Roman" panose="02020603050405020304" pitchFamily="18" charset="0"/>
                <a:ea typeface="Times New Roman" panose="02020603050405020304" pitchFamily="18" charset="0"/>
              </a:rPr>
            </a:br>
            <a:endParaRPr lang="en-IN" dirty="0"/>
          </a:p>
        </p:txBody>
      </p:sp>
      <p:sp>
        <p:nvSpPr>
          <p:cNvPr id="2" name="TextBox 1">
            <a:extLst>
              <a:ext uri="{FF2B5EF4-FFF2-40B4-BE49-F238E27FC236}">
                <a16:creationId xmlns:a16="http://schemas.microsoft.com/office/drawing/2014/main" id="{6337E15F-BEAE-EC0D-C6A6-3F17DF4D3E09}"/>
              </a:ext>
            </a:extLst>
          </p:cNvPr>
          <p:cNvSpPr txBox="1"/>
          <p:nvPr/>
        </p:nvSpPr>
        <p:spPr>
          <a:xfrm>
            <a:off x="4572000" y="3710067"/>
            <a:ext cx="4156177" cy="1169551"/>
          </a:xfrm>
          <a:prstGeom prst="rect">
            <a:avLst/>
          </a:prstGeom>
          <a:noFill/>
        </p:spPr>
        <p:txBody>
          <a:bodyPr wrap="square" rtlCol="0">
            <a:spAutoFit/>
          </a:bodyPr>
          <a:lstStyle/>
          <a:p>
            <a:pPr algn="r"/>
            <a:r>
              <a:rPr lang="en-IN" dirty="0">
                <a:solidFill>
                  <a:schemeClr val="bg1"/>
                </a:solidFill>
              </a:rPr>
              <a:t>Presented by</a:t>
            </a:r>
          </a:p>
          <a:p>
            <a:pPr algn="r"/>
            <a:endParaRPr lang="en-IN" dirty="0">
              <a:solidFill>
                <a:schemeClr val="bg1"/>
              </a:solidFill>
            </a:endParaRPr>
          </a:p>
          <a:p>
            <a:pPr algn="r"/>
            <a:r>
              <a:rPr lang="en-IN" dirty="0">
                <a:solidFill>
                  <a:schemeClr val="bg1"/>
                </a:solidFill>
              </a:rPr>
              <a:t>BENJAMIN NICOLAS S(221801005)</a:t>
            </a:r>
          </a:p>
          <a:p>
            <a:pPr algn="r"/>
            <a:r>
              <a:rPr lang="en-IN" dirty="0">
                <a:solidFill>
                  <a:schemeClr val="bg1"/>
                </a:solidFill>
              </a:rPr>
              <a:t>CHARLESS BINNY K (221801007)</a:t>
            </a:r>
          </a:p>
          <a:p>
            <a:pPr algn="r"/>
            <a:r>
              <a:rPr lang="en-IN" dirty="0">
                <a:solidFill>
                  <a:schemeClr val="bg1"/>
                </a:solidFill>
              </a:rPr>
              <a:t>HARSHITHA R (221801018)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029F6EB-90BC-0516-7540-2CC9CDC871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4021A5-4197-6EA3-DAE9-07CE5ED52C2B}"/>
              </a:ext>
            </a:extLst>
          </p:cNvPr>
          <p:cNvSpPr txBox="1"/>
          <p:nvPr/>
        </p:nvSpPr>
        <p:spPr>
          <a:xfrm>
            <a:off x="305468" y="490981"/>
            <a:ext cx="6319025" cy="1077218"/>
          </a:xfrm>
          <a:prstGeom prst="rect">
            <a:avLst/>
          </a:prstGeom>
          <a:noFill/>
        </p:spPr>
        <p:txBody>
          <a:bodyPr wrap="square" rtlCol="0">
            <a:spAutoFit/>
          </a:bodyPr>
          <a:lstStyle/>
          <a:p>
            <a:r>
              <a:rPr lang="en-IN" sz="3200" dirty="0">
                <a:solidFill>
                  <a:schemeClr val="bg1"/>
                </a:solidFill>
              </a:rPr>
              <a:t>VIDEO STREAM PROCESSING MODULE</a:t>
            </a:r>
          </a:p>
        </p:txBody>
      </p:sp>
      <p:sp>
        <p:nvSpPr>
          <p:cNvPr id="4" name="Rectangle 1">
            <a:extLst>
              <a:ext uri="{FF2B5EF4-FFF2-40B4-BE49-F238E27FC236}">
                <a16:creationId xmlns:a16="http://schemas.microsoft.com/office/drawing/2014/main" id="{24733965-F719-4B60-05F0-618CCFC41B61}"/>
              </a:ext>
            </a:extLst>
          </p:cNvPr>
          <p:cNvSpPr>
            <a:spLocks noChangeArrowheads="1"/>
          </p:cNvSpPr>
          <p:nvPr/>
        </p:nvSpPr>
        <p:spPr bwMode="auto">
          <a:xfrm>
            <a:off x="573149" y="1729842"/>
            <a:ext cx="7997702"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lnSpc>
                <a:spcPct val="150000"/>
              </a:lnSpc>
              <a:buClr>
                <a:schemeClr val="bg1"/>
              </a:buClr>
              <a:buFont typeface="Arial" panose="020B0604020202020204" pitchFamily="34" charset="0"/>
              <a:buChar char="•"/>
            </a:pPr>
            <a:r>
              <a:rPr lang="en-US" sz="1800" dirty="0">
                <a:solidFill>
                  <a:schemeClr val="bg1"/>
                </a:solidFill>
              </a:rPr>
              <a:t>Captures live video from </a:t>
            </a:r>
            <a:r>
              <a:rPr lang="en-US" sz="1800" b="1" dirty="0">
                <a:solidFill>
                  <a:schemeClr val="bg1"/>
                </a:solidFill>
              </a:rPr>
              <a:t>laptop webcam</a:t>
            </a:r>
            <a:r>
              <a:rPr lang="en-US" sz="1800" dirty="0">
                <a:solidFill>
                  <a:schemeClr val="bg1"/>
                </a:solidFill>
              </a:rPr>
              <a:t>, </a:t>
            </a:r>
            <a:r>
              <a:rPr lang="en-US" sz="1800" b="1" dirty="0">
                <a:solidFill>
                  <a:schemeClr val="bg1"/>
                </a:solidFill>
              </a:rPr>
              <a:t>USB camera</a:t>
            </a:r>
            <a:r>
              <a:rPr lang="en-US" sz="1800" dirty="0">
                <a:solidFill>
                  <a:schemeClr val="bg1"/>
                </a:solidFill>
              </a:rPr>
              <a:t>, or </a:t>
            </a:r>
            <a:r>
              <a:rPr lang="en-US" sz="1800" b="1" dirty="0">
                <a:solidFill>
                  <a:schemeClr val="bg1"/>
                </a:solidFill>
              </a:rPr>
              <a:t>phone camera</a:t>
            </a:r>
            <a:r>
              <a:rPr lang="en-US" sz="1800" dirty="0">
                <a:solidFill>
                  <a:schemeClr val="bg1"/>
                </a:solidFill>
              </a:rPr>
              <a:t>.</a:t>
            </a:r>
          </a:p>
          <a:p>
            <a:pPr algn="just">
              <a:lnSpc>
                <a:spcPct val="150000"/>
              </a:lnSpc>
              <a:buClr>
                <a:schemeClr val="bg1"/>
              </a:buClr>
              <a:buFont typeface="Arial" panose="020B0604020202020204" pitchFamily="34" charset="0"/>
              <a:buChar char="•"/>
            </a:pPr>
            <a:r>
              <a:rPr lang="en-US" sz="1800" dirty="0">
                <a:solidFill>
                  <a:schemeClr val="bg1"/>
                </a:solidFill>
              </a:rPr>
              <a:t>Uses OpenCV to </a:t>
            </a:r>
            <a:r>
              <a:rPr lang="en-US" sz="1800" b="1" dirty="0">
                <a:solidFill>
                  <a:schemeClr val="bg1"/>
                </a:solidFill>
              </a:rPr>
              <a:t>read, resize, and annotate</a:t>
            </a:r>
            <a:r>
              <a:rPr lang="en-US" sz="1800" dirty="0">
                <a:solidFill>
                  <a:schemeClr val="bg1"/>
                </a:solidFill>
              </a:rPr>
              <a:t> each frame.</a:t>
            </a:r>
          </a:p>
          <a:p>
            <a:pPr algn="just">
              <a:lnSpc>
                <a:spcPct val="150000"/>
              </a:lnSpc>
              <a:buClr>
                <a:schemeClr val="bg1"/>
              </a:buClr>
              <a:buFont typeface="Arial" panose="020B0604020202020204" pitchFamily="34" charset="0"/>
              <a:buChar char="•"/>
            </a:pPr>
            <a:r>
              <a:rPr lang="en-US" sz="1800" dirty="0">
                <a:solidFill>
                  <a:schemeClr val="bg1"/>
                </a:solidFill>
              </a:rPr>
              <a:t>Sends each frame to the person detection module for analysis.</a:t>
            </a:r>
          </a:p>
          <a:p>
            <a:pPr algn="just">
              <a:lnSpc>
                <a:spcPct val="150000"/>
              </a:lnSpc>
              <a:buClr>
                <a:schemeClr val="bg1"/>
              </a:buClr>
              <a:buFont typeface="Arial" panose="020B0604020202020204" pitchFamily="34" charset="0"/>
              <a:buChar char="•"/>
            </a:pPr>
            <a:r>
              <a:rPr lang="en-US" sz="1800" dirty="0">
                <a:solidFill>
                  <a:schemeClr val="bg1"/>
                </a:solidFill>
              </a:rPr>
              <a:t>Handles </a:t>
            </a:r>
            <a:r>
              <a:rPr lang="en-US" sz="1800" b="1" dirty="0">
                <a:solidFill>
                  <a:schemeClr val="bg1"/>
                </a:solidFill>
              </a:rPr>
              <a:t>frame refresh</a:t>
            </a:r>
            <a:r>
              <a:rPr lang="en-US" sz="1800" dirty="0">
                <a:solidFill>
                  <a:schemeClr val="bg1"/>
                </a:solidFill>
              </a:rPr>
              <a:t> and UI-ready output for real-time display.</a:t>
            </a:r>
          </a:p>
          <a:p>
            <a:pPr algn="just">
              <a:lnSpc>
                <a:spcPct val="150000"/>
              </a:lnSpc>
              <a:buClr>
                <a:schemeClr val="bg1"/>
              </a:buClr>
              <a:buFont typeface="Arial" panose="020B0604020202020204" pitchFamily="34" charset="0"/>
              <a:buChar char="•"/>
            </a:pPr>
            <a:r>
              <a:rPr lang="en-US" sz="1800" dirty="0">
                <a:solidFill>
                  <a:schemeClr val="bg1"/>
                </a:solidFill>
              </a:rPr>
              <a:t>Supports different resolutions based on user configuration.</a:t>
            </a:r>
          </a:p>
        </p:txBody>
      </p:sp>
    </p:spTree>
    <p:extLst>
      <p:ext uri="{BB962C8B-B14F-4D97-AF65-F5344CB8AC3E}">
        <p14:creationId xmlns:p14="http://schemas.microsoft.com/office/powerpoint/2010/main" val="114784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5BA5E7D-078F-B628-B5C0-0C8BF63D86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FB6FD9-958F-5F02-CDC1-4CEAFA654E26}"/>
              </a:ext>
            </a:extLst>
          </p:cNvPr>
          <p:cNvSpPr txBox="1"/>
          <p:nvPr/>
        </p:nvSpPr>
        <p:spPr>
          <a:xfrm>
            <a:off x="305468" y="490981"/>
            <a:ext cx="6319025" cy="584775"/>
          </a:xfrm>
          <a:prstGeom prst="rect">
            <a:avLst/>
          </a:prstGeom>
          <a:noFill/>
        </p:spPr>
        <p:txBody>
          <a:bodyPr wrap="square" rtlCol="0">
            <a:spAutoFit/>
          </a:bodyPr>
          <a:lstStyle/>
          <a:p>
            <a:r>
              <a:rPr lang="en-IN" sz="3200" dirty="0">
                <a:solidFill>
                  <a:schemeClr val="bg1"/>
                </a:solidFill>
              </a:rPr>
              <a:t>ALERT GENERATION MODULE</a:t>
            </a:r>
          </a:p>
        </p:txBody>
      </p:sp>
      <p:sp>
        <p:nvSpPr>
          <p:cNvPr id="5" name="Rectangle 2">
            <a:extLst>
              <a:ext uri="{FF2B5EF4-FFF2-40B4-BE49-F238E27FC236}">
                <a16:creationId xmlns:a16="http://schemas.microsoft.com/office/drawing/2014/main" id="{C0B2F305-5A1D-C18A-F24D-A2957FD710D5}"/>
              </a:ext>
            </a:extLst>
          </p:cNvPr>
          <p:cNvSpPr>
            <a:spLocks noChangeArrowheads="1"/>
          </p:cNvSpPr>
          <p:nvPr/>
        </p:nvSpPr>
        <p:spPr bwMode="auto">
          <a:xfrm>
            <a:off x="747678" y="1231897"/>
            <a:ext cx="7189789"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Monitors the crowd count and checks it against a </a:t>
            </a:r>
            <a:r>
              <a:rPr kumimoji="0" lang="en-US" altLang="en-US" sz="1800" b="1" i="0" u="none" strike="noStrike" cap="none" normalizeH="0" baseline="0" dirty="0">
                <a:ln>
                  <a:noFill/>
                </a:ln>
                <a:solidFill>
                  <a:schemeClr val="bg1"/>
                </a:solidFill>
                <a:effectLst/>
                <a:latin typeface="+mj-lt"/>
              </a:rPr>
              <a:t>threshold</a:t>
            </a:r>
            <a:r>
              <a:rPr kumimoji="0" lang="en-US" altLang="en-US" sz="1800" b="0" i="0" u="none" strike="noStrike" cap="none" normalizeH="0" baseline="0" dirty="0">
                <a:ln>
                  <a:noFill/>
                </a:ln>
                <a:solidFill>
                  <a:schemeClr val="bg1"/>
                </a:solidFill>
                <a:effectLst/>
                <a:latin typeface="+mj-lt"/>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Triggers an </a:t>
            </a:r>
            <a:r>
              <a:rPr kumimoji="0" lang="en-US" altLang="en-US" sz="1800" b="1" i="0" u="none" strike="noStrike" cap="none" normalizeH="0" baseline="0" dirty="0">
                <a:ln>
                  <a:noFill/>
                </a:ln>
                <a:solidFill>
                  <a:schemeClr val="bg1"/>
                </a:solidFill>
                <a:effectLst/>
                <a:latin typeface="+mj-lt"/>
              </a:rPr>
              <a:t>audio alert</a:t>
            </a:r>
            <a:r>
              <a:rPr kumimoji="0" lang="en-US" altLang="en-US" sz="1800" b="0" i="0" u="none" strike="noStrike" cap="none" normalizeH="0" baseline="0" dirty="0">
                <a:ln>
                  <a:noFill/>
                </a:ln>
                <a:solidFill>
                  <a:schemeClr val="bg1"/>
                </a:solidFill>
                <a:effectLst/>
                <a:latin typeface="+mj-lt"/>
              </a:rPr>
              <a:t> (15-second alarm or beep) when exceeded.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Sends an </a:t>
            </a:r>
            <a:r>
              <a:rPr kumimoji="0" lang="en-US" altLang="en-US" sz="1800" b="1" i="0" u="none" strike="noStrike" cap="none" normalizeH="0" baseline="0" dirty="0">
                <a:ln>
                  <a:noFill/>
                </a:ln>
                <a:solidFill>
                  <a:schemeClr val="bg1"/>
                </a:solidFill>
                <a:effectLst/>
                <a:latin typeface="+mj-lt"/>
              </a:rPr>
              <a:t>email alert</a:t>
            </a:r>
            <a:r>
              <a:rPr kumimoji="0" lang="en-US" altLang="en-US" sz="1800" b="0" i="0" u="none" strike="noStrike" cap="none" normalizeH="0" baseline="0" dirty="0">
                <a:ln>
                  <a:noFill/>
                </a:ln>
                <a:solidFill>
                  <a:schemeClr val="bg1"/>
                </a:solidFill>
                <a:effectLst/>
                <a:latin typeface="+mj-lt"/>
              </a:rPr>
              <a:t> with crowd details to a configured recipient.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Uses </a:t>
            </a:r>
            <a:r>
              <a:rPr kumimoji="0" lang="en-US" altLang="en-US" sz="1800" b="1" i="0" u="none" strike="noStrike" cap="none" normalizeH="0" baseline="0" dirty="0" err="1">
                <a:ln>
                  <a:noFill/>
                </a:ln>
                <a:solidFill>
                  <a:schemeClr val="bg1"/>
                </a:solidFill>
                <a:effectLst/>
                <a:latin typeface="+mj-lt"/>
              </a:rPr>
              <a:t>playsound</a:t>
            </a:r>
            <a:r>
              <a:rPr kumimoji="0" lang="en-US" altLang="en-US" sz="1800" b="1" i="0" u="none" strike="noStrike" cap="none" normalizeH="0" baseline="0" dirty="0">
                <a:ln>
                  <a:noFill/>
                </a:ln>
                <a:solidFill>
                  <a:schemeClr val="bg1"/>
                </a:solidFill>
                <a:effectLst/>
                <a:latin typeface="+mj-lt"/>
              </a:rPr>
              <a:t> / </a:t>
            </a:r>
            <a:r>
              <a:rPr kumimoji="0" lang="en-US" altLang="en-US" sz="1800" b="1" i="0" u="none" strike="noStrike" cap="none" normalizeH="0" baseline="0" dirty="0" err="1">
                <a:ln>
                  <a:noFill/>
                </a:ln>
                <a:solidFill>
                  <a:schemeClr val="bg1"/>
                </a:solidFill>
                <a:effectLst/>
                <a:latin typeface="+mj-lt"/>
              </a:rPr>
              <a:t>winsound</a:t>
            </a:r>
            <a:r>
              <a:rPr kumimoji="0" lang="en-US" altLang="en-US" sz="1800" b="0" i="0" u="none" strike="noStrike" cap="none" normalizeH="0" baseline="0" dirty="0">
                <a:ln>
                  <a:noFill/>
                </a:ln>
                <a:solidFill>
                  <a:schemeClr val="bg1"/>
                </a:solidFill>
                <a:effectLst/>
                <a:latin typeface="+mj-lt"/>
              </a:rPr>
              <a:t> for audio, and </a:t>
            </a:r>
            <a:r>
              <a:rPr kumimoji="0" lang="en-US" altLang="en-US" sz="1800" b="1" i="0" u="none" strike="noStrike" cap="none" normalizeH="0" baseline="0" dirty="0" err="1">
                <a:ln>
                  <a:noFill/>
                </a:ln>
                <a:solidFill>
                  <a:schemeClr val="bg1"/>
                </a:solidFill>
                <a:effectLst/>
                <a:latin typeface="+mj-lt"/>
              </a:rPr>
              <a:t>smtplib</a:t>
            </a:r>
            <a:r>
              <a:rPr kumimoji="0" lang="en-US" altLang="en-US" sz="1800" b="0" i="0" u="none" strike="noStrike" cap="none" normalizeH="0" baseline="0" dirty="0">
                <a:ln>
                  <a:noFill/>
                </a:ln>
                <a:solidFill>
                  <a:schemeClr val="bg1"/>
                </a:solidFill>
                <a:effectLst/>
                <a:latin typeface="+mj-lt"/>
              </a:rPr>
              <a:t> for email.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Ensures alerts are timely, reliable, and non-repetitive.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102975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4414DD58-C814-7EA5-4B12-FCC6D281BA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95AACE-DA74-4052-1266-50CF90A2FCA9}"/>
              </a:ext>
            </a:extLst>
          </p:cNvPr>
          <p:cNvSpPr txBox="1"/>
          <p:nvPr/>
        </p:nvSpPr>
        <p:spPr>
          <a:xfrm>
            <a:off x="387913" y="341079"/>
            <a:ext cx="6319025" cy="1077218"/>
          </a:xfrm>
          <a:prstGeom prst="rect">
            <a:avLst/>
          </a:prstGeom>
          <a:noFill/>
        </p:spPr>
        <p:txBody>
          <a:bodyPr wrap="square" rtlCol="0">
            <a:spAutoFit/>
          </a:bodyPr>
          <a:lstStyle/>
          <a:p>
            <a:r>
              <a:rPr lang="en-IN" sz="3200" dirty="0">
                <a:solidFill>
                  <a:schemeClr val="bg1"/>
                </a:solidFill>
              </a:rPr>
              <a:t>FLASK-BASED STREAMING MODULE</a:t>
            </a:r>
          </a:p>
        </p:txBody>
      </p:sp>
      <p:sp>
        <p:nvSpPr>
          <p:cNvPr id="3" name="Rectangle 1">
            <a:extLst>
              <a:ext uri="{FF2B5EF4-FFF2-40B4-BE49-F238E27FC236}">
                <a16:creationId xmlns:a16="http://schemas.microsoft.com/office/drawing/2014/main" id="{5AF0CE8A-1B7C-97B2-5748-CD00F8BBC6D5}"/>
              </a:ext>
            </a:extLst>
          </p:cNvPr>
          <p:cNvSpPr>
            <a:spLocks noChangeArrowheads="1"/>
          </p:cNvSpPr>
          <p:nvPr/>
        </p:nvSpPr>
        <p:spPr bwMode="auto">
          <a:xfrm>
            <a:off x="659568" y="1758887"/>
            <a:ext cx="8023350"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Streams the annotated video via </a:t>
            </a:r>
            <a:r>
              <a:rPr kumimoji="0" lang="en-US" altLang="en-US" sz="1800" b="1" i="0" u="none" strike="noStrike" cap="none" normalizeH="0" baseline="0" dirty="0">
                <a:ln>
                  <a:noFill/>
                </a:ln>
                <a:solidFill>
                  <a:schemeClr val="bg1"/>
                </a:solidFill>
                <a:effectLst/>
                <a:latin typeface="+mj-lt"/>
              </a:rPr>
              <a:t>Flask</a:t>
            </a:r>
            <a:r>
              <a:rPr kumimoji="0" lang="en-US" altLang="en-US" sz="1800" b="0" i="0" u="none" strike="noStrike" cap="none" normalizeH="0" baseline="0" dirty="0">
                <a:ln>
                  <a:noFill/>
                </a:ln>
                <a:solidFill>
                  <a:schemeClr val="bg1"/>
                </a:solidFill>
                <a:effectLst/>
                <a:latin typeface="+mj-lt"/>
              </a:rPr>
              <a:t> using the /video endpoint.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Converts OpenCV frames into </a:t>
            </a:r>
            <a:r>
              <a:rPr kumimoji="0" lang="en-US" altLang="en-US" sz="1800" b="1" i="0" u="none" strike="noStrike" cap="none" normalizeH="0" baseline="0" dirty="0">
                <a:ln>
                  <a:noFill/>
                </a:ln>
                <a:solidFill>
                  <a:schemeClr val="bg1"/>
                </a:solidFill>
                <a:effectLst/>
                <a:latin typeface="+mj-lt"/>
              </a:rPr>
              <a:t>MJPEG stream</a:t>
            </a:r>
            <a:r>
              <a:rPr kumimoji="0" lang="en-US" altLang="en-US" sz="1800" b="0" i="0" u="none" strike="noStrike" cap="none" normalizeH="0" baseline="0" dirty="0">
                <a:ln>
                  <a:noFill/>
                </a:ln>
                <a:solidFill>
                  <a:schemeClr val="bg1"/>
                </a:solidFill>
                <a:effectLst/>
                <a:latin typeface="+mj-lt"/>
              </a:rPr>
              <a:t> for web embedding.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Allows live access to detection output from any </a:t>
            </a:r>
            <a:r>
              <a:rPr kumimoji="0" lang="en-US" altLang="en-US" sz="1800" b="1" i="0" u="none" strike="noStrike" cap="none" normalizeH="0" baseline="0" dirty="0">
                <a:ln>
                  <a:noFill/>
                </a:ln>
                <a:solidFill>
                  <a:schemeClr val="bg1"/>
                </a:solidFill>
                <a:effectLst/>
                <a:latin typeface="+mj-lt"/>
              </a:rPr>
              <a:t>web browser</a:t>
            </a:r>
            <a:r>
              <a:rPr kumimoji="0" lang="en-US" altLang="en-US" sz="1800" b="0" i="0" u="none" strike="noStrike" cap="none" normalizeH="0" baseline="0" dirty="0">
                <a:ln>
                  <a:noFill/>
                </a:ln>
                <a:solidFill>
                  <a:schemeClr val="bg1"/>
                </a:solidFill>
                <a:effectLst/>
                <a:latin typeface="+mj-lt"/>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Keeps backend and frontend loosely coupled and independently accessible.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j-lt"/>
              </a:rPr>
              <a:t>Simple to host locally or on a LAN network.</a:t>
            </a:r>
          </a:p>
        </p:txBody>
      </p:sp>
    </p:spTree>
    <p:extLst>
      <p:ext uri="{BB962C8B-B14F-4D97-AF65-F5344CB8AC3E}">
        <p14:creationId xmlns:p14="http://schemas.microsoft.com/office/powerpoint/2010/main" val="382811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CD9D33BD-07A2-4258-DF97-DB414A7DF7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B8116D9-5295-3A24-4485-1303EAED6763}"/>
              </a:ext>
            </a:extLst>
          </p:cNvPr>
          <p:cNvSpPr txBox="1"/>
          <p:nvPr/>
        </p:nvSpPr>
        <p:spPr>
          <a:xfrm>
            <a:off x="492845" y="318594"/>
            <a:ext cx="6319025" cy="1077218"/>
          </a:xfrm>
          <a:prstGeom prst="rect">
            <a:avLst/>
          </a:prstGeom>
          <a:noFill/>
        </p:spPr>
        <p:txBody>
          <a:bodyPr wrap="square" rtlCol="0">
            <a:spAutoFit/>
          </a:bodyPr>
          <a:lstStyle/>
          <a:p>
            <a:r>
              <a:rPr lang="en-IN" sz="3200" dirty="0">
                <a:solidFill>
                  <a:schemeClr val="bg1"/>
                </a:solidFill>
              </a:rPr>
              <a:t>FRONTEND DASHBOARD MODULE</a:t>
            </a:r>
          </a:p>
        </p:txBody>
      </p:sp>
      <p:sp>
        <p:nvSpPr>
          <p:cNvPr id="5" name="TextBox 4">
            <a:extLst>
              <a:ext uri="{FF2B5EF4-FFF2-40B4-BE49-F238E27FC236}">
                <a16:creationId xmlns:a16="http://schemas.microsoft.com/office/drawing/2014/main" id="{5370E8AE-BFBB-CE76-BA4F-9E0E0F585C60}"/>
              </a:ext>
            </a:extLst>
          </p:cNvPr>
          <p:cNvSpPr txBox="1"/>
          <p:nvPr/>
        </p:nvSpPr>
        <p:spPr>
          <a:xfrm>
            <a:off x="839449" y="1650645"/>
            <a:ext cx="7570033" cy="2534027"/>
          </a:xfrm>
          <a:prstGeom prst="rect">
            <a:avLst/>
          </a:prstGeom>
          <a:noFill/>
        </p:spPr>
        <p:txBody>
          <a:bodyPr wrap="square" rtlCol="0">
            <a:spAutoFit/>
          </a:bodyPr>
          <a:lstStyle/>
          <a:p>
            <a:pPr algn="just">
              <a:lnSpc>
                <a:spcPct val="150000"/>
              </a:lnSpc>
              <a:buClr>
                <a:schemeClr val="bg1"/>
              </a:buClr>
              <a:buFont typeface="Arial" panose="020B0604020202020204" pitchFamily="34" charset="0"/>
              <a:buChar char="•"/>
            </a:pPr>
            <a:r>
              <a:rPr lang="en-US" sz="1800" dirty="0">
                <a:solidFill>
                  <a:schemeClr val="bg1"/>
                </a:solidFill>
              </a:rPr>
              <a:t>Built using </a:t>
            </a:r>
            <a:r>
              <a:rPr lang="en-US" sz="1800" b="1" dirty="0">
                <a:solidFill>
                  <a:schemeClr val="bg1"/>
                </a:solidFill>
              </a:rPr>
              <a:t>React.js</a:t>
            </a:r>
            <a:r>
              <a:rPr lang="en-US" sz="1800" dirty="0">
                <a:solidFill>
                  <a:schemeClr val="bg1"/>
                </a:solidFill>
              </a:rPr>
              <a:t> and styled with </a:t>
            </a:r>
            <a:r>
              <a:rPr lang="en-US" sz="1800" b="1" dirty="0">
                <a:solidFill>
                  <a:schemeClr val="bg1"/>
                </a:solidFill>
              </a:rPr>
              <a:t>Tailwind CSS</a:t>
            </a:r>
            <a:r>
              <a:rPr lang="en-US" sz="1800" dirty="0">
                <a:solidFill>
                  <a:schemeClr val="bg1"/>
                </a:solidFill>
              </a:rPr>
              <a:t>.</a:t>
            </a:r>
          </a:p>
          <a:p>
            <a:pPr algn="just">
              <a:lnSpc>
                <a:spcPct val="150000"/>
              </a:lnSpc>
              <a:buClr>
                <a:schemeClr val="bg1"/>
              </a:buClr>
              <a:buFont typeface="Arial" panose="020B0604020202020204" pitchFamily="34" charset="0"/>
              <a:buChar char="•"/>
            </a:pPr>
            <a:r>
              <a:rPr lang="en-US" sz="1800" dirty="0">
                <a:solidFill>
                  <a:schemeClr val="bg1"/>
                </a:solidFill>
              </a:rPr>
              <a:t>Includes a </a:t>
            </a:r>
            <a:r>
              <a:rPr lang="en-US" sz="1800" b="1" dirty="0">
                <a:solidFill>
                  <a:schemeClr val="bg1"/>
                </a:solidFill>
              </a:rPr>
              <a:t>Login Page</a:t>
            </a:r>
            <a:r>
              <a:rPr lang="en-US" sz="1800" dirty="0">
                <a:solidFill>
                  <a:schemeClr val="bg1"/>
                </a:solidFill>
              </a:rPr>
              <a:t> for user/admin authentication.</a:t>
            </a:r>
          </a:p>
          <a:p>
            <a:pPr algn="just">
              <a:lnSpc>
                <a:spcPct val="150000"/>
              </a:lnSpc>
              <a:buClr>
                <a:schemeClr val="bg1"/>
              </a:buClr>
              <a:buFont typeface="Arial" panose="020B0604020202020204" pitchFamily="34" charset="0"/>
              <a:buChar char="•"/>
            </a:pPr>
            <a:r>
              <a:rPr lang="en-US" sz="1800" dirty="0">
                <a:solidFill>
                  <a:schemeClr val="bg1"/>
                </a:solidFill>
              </a:rPr>
              <a:t>Features a </a:t>
            </a:r>
            <a:r>
              <a:rPr lang="en-US" sz="1800" b="1" dirty="0">
                <a:solidFill>
                  <a:schemeClr val="bg1"/>
                </a:solidFill>
              </a:rPr>
              <a:t>Dashboard Page</a:t>
            </a:r>
            <a:r>
              <a:rPr lang="en-US" sz="1800" dirty="0">
                <a:solidFill>
                  <a:schemeClr val="bg1"/>
                </a:solidFill>
              </a:rPr>
              <a:t> with Google Maps and navigation buttons.</a:t>
            </a:r>
          </a:p>
          <a:p>
            <a:pPr algn="just">
              <a:lnSpc>
                <a:spcPct val="150000"/>
              </a:lnSpc>
              <a:buClr>
                <a:schemeClr val="bg1"/>
              </a:buClr>
              <a:buFont typeface="Arial" panose="020B0604020202020204" pitchFamily="34" charset="0"/>
              <a:buChar char="•"/>
            </a:pPr>
            <a:r>
              <a:rPr lang="en-US" sz="1800" dirty="0">
                <a:solidFill>
                  <a:schemeClr val="bg1"/>
                </a:solidFill>
              </a:rPr>
              <a:t>Displays the </a:t>
            </a:r>
            <a:r>
              <a:rPr lang="en-US" sz="1800" b="1" dirty="0">
                <a:solidFill>
                  <a:schemeClr val="bg1"/>
                </a:solidFill>
              </a:rPr>
              <a:t>Camera Feed Page</a:t>
            </a:r>
            <a:r>
              <a:rPr lang="en-US" sz="1800" dirty="0">
                <a:solidFill>
                  <a:schemeClr val="bg1"/>
                </a:solidFill>
              </a:rPr>
              <a:t> by embedding the Flask video stream.</a:t>
            </a:r>
          </a:p>
          <a:p>
            <a:pPr algn="just">
              <a:lnSpc>
                <a:spcPct val="150000"/>
              </a:lnSpc>
              <a:buClr>
                <a:schemeClr val="bg1"/>
              </a:buClr>
              <a:buFont typeface="Arial" panose="020B0604020202020204" pitchFamily="34" charset="0"/>
              <a:buChar char="•"/>
            </a:pPr>
            <a:r>
              <a:rPr lang="en-US" sz="1800" dirty="0">
                <a:solidFill>
                  <a:schemeClr val="bg1"/>
                </a:solidFill>
              </a:rPr>
              <a:t>Easy-to-use UI with animated transitions (via </a:t>
            </a:r>
            <a:r>
              <a:rPr lang="en-US" sz="1800" b="1" dirty="0">
                <a:solidFill>
                  <a:schemeClr val="bg1"/>
                </a:solidFill>
              </a:rPr>
              <a:t>Framer Motion</a:t>
            </a:r>
            <a:r>
              <a:rPr lang="en-US" sz="1800" dirty="0">
                <a:solidFill>
                  <a:schemeClr val="bg1"/>
                </a:solidFill>
              </a:rPr>
              <a:t>).</a:t>
            </a:r>
          </a:p>
          <a:p>
            <a:pPr algn="just">
              <a:lnSpc>
                <a:spcPct val="150000"/>
              </a:lnSpc>
              <a:buClr>
                <a:schemeClr val="bg1"/>
              </a:buClr>
            </a:pPr>
            <a:endParaRPr lang="en-IN" sz="1800" dirty="0">
              <a:solidFill>
                <a:schemeClr val="bg1"/>
              </a:solidFill>
            </a:endParaRPr>
          </a:p>
        </p:txBody>
      </p:sp>
    </p:spTree>
    <p:extLst>
      <p:ext uri="{BB962C8B-B14F-4D97-AF65-F5344CB8AC3E}">
        <p14:creationId xmlns:p14="http://schemas.microsoft.com/office/powerpoint/2010/main" val="331280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F22E4A52-0E1C-5465-6BB2-BC43EBB9BC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9AEA3B-49CE-3D3F-FD23-45B8F9DAAF14}"/>
              </a:ext>
            </a:extLst>
          </p:cNvPr>
          <p:cNvSpPr txBox="1"/>
          <p:nvPr/>
        </p:nvSpPr>
        <p:spPr>
          <a:xfrm>
            <a:off x="650242" y="363565"/>
            <a:ext cx="5840499" cy="1015663"/>
          </a:xfrm>
          <a:prstGeom prst="rect">
            <a:avLst/>
          </a:prstGeom>
          <a:noFill/>
        </p:spPr>
        <p:txBody>
          <a:bodyPr wrap="square" rtlCol="0">
            <a:spAutoFit/>
          </a:bodyPr>
          <a:lstStyle/>
          <a:p>
            <a:r>
              <a:rPr lang="en-IN" sz="3000" dirty="0">
                <a:solidFill>
                  <a:schemeClr val="bg1"/>
                </a:solidFill>
              </a:rPr>
              <a:t>CONFIGURATION AND MANAGEMENT MODULE</a:t>
            </a:r>
          </a:p>
        </p:txBody>
      </p:sp>
      <p:sp>
        <p:nvSpPr>
          <p:cNvPr id="4" name="Rectangle 1">
            <a:extLst>
              <a:ext uri="{FF2B5EF4-FFF2-40B4-BE49-F238E27FC236}">
                <a16:creationId xmlns:a16="http://schemas.microsoft.com/office/drawing/2014/main" id="{3B23EC81-3628-71EB-E9D4-73080B2F6ED8}"/>
              </a:ext>
            </a:extLst>
          </p:cNvPr>
          <p:cNvSpPr>
            <a:spLocks noChangeArrowheads="1"/>
          </p:cNvSpPr>
          <p:nvPr/>
        </p:nvSpPr>
        <p:spPr bwMode="auto">
          <a:xfrm>
            <a:off x="899410" y="1849765"/>
            <a:ext cx="7176965"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Allows setting the </a:t>
            </a:r>
            <a:r>
              <a:rPr kumimoji="0" lang="en-US" altLang="en-US" sz="1800" b="1" i="0" u="none" strike="noStrike" cap="none" normalizeH="0" baseline="0" dirty="0">
                <a:ln>
                  <a:noFill/>
                </a:ln>
                <a:solidFill>
                  <a:schemeClr val="bg1"/>
                </a:solidFill>
                <a:effectLst/>
                <a:latin typeface="Arial" panose="020B0604020202020204" pitchFamily="34" charset="0"/>
              </a:rPr>
              <a:t>crowd threshold</a:t>
            </a:r>
            <a:r>
              <a:rPr kumimoji="0" lang="en-US" altLang="en-US" sz="1800" b="0" i="0" u="none" strike="noStrike" cap="none" normalizeH="0" baseline="0" dirty="0">
                <a:ln>
                  <a:noFill/>
                </a:ln>
                <a:solidFill>
                  <a:schemeClr val="bg1"/>
                </a:solidFill>
                <a:effectLst/>
                <a:latin typeface="Arial" panose="020B0604020202020204" pitchFamily="34" charset="0"/>
              </a:rPr>
              <a:t> for alerts.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Supports custom </a:t>
            </a:r>
            <a:r>
              <a:rPr kumimoji="0" lang="en-US" altLang="en-US" sz="1800" b="1" i="0" u="none" strike="noStrike" cap="none" normalizeH="0" baseline="0" dirty="0">
                <a:ln>
                  <a:noFill/>
                </a:ln>
                <a:solidFill>
                  <a:schemeClr val="bg1"/>
                </a:solidFill>
                <a:effectLst/>
                <a:latin typeface="Arial" panose="020B0604020202020204" pitchFamily="34" charset="0"/>
              </a:rPr>
              <a:t>video resolution</a:t>
            </a:r>
            <a:r>
              <a:rPr kumimoji="0" lang="en-US" altLang="en-US" sz="1800" b="0" i="0" u="none" strike="noStrike" cap="none" normalizeH="0" baseline="0" dirty="0">
                <a:ln>
                  <a:noFill/>
                </a:ln>
                <a:solidFill>
                  <a:schemeClr val="bg1"/>
                </a:solidFill>
                <a:effectLst/>
                <a:latin typeface="Arial" panose="020B0604020202020204" pitchFamily="34" charset="0"/>
              </a:rPr>
              <a:t> and stream source.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Lets user configure </a:t>
            </a:r>
            <a:r>
              <a:rPr kumimoji="0" lang="en-US" altLang="en-US" sz="1800" b="1" i="0" u="none" strike="noStrike" cap="none" normalizeH="0" baseline="0" dirty="0">
                <a:ln>
                  <a:noFill/>
                </a:ln>
                <a:solidFill>
                  <a:schemeClr val="bg1"/>
                </a:solidFill>
                <a:effectLst/>
                <a:latin typeface="Arial" panose="020B0604020202020204" pitchFamily="34" charset="0"/>
              </a:rPr>
              <a:t>email credentials and recipients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Enables customization of </a:t>
            </a:r>
            <a:r>
              <a:rPr kumimoji="0" lang="en-US" altLang="en-US" sz="1800" b="1" i="0" u="none" strike="noStrike" cap="none" normalizeH="0" baseline="0" dirty="0">
                <a:ln>
                  <a:noFill/>
                </a:ln>
                <a:solidFill>
                  <a:schemeClr val="bg1"/>
                </a:solidFill>
                <a:effectLst/>
                <a:latin typeface="Arial" panose="020B0604020202020204" pitchFamily="34" charset="0"/>
              </a:rPr>
              <a:t>box color, thickness, and label size</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Makes the system </a:t>
            </a:r>
            <a:r>
              <a:rPr kumimoji="0" lang="en-US" altLang="en-US" sz="1800" b="1" i="0" u="none" strike="noStrike" cap="none" normalizeH="0" baseline="0" dirty="0">
                <a:ln>
                  <a:noFill/>
                </a:ln>
                <a:solidFill>
                  <a:schemeClr val="bg1"/>
                </a:solidFill>
                <a:effectLst/>
                <a:latin typeface="Arial" panose="020B0604020202020204" pitchFamily="34" charset="0"/>
              </a:rPr>
              <a:t>flexible and adaptable</a:t>
            </a:r>
            <a:r>
              <a:rPr kumimoji="0" lang="en-US" altLang="en-US" sz="1800" b="0" i="0" u="none" strike="noStrike" cap="none" normalizeH="0" baseline="0" dirty="0">
                <a:ln>
                  <a:noFill/>
                </a:ln>
                <a:solidFill>
                  <a:schemeClr val="bg1"/>
                </a:solidFill>
                <a:effectLst/>
                <a:latin typeface="Arial" panose="020B0604020202020204" pitchFamily="34" charset="0"/>
              </a:rPr>
              <a:t> to various environments.</a:t>
            </a:r>
          </a:p>
        </p:txBody>
      </p:sp>
    </p:spTree>
    <p:extLst>
      <p:ext uri="{BB962C8B-B14F-4D97-AF65-F5344CB8AC3E}">
        <p14:creationId xmlns:p14="http://schemas.microsoft.com/office/powerpoint/2010/main" val="374437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extBox 1">
            <a:extLst>
              <a:ext uri="{FF2B5EF4-FFF2-40B4-BE49-F238E27FC236}">
                <a16:creationId xmlns:a16="http://schemas.microsoft.com/office/drawing/2014/main" id="{792F2006-9109-060F-D61E-29E31F97C305}"/>
              </a:ext>
            </a:extLst>
          </p:cNvPr>
          <p:cNvSpPr txBox="1"/>
          <p:nvPr/>
        </p:nvSpPr>
        <p:spPr>
          <a:xfrm>
            <a:off x="492845" y="196001"/>
            <a:ext cx="6319025" cy="338554"/>
          </a:xfrm>
          <a:prstGeom prst="rect">
            <a:avLst/>
          </a:prstGeom>
          <a:noFill/>
        </p:spPr>
        <p:txBody>
          <a:bodyPr wrap="square" rtlCol="0">
            <a:spAutoFit/>
          </a:bodyPr>
          <a:lstStyle/>
          <a:p>
            <a:r>
              <a:rPr lang="en-IN" sz="1600" dirty="0">
                <a:solidFill>
                  <a:schemeClr val="bg1"/>
                </a:solidFill>
              </a:rPr>
              <a:t>OUTPUTS</a:t>
            </a:r>
          </a:p>
        </p:txBody>
      </p:sp>
      <p:pic>
        <p:nvPicPr>
          <p:cNvPr id="3" name="Picture 2" descr="WhatsApp Image 2025-04-23 at 12.12.59_162da2a3">
            <a:extLst>
              <a:ext uri="{FF2B5EF4-FFF2-40B4-BE49-F238E27FC236}">
                <a16:creationId xmlns:a16="http://schemas.microsoft.com/office/drawing/2014/main" id="{B650E797-7859-BE8E-A934-C752BA1D235A}"/>
              </a:ext>
            </a:extLst>
          </p:cNvPr>
          <p:cNvPicPr>
            <a:picLocks noChangeAspect="1"/>
          </p:cNvPicPr>
          <p:nvPr/>
        </p:nvPicPr>
        <p:blipFill>
          <a:blip r:embed="rId3"/>
          <a:srcRect l="28294" t="24880" r="27535" b="19317"/>
          <a:stretch/>
        </p:blipFill>
        <p:spPr>
          <a:xfrm>
            <a:off x="6488909" y="1817121"/>
            <a:ext cx="2188565" cy="2840636"/>
          </a:xfrm>
          <a:prstGeom prst="rect">
            <a:avLst/>
          </a:prstGeom>
        </p:spPr>
      </p:pic>
      <p:pic>
        <p:nvPicPr>
          <p:cNvPr id="4" name="Picture 3">
            <a:extLst>
              <a:ext uri="{FF2B5EF4-FFF2-40B4-BE49-F238E27FC236}">
                <a16:creationId xmlns:a16="http://schemas.microsoft.com/office/drawing/2014/main" id="{FD88E4FA-5E72-FF4D-01CE-3F73E67331FD}"/>
              </a:ext>
            </a:extLst>
          </p:cNvPr>
          <p:cNvPicPr>
            <a:picLocks noChangeAspect="1"/>
          </p:cNvPicPr>
          <p:nvPr/>
        </p:nvPicPr>
        <p:blipFill rotWithShape="1">
          <a:blip r:embed="rId4"/>
          <a:srcRect l="-273" t="331" r="273" b="29470"/>
          <a:stretch/>
        </p:blipFill>
        <p:spPr bwMode="auto">
          <a:xfrm>
            <a:off x="552159" y="630595"/>
            <a:ext cx="5574665" cy="1615440"/>
          </a:xfrm>
          <a:prstGeom prst="rect">
            <a:avLst/>
          </a:prstGeom>
          <a:noFill/>
          <a:ln>
            <a:noFill/>
          </a:ln>
          <a:extLst>
            <a:ext uri="{53640926-AAD7-44D8-BBD7-CCE9431645EC}">
              <a14:shadowObscured xmlns:a14="http://schemas.microsoft.com/office/drawing/2010/main"/>
            </a:ext>
          </a:extLst>
        </p:spPr>
      </p:pic>
      <p:pic>
        <p:nvPicPr>
          <p:cNvPr id="5" name="Picture 4" descr="zidane">
            <a:extLst>
              <a:ext uri="{FF2B5EF4-FFF2-40B4-BE49-F238E27FC236}">
                <a16:creationId xmlns:a16="http://schemas.microsoft.com/office/drawing/2014/main" id="{9F31AC17-26CE-3A9C-0BF1-EF04431481FC}"/>
              </a:ext>
            </a:extLst>
          </p:cNvPr>
          <p:cNvPicPr>
            <a:picLocks noChangeAspect="1"/>
          </p:cNvPicPr>
          <p:nvPr/>
        </p:nvPicPr>
        <p:blipFill>
          <a:blip r:embed="rId5"/>
          <a:stretch>
            <a:fillRect/>
          </a:stretch>
        </p:blipFill>
        <p:spPr>
          <a:xfrm>
            <a:off x="836504" y="2459324"/>
            <a:ext cx="4928235" cy="24307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extBox 1">
            <a:extLst>
              <a:ext uri="{FF2B5EF4-FFF2-40B4-BE49-F238E27FC236}">
                <a16:creationId xmlns:a16="http://schemas.microsoft.com/office/drawing/2014/main" id="{8169D656-8F5E-12C2-EB6E-E87F4D7AD6E0}"/>
              </a:ext>
            </a:extLst>
          </p:cNvPr>
          <p:cNvSpPr txBox="1"/>
          <p:nvPr/>
        </p:nvSpPr>
        <p:spPr>
          <a:xfrm>
            <a:off x="2733874" y="2072442"/>
            <a:ext cx="3187241" cy="584775"/>
          </a:xfrm>
          <a:prstGeom prst="rect">
            <a:avLst/>
          </a:prstGeom>
          <a:noFill/>
        </p:spPr>
        <p:txBody>
          <a:bodyPr wrap="square" rtlCol="0">
            <a:spAutoFit/>
          </a:bodyPr>
          <a:lstStyle/>
          <a:p>
            <a:r>
              <a:rPr lang="en-IN" sz="3200"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extBox 1">
            <a:extLst>
              <a:ext uri="{FF2B5EF4-FFF2-40B4-BE49-F238E27FC236}">
                <a16:creationId xmlns:a16="http://schemas.microsoft.com/office/drawing/2014/main" id="{10E8AF7D-EA07-554C-D6EB-095A23EE15A7}"/>
              </a:ext>
            </a:extLst>
          </p:cNvPr>
          <p:cNvSpPr txBox="1"/>
          <p:nvPr/>
        </p:nvSpPr>
        <p:spPr>
          <a:xfrm>
            <a:off x="416311" y="223026"/>
            <a:ext cx="5635083" cy="584775"/>
          </a:xfrm>
          <a:prstGeom prst="rect">
            <a:avLst/>
          </a:prstGeom>
          <a:noFill/>
        </p:spPr>
        <p:txBody>
          <a:bodyPr wrap="square" rtlCol="0">
            <a:spAutoFit/>
          </a:bodyPr>
          <a:lstStyle/>
          <a:p>
            <a:r>
              <a:rPr lang="en-IN" sz="3200" dirty="0">
                <a:solidFill>
                  <a:schemeClr val="bg1"/>
                </a:solidFill>
              </a:rPr>
              <a:t>PROBLEM STATEMENT</a:t>
            </a:r>
          </a:p>
        </p:txBody>
      </p:sp>
      <p:sp>
        <p:nvSpPr>
          <p:cNvPr id="3" name="TextBox 2">
            <a:extLst>
              <a:ext uri="{FF2B5EF4-FFF2-40B4-BE49-F238E27FC236}">
                <a16:creationId xmlns:a16="http://schemas.microsoft.com/office/drawing/2014/main" id="{F08ED8EF-D879-4635-777B-7A215C6F6403}"/>
              </a:ext>
            </a:extLst>
          </p:cNvPr>
          <p:cNvSpPr txBox="1"/>
          <p:nvPr/>
        </p:nvSpPr>
        <p:spPr>
          <a:xfrm>
            <a:off x="416311" y="1407575"/>
            <a:ext cx="8140391" cy="2554545"/>
          </a:xfrm>
          <a:prstGeom prst="rect">
            <a:avLst/>
          </a:prstGeom>
          <a:noFill/>
        </p:spPr>
        <p:txBody>
          <a:bodyPr wrap="square" rtlCol="0">
            <a:spAutoFit/>
          </a:bodyPr>
          <a:lstStyle/>
          <a:p>
            <a:pPr algn="just"/>
            <a:r>
              <a:rPr lang="en-US" sz="1600" dirty="0">
                <a:solidFill>
                  <a:schemeClr val="bg1"/>
                </a:solidFill>
              </a:rPr>
              <a:t>Many public venues lack an affordable and efficient system for monitoring crowd density in real-time, which is essential for ensuring public safety and managing high-traffic areas. Traditional surveillance solutions are often expensive and complex, requiring dedicated hardware and infrastructure. This project addresses these issues by developing a lightweight, web-based crowd monitoring system that uses a mobile phone as a live camera source and integrates YOLO-based person detection to estimate crowd density. The application provides a simple login interface, a dashboard with a live map, and a real-time video feed, triggering alerts when crowd levels exceed a predefined threshold—offering a scalable, low-cost, and accessible alternative to conventional crowd monitoring systems.</a:t>
            </a:r>
            <a:endParaRPr lang="en-IN" sz="1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4F2CE5C8-4C37-2E1D-877D-8EF00059B3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7F44B0-2209-7D00-CAC5-7FBDA33E9AD9}"/>
              </a:ext>
            </a:extLst>
          </p:cNvPr>
          <p:cNvSpPr txBox="1"/>
          <p:nvPr/>
        </p:nvSpPr>
        <p:spPr>
          <a:xfrm>
            <a:off x="387002" y="433070"/>
            <a:ext cx="5635083" cy="584775"/>
          </a:xfrm>
          <a:prstGeom prst="rect">
            <a:avLst/>
          </a:prstGeom>
          <a:noFill/>
        </p:spPr>
        <p:txBody>
          <a:bodyPr wrap="square" rtlCol="0">
            <a:spAutoFit/>
          </a:bodyPr>
          <a:lstStyle/>
          <a:p>
            <a:r>
              <a:rPr lang="en-IN" sz="3200" dirty="0">
                <a:solidFill>
                  <a:schemeClr val="bg1"/>
                </a:solidFill>
              </a:rPr>
              <a:t>ABSTRACT</a:t>
            </a:r>
          </a:p>
        </p:txBody>
      </p:sp>
      <p:sp>
        <p:nvSpPr>
          <p:cNvPr id="3" name="TextBox 2">
            <a:extLst>
              <a:ext uri="{FF2B5EF4-FFF2-40B4-BE49-F238E27FC236}">
                <a16:creationId xmlns:a16="http://schemas.microsoft.com/office/drawing/2014/main" id="{0C95031B-3FE0-E19E-3E48-D7DE77BCE909}"/>
              </a:ext>
            </a:extLst>
          </p:cNvPr>
          <p:cNvSpPr txBox="1"/>
          <p:nvPr/>
        </p:nvSpPr>
        <p:spPr>
          <a:xfrm>
            <a:off x="282070" y="1421893"/>
            <a:ext cx="8097431" cy="2554545"/>
          </a:xfrm>
          <a:prstGeom prst="rect">
            <a:avLst/>
          </a:prstGeom>
          <a:noFill/>
        </p:spPr>
        <p:txBody>
          <a:bodyPr wrap="square" rtlCol="0">
            <a:spAutoFit/>
          </a:bodyPr>
          <a:lstStyle/>
          <a:p>
            <a:pPr algn="just"/>
            <a:r>
              <a:rPr lang="en-US" sz="1600" dirty="0">
                <a:solidFill>
                  <a:schemeClr val="bg1"/>
                </a:solidFill>
              </a:rPr>
              <a:t>This project presents a real-time crowd density monitoring system that utilizes a mobile phone as a live video source and employs the YOLO object detection algorithm to detect and count individuals in the scene. The system is designed as a web-based interface with three main components: a secure login page, a dashboard displaying a live location map, and a live camera feed for real-time monitoring. When the number of people detected in the video feed exceeds a predefined safety threshold, the system triggers an alert to notify users of potential overcrowding. By combining the accuracy of YOLO with the accessibility of mobile devices and web technologies, the system offers a low-cost, scalable solution for managing crowd density in public spaces such as events, malls, and transportation hubs.</a:t>
            </a:r>
            <a:endParaRPr lang="en-IN" sz="1600" dirty="0">
              <a:solidFill>
                <a:schemeClr val="bg1"/>
              </a:solidFill>
            </a:endParaRPr>
          </a:p>
        </p:txBody>
      </p:sp>
    </p:spTree>
    <p:extLst>
      <p:ext uri="{BB962C8B-B14F-4D97-AF65-F5344CB8AC3E}">
        <p14:creationId xmlns:p14="http://schemas.microsoft.com/office/powerpoint/2010/main" val="196436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3ADED4BB-6F50-9439-8AFB-391D0E67E3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734AA5-B2CF-AA50-711A-A09B66D84576}"/>
              </a:ext>
            </a:extLst>
          </p:cNvPr>
          <p:cNvSpPr txBox="1"/>
          <p:nvPr/>
        </p:nvSpPr>
        <p:spPr>
          <a:xfrm>
            <a:off x="438614" y="282581"/>
            <a:ext cx="5635083" cy="584775"/>
          </a:xfrm>
          <a:prstGeom prst="rect">
            <a:avLst/>
          </a:prstGeom>
          <a:noFill/>
        </p:spPr>
        <p:txBody>
          <a:bodyPr wrap="square" rtlCol="0">
            <a:spAutoFit/>
          </a:bodyPr>
          <a:lstStyle/>
          <a:p>
            <a:r>
              <a:rPr lang="en-IN" sz="3200" dirty="0">
                <a:solidFill>
                  <a:schemeClr val="bg1"/>
                </a:solidFill>
              </a:rPr>
              <a:t>INTRODUCTION</a:t>
            </a:r>
          </a:p>
        </p:txBody>
      </p:sp>
      <p:sp>
        <p:nvSpPr>
          <p:cNvPr id="3" name="TextBox 2">
            <a:extLst>
              <a:ext uri="{FF2B5EF4-FFF2-40B4-BE49-F238E27FC236}">
                <a16:creationId xmlns:a16="http://schemas.microsoft.com/office/drawing/2014/main" id="{ED182AA6-35F9-97CB-EDFC-F27876BE8E9F}"/>
              </a:ext>
            </a:extLst>
          </p:cNvPr>
          <p:cNvSpPr txBox="1"/>
          <p:nvPr/>
        </p:nvSpPr>
        <p:spPr>
          <a:xfrm>
            <a:off x="438614" y="1424027"/>
            <a:ext cx="8119917" cy="3046988"/>
          </a:xfrm>
          <a:prstGeom prst="rect">
            <a:avLst/>
          </a:prstGeom>
          <a:noFill/>
        </p:spPr>
        <p:txBody>
          <a:bodyPr wrap="square" rtlCol="0">
            <a:spAutoFit/>
          </a:bodyPr>
          <a:lstStyle/>
          <a:p>
            <a:pPr algn="just">
              <a:buNone/>
            </a:pPr>
            <a:r>
              <a:rPr lang="en-US" sz="1600" dirty="0">
                <a:solidFill>
                  <a:schemeClr val="bg1"/>
                </a:solidFill>
              </a:rPr>
              <a:t>Managing crowd density is important for safety and smooth operations in public places like events, malls, and transport hubs. Traditional monitoring systems often require expensive cameras and complex setups, making them hard to implement in smaller or temporary venues.</a:t>
            </a:r>
          </a:p>
          <a:p>
            <a:pPr algn="just">
              <a:buNone/>
            </a:pPr>
            <a:r>
              <a:rPr lang="en-US" sz="1600" dirty="0">
                <a:solidFill>
                  <a:schemeClr val="bg1"/>
                </a:solidFill>
              </a:rPr>
              <a:t>This project provides a simple and cost-effective solution by using a mobile phone as a live camera and the YOLO object detection model to detect and count people in real time. The system features a user-friendly web interface with a login page, a dashboard showing a live map, and a live video feed. When the number of people crosses a set limit, an alert is triggered to help prevent overcrowding.</a:t>
            </a:r>
          </a:p>
          <a:p>
            <a:pPr algn="just"/>
            <a:r>
              <a:rPr lang="en-US" sz="1600" dirty="0">
                <a:solidFill>
                  <a:schemeClr val="bg1"/>
                </a:solidFill>
              </a:rPr>
              <a:t>By combining real-time video processing with an accessible interface, this project offers an efficient way to monitor and manage crowds using minimal hardware and widely available tools.</a:t>
            </a:r>
          </a:p>
        </p:txBody>
      </p:sp>
    </p:spTree>
    <p:extLst>
      <p:ext uri="{BB962C8B-B14F-4D97-AF65-F5344CB8AC3E}">
        <p14:creationId xmlns:p14="http://schemas.microsoft.com/office/powerpoint/2010/main" val="28843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8A35C85D-FE8F-B4E6-2239-396C45B490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87E91D-2089-A64B-8898-5C44DB649926}"/>
              </a:ext>
            </a:extLst>
          </p:cNvPr>
          <p:cNvSpPr txBox="1"/>
          <p:nvPr/>
        </p:nvSpPr>
        <p:spPr>
          <a:xfrm>
            <a:off x="334536" y="200723"/>
            <a:ext cx="5635083" cy="584775"/>
          </a:xfrm>
          <a:prstGeom prst="rect">
            <a:avLst/>
          </a:prstGeom>
          <a:noFill/>
        </p:spPr>
        <p:txBody>
          <a:bodyPr wrap="square" rtlCol="0">
            <a:spAutoFit/>
          </a:bodyPr>
          <a:lstStyle/>
          <a:p>
            <a:r>
              <a:rPr lang="en-IN" sz="3200" dirty="0">
                <a:solidFill>
                  <a:schemeClr val="bg1"/>
                </a:solidFill>
              </a:rPr>
              <a:t>EXISTING SYSTEM</a:t>
            </a:r>
          </a:p>
        </p:txBody>
      </p:sp>
      <p:sp>
        <p:nvSpPr>
          <p:cNvPr id="3" name="TextBox 2">
            <a:extLst>
              <a:ext uri="{FF2B5EF4-FFF2-40B4-BE49-F238E27FC236}">
                <a16:creationId xmlns:a16="http://schemas.microsoft.com/office/drawing/2014/main" id="{9C51057F-DEB3-8FB9-B8D8-61C9958E948D}"/>
              </a:ext>
            </a:extLst>
          </p:cNvPr>
          <p:cNvSpPr txBox="1"/>
          <p:nvPr/>
        </p:nvSpPr>
        <p:spPr>
          <a:xfrm>
            <a:off x="334536" y="1025284"/>
            <a:ext cx="7961971" cy="3858300"/>
          </a:xfrm>
          <a:prstGeom prst="rect">
            <a:avLst/>
          </a:prstGeom>
          <a:noFill/>
        </p:spPr>
        <p:txBody>
          <a:bodyPr wrap="square" rtlCol="0">
            <a:spAutoFit/>
          </a:bodyPr>
          <a:lstStyle/>
          <a:p>
            <a:pPr algn="just">
              <a:buNone/>
            </a:pPr>
            <a:r>
              <a:rPr lang="en-US" sz="1500" dirty="0">
                <a:solidFill>
                  <a:schemeClr val="bg1"/>
                </a:solidFill>
              </a:rPr>
              <a:t>Current crowd monitoring solutions often rely on fixed surveillance infrastructure, such as CCTV-based systems, sensor networks, and AI-enabled surveillance platforms. These systems are typically used in airports, stadiums, and large event venues to track crowd flow and detect overcrowding. While they provide reliable data, they usually require costly hardware, complex setup, and ongoing maintenance, making them less practical for small-scale or temporary use. Additionally, most of these systems depend heavily on internet connectivity and centralized processing units, which can create delays or data bottlenecks.</a:t>
            </a:r>
          </a:p>
          <a:p>
            <a:pPr algn="just">
              <a:lnSpc>
                <a:spcPct val="200000"/>
              </a:lnSpc>
              <a:buNone/>
            </a:pPr>
            <a:r>
              <a:rPr lang="en-US" sz="1500" dirty="0">
                <a:solidFill>
                  <a:schemeClr val="bg1"/>
                </a:solidFill>
              </a:rPr>
              <a:t>Some are:</a:t>
            </a:r>
          </a:p>
          <a:p>
            <a:pPr algn="just">
              <a:lnSpc>
                <a:spcPct val="150000"/>
              </a:lnSpc>
              <a:buClr>
                <a:schemeClr val="bg1"/>
              </a:buClr>
              <a:buFont typeface="+mj-lt"/>
              <a:buAutoNum type="arabicPeriod"/>
            </a:pPr>
            <a:r>
              <a:rPr lang="en-US" sz="1500" b="1" dirty="0">
                <a:solidFill>
                  <a:schemeClr val="bg1"/>
                </a:solidFill>
              </a:rPr>
              <a:t>Cisco Meraki MV Smart Cameras</a:t>
            </a:r>
            <a:r>
              <a:rPr lang="en-US" sz="1500" dirty="0">
                <a:solidFill>
                  <a:schemeClr val="bg1"/>
                </a:solidFill>
              </a:rPr>
              <a:t> – AI-enabled cameras with built-in analytics for crowd counting.</a:t>
            </a:r>
          </a:p>
          <a:p>
            <a:pPr algn="just">
              <a:lnSpc>
                <a:spcPct val="150000"/>
              </a:lnSpc>
              <a:buClr>
                <a:schemeClr val="bg1"/>
              </a:buClr>
              <a:buFont typeface="+mj-lt"/>
              <a:buAutoNum type="arabicPeriod"/>
            </a:pPr>
            <a:r>
              <a:rPr lang="en-US" sz="1500" b="1" dirty="0" err="1">
                <a:solidFill>
                  <a:schemeClr val="bg1"/>
                </a:solidFill>
              </a:rPr>
              <a:t>CrowdVision</a:t>
            </a:r>
            <a:r>
              <a:rPr lang="en-US" sz="1500" dirty="0">
                <a:solidFill>
                  <a:schemeClr val="bg1"/>
                </a:solidFill>
              </a:rPr>
              <a:t> – A real-time crowd analytics platform used in airports and transport hubs.</a:t>
            </a:r>
          </a:p>
          <a:p>
            <a:pPr algn="just">
              <a:lnSpc>
                <a:spcPct val="150000"/>
              </a:lnSpc>
              <a:buClr>
                <a:schemeClr val="bg1"/>
              </a:buClr>
              <a:buFont typeface="+mj-lt"/>
              <a:buAutoNum type="arabicPeriod"/>
            </a:pPr>
            <a:r>
              <a:rPr lang="en-US" sz="1500" b="1" dirty="0" err="1">
                <a:solidFill>
                  <a:schemeClr val="bg1"/>
                </a:solidFill>
              </a:rPr>
              <a:t>Viisights</a:t>
            </a:r>
            <a:r>
              <a:rPr lang="en-US" sz="1500" b="1" dirty="0">
                <a:solidFill>
                  <a:schemeClr val="bg1"/>
                </a:solidFill>
              </a:rPr>
              <a:t> Wise</a:t>
            </a:r>
            <a:r>
              <a:rPr lang="en-US" sz="1500" dirty="0">
                <a:solidFill>
                  <a:schemeClr val="bg1"/>
                </a:solidFill>
              </a:rPr>
              <a:t> – A video analytics system that detects behaviors and density levels in public areas.</a:t>
            </a:r>
          </a:p>
        </p:txBody>
      </p:sp>
    </p:spTree>
    <p:extLst>
      <p:ext uri="{BB962C8B-B14F-4D97-AF65-F5344CB8AC3E}">
        <p14:creationId xmlns:p14="http://schemas.microsoft.com/office/powerpoint/2010/main" val="200988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DB55844A-17A1-1976-ABD9-5C942F02B2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4CC1E5-CCEC-E28A-85A6-7405B7885EF8}"/>
              </a:ext>
            </a:extLst>
          </p:cNvPr>
          <p:cNvSpPr txBox="1"/>
          <p:nvPr/>
        </p:nvSpPr>
        <p:spPr>
          <a:xfrm>
            <a:off x="223022" y="461000"/>
            <a:ext cx="6319025" cy="523220"/>
          </a:xfrm>
          <a:prstGeom prst="rect">
            <a:avLst/>
          </a:prstGeom>
          <a:noFill/>
        </p:spPr>
        <p:txBody>
          <a:bodyPr wrap="square" rtlCol="0">
            <a:spAutoFit/>
          </a:bodyPr>
          <a:lstStyle/>
          <a:p>
            <a:r>
              <a:rPr lang="en-IN" sz="2800" dirty="0">
                <a:solidFill>
                  <a:schemeClr val="bg1"/>
                </a:solidFill>
              </a:rPr>
              <a:t>LIMITATION OF EXISTING SYSTEM</a:t>
            </a:r>
          </a:p>
        </p:txBody>
      </p:sp>
      <p:sp>
        <p:nvSpPr>
          <p:cNvPr id="4" name="Rectangle 1">
            <a:extLst>
              <a:ext uri="{FF2B5EF4-FFF2-40B4-BE49-F238E27FC236}">
                <a16:creationId xmlns:a16="http://schemas.microsoft.com/office/drawing/2014/main" id="{93E22358-0B12-EF9E-E261-85325D56456F}"/>
              </a:ext>
            </a:extLst>
          </p:cNvPr>
          <p:cNvSpPr>
            <a:spLocks noChangeArrowheads="1"/>
          </p:cNvSpPr>
          <p:nvPr/>
        </p:nvSpPr>
        <p:spPr bwMode="auto">
          <a:xfrm>
            <a:off x="507264" y="1631897"/>
            <a:ext cx="8010526"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High cost</a:t>
            </a:r>
            <a:r>
              <a:rPr kumimoji="0" lang="en-US" altLang="en-US" sz="1800" b="0" i="0" u="none" strike="noStrike" cap="none" normalizeH="0" baseline="0" dirty="0">
                <a:ln>
                  <a:noFill/>
                </a:ln>
                <a:solidFill>
                  <a:schemeClr val="bg1"/>
                </a:solidFill>
                <a:effectLst/>
                <a:latin typeface="Arial" panose="020B0604020202020204" pitchFamily="34" charset="0"/>
              </a:rPr>
              <a:t> of installation and specialized hardware.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Limited flexibility</a:t>
            </a:r>
            <a:r>
              <a:rPr kumimoji="0" lang="en-US" altLang="en-US" sz="1800" b="0" i="0" u="none" strike="noStrike" cap="none" normalizeH="0" baseline="0" dirty="0">
                <a:ln>
                  <a:noFill/>
                </a:ln>
                <a:solidFill>
                  <a:schemeClr val="bg1"/>
                </a:solidFill>
                <a:effectLst/>
                <a:latin typeface="Arial" panose="020B0604020202020204" pitchFamily="34" charset="0"/>
              </a:rPr>
              <a:t> for temporary or mobile deployments.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Complex setup and maintenance</a:t>
            </a:r>
            <a:r>
              <a:rPr kumimoji="0" lang="en-US" altLang="en-US" sz="1800" b="0" i="0" u="none" strike="noStrike" cap="none" normalizeH="0" baseline="0" dirty="0">
                <a:ln>
                  <a:noFill/>
                </a:ln>
                <a:solidFill>
                  <a:schemeClr val="bg1"/>
                </a:solidFill>
                <a:effectLst/>
                <a:latin typeface="Arial" panose="020B0604020202020204" pitchFamily="34" charset="0"/>
              </a:rPr>
              <a:t> requiring technical expertise.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Dependence on stable network infrastructure</a:t>
            </a:r>
            <a:r>
              <a:rPr kumimoji="0" lang="en-US" altLang="en-US" sz="1800" b="0" i="0" u="none" strike="noStrike" cap="none" normalizeH="0" baseline="0" dirty="0">
                <a:ln>
                  <a:noFill/>
                </a:ln>
                <a:solidFill>
                  <a:schemeClr val="bg1"/>
                </a:solidFill>
                <a:effectLst/>
                <a:latin typeface="Arial" panose="020B0604020202020204" pitchFamily="34" charset="0"/>
              </a:rPr>
              <a:t> for cloud processing.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Privacy concerns</a:t>
            </a:r>
            <a:r>
              <a:rPr kumimoji="0" lang="en-US" altLang="en-US" sz="1800" b="0" i="0" u="none" strike="noStrike" cap="none" normalizeH="0" baseline="0" dirty="0">
                <a:ln>
                  <a:noFill/>
                </a:ln>
                <a:solidFill>
                  <a:schemeClr val="bg1"/>
                </a:solidFill>
                <a:effectLst/>
                <a:latin typeface="Arial" panose="020B0604020202020204" pitchFamily="34" charset="0"/>
              </a:rPr>
              <a:t> due to continuous video surveillance and data collection.</a:t>
            </a:r>
          </a:p>
        </p:txBody>
      </p:sp>
    </p:spTree>
    <p:extLst>
      <p:ext uri="{BB962C8B-B14F-4D97-AF65-F5344CB8AC3E}">
        <p14:creationId xmlns:p14="http://schemas.microsoft.com/office/powerpoint/2010/main" val="380947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4EC2DE94-37F3-CD6E-6B9F-382D7E8AF6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30947-8C1F-1F7E-CB0F-C98C9F227CF3}"/>
              </a:ext>
            </a:extLst>
          </p:cNvPr>
          <p:cNvSpPr txBox="1"/>
          <p:nvPr/>
        </p:nvSpPr>
        <p:spPr>
          <a:xfrm>
            <a:off x="253003" y="191177"/>
            <a:ext cx="6319025" cy="584775"/>
          </a:xfrm>
          <a:prstGeom prst="rect">
            <a:avLst/>
          </a:prstGeom>
          <a:noFill/>
        </p:spPr>
        <p:txBody>
          <a:bodyPr wrap="square" rtlCol="0">
            <a:spAutoFit/>
          </a:bodyPr>
          <a:lstStyle/>
          <a:p>
            <a:r>
              <a:rPr lang="en-IN" sz="3200" dirty="0">
                <a:solidFill>
                  <a:schemeClr val="bg1"/>
                </a:solidFill>
              </a:rPr>
              <a:t>PROPOSED SYSTEM</a:t>
            </a:r>
          </a:p>
        </p:txBody>
      </p:sp>
      <p:sp>
        <p:nvSpPr>
          <p:cNvPr id="4" name="Rectangle 1">
            <a:extLst>
              <a:ext uri="{FF2B5EF4-FFF2-40B4-BE49-F238E27FC236}">
                <a16:creationId xmlns:a16="http://schemas.microsoft.com/office/drawing/2014/main" id="{634A8F67-295C-F88B-BC7E-830C9EEC07B2}"/>
              </a:ext>
            </a:extLst>
          </p:cNvPr>
          <p:cNvSpPr>
            <a:spLocks noChangeArrowheads="1"/>
          </p:cNvSpPr>
          <p:nvPr/>
        </p:nvSpPr>
        <p:spPr bwMode="auto">
          <a:xfrm>
            <a:off x="136564" y="1015359"/>
            <a:ext cx="8302898"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1450" dirty="0">
                <a:solidFill>
                  <a:schemeClr val="bg1"/>
                </a:solidFill>
              </a:rPr>
              <a:t>The proposed system offers a lightweight, real-time crowd density monitoring solution using a mobile phone camera and the YOLO object detection model, integrated into a web-based interface. It provides an accessible and cost-effective alternative to traditional surveillance by automating crowd detection and alert generation without requiring complex hardware or setup.</a:t>
            </a:r>
          </a:p>
          <a:p>
            <a:pPr algn="just">
              <a:buNone/>
            </a:pPr>
            <a:endParaRPr lang="en-US" sz="1450" dirty="0">
              <a:solidFill>
                <a:schemeClr val="bg1"/>
              </a:solidFill>
            </a:endParaRPr>
          </a:p>
          <a:p>
            <a:pPr marL="285750" indent="-285750" algn="just">
              <a:buFont typeface="Arial" panose="020B0604020202020204" pitchFamily="34" charset="0"/>
              <a:buChar char="•"/>
            </a:pPr>
            <a:r>
              <a:rPr lang="en-US" sz="1450" b="1" dirty="0">
                <a:solidFill>
                  <a:schemeClr val="bg1"/>
                </a:solidFill>
              </a:rPr>
              <a:t>Mobile Camera Integration</a:t>
            </a:r>
            <a:r>
              <a:rPr lang="en-US" sz="1450" dirty="0">
                <a:solidFill>
                  <a:schemeClr val="bg1"/>
                </a:solidFill>
              </a:rPr>
              <a:t> – A standard smartphone is used as the live video source, eliminating the need for expensive surveillance equipment and enabling flexible deployment in various environments.</a:t>
            </a:r>
          </a:p>
          <a:p>
            <a:pPr marL="285750" indent="-285750" algn="just">
              <a:buFont typeface="Arial" panose="020B0604020202020204" pitchFamily="34" charset="0"/>
              <a:buChar char="•"/>
            </a:pPr>
            <a:endParaRPr lang="en-US" sz="1450" dirty="0">
              <a:solidFill>
                <a:schemeClr val="bg1"/>
              </a:solidFill>
            </a:endParaRPr>
          </a:p>
          <a:p>
            <a:pPr marL="285750" indent="-285750" algn="just">
              <a:buFont typeface="Arial" panose="020B0604020202020204" pitchFamily="34" charset="0"/>
              <a:buChar char="•"/>
            </a:pPr>
            <a:r>
              <a:rPr lang="en-US" sz="1450" b="1" dirty="0">
                <a:solidFill>
                  <a:schemeClr val="bg1"/>
                </a:solidFill>
              </a:rPr>
              <a:t>YOLO-Based Person Detection</a:t>
            </a:r>
            <a:r>
              <a:rPr lang="en-US" sz="1450" dirty="0">
                <a:solidFill>
                  <a:schemeClr val="bg1"/>
                </a:solidFill>
              </a:rPr>
              <a:t> – The YOLO model processes the video feed to detect and count individuals in real time, providing accurate crowd estimation with minimal latency.</a:t>
            </a:r>
          </a:p>
          <a:p>
            <a:pPr marL="285750" indent="-285750" algn="just">
              <a:buFont typeface="Arial" panose="020B0604020202020204" pitchFamily="34" charset="0"/>
              <a:buChar char="•"/>
            </a:pPr>
            <a:endParaRPr lang="en-US" sz="1450" dirty="0">
              <a:solidFill>
                <a:schemeClr val="bg1"/>
              </a:solidFill>
            </a:endParaRPr>
          </a:p>
          <a:p>
            <a:pPr marL="285750" indent="-285750" algn="just">
              <a:buFont typeface="Arial" panose="020B0604020202020204" pitchFamily="34" charset="0"/>
              <a:buChar char="•"/>
            </a:pPr>
            <a:r>
              <a:rPr lang="en-US" sz="1450" b="1" dirty="0">
                <a:solidFill>
                  <a:schemeClr val="bg1"/>
                </a:solidFill>
              </a:rPr>
              <a:t>Threshold-Based Alert System</a:t>
            </a:r>
            <a:r>
              <a:rPr lang="en-US" sz="1450" dirty="0">
                <a:solidFill>
                  <a:schemeClr val="bg1"/>
                </a:solidFill>
              </a:rPr>
              <a:t> – When the number of detected people exceeds a predefined threshold, the system automatically triggers an alert to warn about potential overcrowding.</a:t>
            </a:r>
          </a:p>
          <a:p>
            <a:pPr marL="285750" indent="-285750" algn="just">
              <a:buFont typeface="Arial" panose="020B0604020202020204" pitchFamily="34" charset="0"/>
              <a:buChar char="•"/>
            </a:pPr>
            <a:endParaRPr lang="en-US" sz="1450" dirty="0">
              <a:solidFill>
                <a:schemeClr val="bg1"/>
              </a:solidFill>
            </a:endParaRPr>
          </a:p>
          <a:p>
            <a:pPr marL="285750" indent="-285750" algn="just">
              <a:buFont typeface="Arial" panose="020B0604020202020204" pitchFamily="34" charset="0"/>
              <a:buChar char="•"/>
            </a:pPr>
            <a:r>
              <a:rPr lang="en-US" sz="1450" b="1" dirty="0">
                <a:solidFill>
                  <a:schemeClr val="bg1"/>
                </a:solidFill>
              </a:rPr>
              <a:t>Web-Based Dashboard</a:t>
            </a:r>
            <a:r>
              <a:rPr lang="en-US" sz="1450" dirty="0">
                <a:solidFill>
                  <a:schemeClr val="bg1"/>
                </a:solidFill>
              </a:rPr>
              <a:t> – Users can log in to access a live dashboard displaying the current crowd status, an interactive map, and a camera feed, allowing remote monitoring and easy management.</a:t>
            </a:r>
          </a:p>
        </p:txBody>
      </p:sp>
    </p:spTree>
    <p:extLst>
      <p:ext uri="{BB962C8B-B14F-4D97-AF65-F5344CB8AC3E}">
        <p14:creationId xmlns:p14="http://schemas.microsoft.com/office/powerpoint/2010/main" val="201841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TextBox 1">
            <a:extLst>
              <a:ext uri="{FF2B5EF4-FFF2-40B4-BE49-F238E27FC236}">
                <a16:creationId xmlns:a16="http://schemas.microsoft.com/office/drawing/2014/main" id="{11125869-B5EC-A7C7-F2AA-CD8CD020E209}"/>
              </a:ext>
            </a:extLst>
          </p:cNvPr>
          <p:cNvSpPr txBox="1"/>
          <p:nvPr/>
        </p:nvSpPr>
        <p:spPr>
          <a:xfrm>
            <a:off x="267993" y="288614"/>
            <a:ext cx="6319025" cy="584775"/>
          </a:xfrm>
          <a:prstGeom prst="rect">
            <a:avLst/>
          </a:prstGeom>
          <a:noFill/>
        </p:spPr>
        <p:txBody>
          <a:bodyPr wrap="square" rtlCol="0">
            <a:spAutoFit/>
          </a:bodyPr>
          <a:lstStyle/>
          <a:p>
            <a:r>
              <a:rPr lang="en-IN" sz="3200" dirty="0">
                <a:solidFill>
                  <a:schemeClr val="bg1"/>
                </a:solidFill>
              </a:rPr>
              <a:t>ARCHITECTURE DIAGRAM</a:t>
            </a:r>
          </a:p>
        </p:txBody>
      </p:sp>
      <p:pic>
        <p:nvPicPr>
          <p:cNvPr id="4" name="Picture 3">
            <a:extLst>
              <a:ext uri="{FF2B5EF4-FFF2-40B4-BE49-F238E27FC236}">
                <a16:creationId xmlns:a16="http://schemas.microsoft.com/office/drawing/2014/main" id="{9787943C-9CBA-D3FE-ABDA-8FCEF9D9080B}"/>
              </a:ext>
            </a:extLst>
          </p:cNvPr>
          <p:cNvPicPr>
            <a:picLocks noChangeAspect="1"/>
          </p:cNvPicPr>
          <p:nvPr/>
        </p:nvPicPr>
        <p:blipFill>
          <a:blip r:embed="rId3"/>
          <a:stretch>
            <a:fillRect/>
          </a:stretch>
        </p:blipFill>
        <p:spPr>
          <a:xfrm>
            <a:off x="882324" y="1117702"/>
            <a:ext cx="5704694" cy="36041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F2EDCC4E-5928-E091-5DF3-D7F8A1DE0FB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DCF5C3A-75A6-AA21-BD1D-E65069647E9F}"/>
              </a:ext>
            </a:extLst>
          </p:cNvPr>
          <p:cNvSpPr txBox="1"/>
          <p:nvPr/>
        </p:nvSpPr>
        <p:spPr>
          <a:xfrm>
            <a:off x="305468" y="490981"/>
            <a:ext cx="6319025" cy="584775"/>
          </a:xfrm>
          <a:prstGeom prst="rect">
            <a:avLst/>
          </a:prstGeom>
          <a:noFill/>
        </p:spPr>
        <p:txBody>
          <a:bodyPr wrap="square" rtlCol="0">
            <a:spAutoFit/>
          </a:bodyPr>
          <a:lstStyle/>
          <a:p>
            <a:r>
              <a:rPr lang="en-IN" sz="3200" dirty="0">
                <a:solidFill>
                  <a:schemeClr val="bg1"/>
                </a:solidFill>
              </a:rPr>
              <a:t>PERSON DETECTION MODULE</a:t>
            </a:r>
          </a:p>
        </p:txBody>
      </p:sp>
      <p:sp>
        <p:nvSpPr>
          <p:cNvPr id="4" name="Rectangle 1">
            <a:extLst>
              <a:ext uri="{FF2B5EF4-FFF2-40B4-BE49-F238E27FC236}">
                <a16:creationId xmlns:a16="http://schemas.microsoft.com/office/drawing/2014/main" id="{49EEBBE3-47C4-C219-8715-D4A472D3E0B3}"/>
              </a:ext>
            </a:extLst>
          </p:cNvPr>
          <p:cNvSpPr>
            <a:spLocks noChangeArrowheads="1"/>
          </p:cNvSpPr>
          <p:nvPr/>
        </p:nvSpPr>
        <p:spPr bwMode="auto">
          <a:xfrm>
            <a:off x="630680" y="1512485"/>
            <a:ext cx="7600157"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Uses </a:t>
            </a:r>
            <a:r>
              <a:rPr kumimoji="0" lang="en-US" altLang="en-US" sz="1800" b="1" i="0" u="none" strike="noStrike" cap="none" normalizeH="0" baseline="0" dirty="0">
                <a:ln>
                  <a:noFill/>
                </a:ln>
                <a:solidFill>
                  <a:schemeClr val="bg1"/>
                </a:solidFill>
                <a:effectLst/>
                <a:latin typeface="Arial" panose="020B0604020202020204" pitchFamily="34" charset="0"/>
              </a:rPr>
              <a:t>YOLOv8</a:t>
            </a:r>
            <a:r>
              <a:rPr kumimoji="0" lang="en-US" altLang="en-US" sz="1800" b="0" i="0" u="none" strike="noStrike" cap="none" normalizeH="0" baseline="0" dirty="0">
                <a:ln>
                  <a:noFill/>
                </a:ln>
                <a:solidFill>
                  <a:schemeClr val="bg1"/>
                </a:solidFill>
                <a:effectLst/>
                <a:latin typeface="Arial" panose="020B0604020202020204" pitchFamily="34" charset="0"/>
              </a:rPr>
              <a:t> for real-time person detection.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Filters only the </a:t>
            </a:r>
            <a:r>
              <a:rPr kumimoji="0" lang="en-US" altLang="en-US" sz="1800" b="1" i="0" u="none" strike="noStrike" cap="none" normalizeH="0" baseline="0" dirty="0">
                <a:ln>
                  <a:noFill/>
                </a:ln>
                <a:solidFill>
                  <a:schemeClr val="bg1"/>
                </a:solidFill>
                <a:effectLst/>
                <a:latin typeface="Arial" panose="020B0604020202020204" pitchFamily="34" charset="0"/>
              </a:rPr>
              <a:t>'person'</a:t>
            </a:r>
            <a:r>
              <a:rPr kumimoji="0" lang="en-US" altLang="en-US" sz="1800" b="0" i="0" u="none" strike="noStrike" cap="none" normalizeH="0" baseline="0" dirty="0">
                <a:ln>
                  <a:noFill/>
                </a:ln>
                <a:solidFill>
                  <a:schemeClr val="bg1"/>
                </a:solidFill>
                <a:effectLst/>
                <a:latin typeface="Arial" panose="020B0604020202020204" pitchFamily="34" charset="0"/>
              </a:rPr>
              <a:t> class from all detected objects.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Draws bounding boxes and labels each person with confidence scores.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Calculates the </a:t>
            </a:r>
            <a:r>
              <a:rPr kumimoji="0" lang="en-US" altLang="en-US" sz="1800" b="1" i="0" u="none" strike="noStrike" cap="none" normalizeH="0" baseline="0" dirty="0">
                <a:ln>
                  <a:noFill/>
                </a:ln>
                <a:solidFill>
                  <a:schemeClr val="bg1"/>
                </a:solidFill>
                <a:effectLst/>
                <a:latin typeface="Arial" panose="020B0604020202020204" pitchFamily="34" charset="0"/>
              </a:rPr>
              <a:t>total people count</a:t>
            </a:r>
            <a:r>
              <a:rPr kumimoji="0" lang="en-US" altLang="en-US" sz="1800" b="0" i="0" u="none" strike="noStrike" cap="none" normalizeH="0" baseline="0" dirty="0">
                <a:ln>
                  <a:noFill/>
                </a:ln>
                <a:solidFill>
                  <a:schemeClr val="bg1"/>
                </a:solidFill>
                <a:effectLst/>
                <a:latin typeface="Arial" panose="020B0604020202020204" pitchFamily="34" charset="0"/>
              </a:rPr>
              <a:t> per frame.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Uses </a:t>
            </a:r>
            <a:r>
              <a:rPr kumimoji="0" lang="en-US" altLang="en-US" sz="1800" b="1" i="0" u="none" strike="noStrike" cap="none" normalizeH="0" baseline="0" dirty="0">
                <a:ln>
                  <a:noFill/>
                </a:ln>
                <a:solidFill>
                  <a:schemeClr val="bg1"/>
                </a:solidFill>
                <a:effectLst/>
                <a:latin typeface="Arial" panose="020B0604020202020204" pitchFamily="34" charset="0"/>
              </a:rPr>
              <a:t>OpenCV</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err="1">
                <a:ln>
                  <a:noFill/>
                </a:ln>
                <a:solidFill>
                  <a:schemeClr val="bg1"/>
                </a:solidFill>
                <a:effectLst/>
                <a:latin typeface="Arial" panose="020B0604020202020204" pitchFamily="34" charset="0"/>
              </a:rPr>
              <a:t>Ultralytics</a:t>
            </a:r>
            <a:r>
              <a:rPr kumimoji="0" lang="en-US" altLang="en-US" sz="1800" b="0" i="0" u="none" strike="noStrike" cap="none" normalizeH="0" baseline="0" dirty="0">
                <a:ln>
                  <a:noFill/>
                </a:ln>
                <a:solidFill>
                  <a:schemeClr val="bg1"/>
                </a:solidFill>
                <a:effectLst/>
                <a:latin typeface="Arial" panose="020B0604020202020204" pitchFamily="34" charset="0"/>
              </a:rPr>
              <a:t> libraries for model inference and display.</a:t>
            </a:r>
          </a:p>
        </p:txBody>
      </p:sp>
    </p:spTree>
    <p:extLst>
      <p:ext uri="{BB962C8B-B14F-4D97-AF65-F5344CB8AC3E}">
        <p14:creationId xmlns:p14="http://schemas.microsoft.com/office/powerpoint/2010/main" val="91832390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1154</Words>
  <Application>Microsoft Office PowerPoint</Application>
  <PresentationFormat>On-screen Show (16:9)</PresentationFormat>
  <Paragraphs>76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vt:lpstr>
      <vt:lpstr>Times New Roman</vt:lpstr>
      <vt:lpstr>Arial</vt:lpstr>
      <vt:lpstr>Geometric</vt:lpstr>
      <vt:lpstr>AI-Based Real-Time Crowd Density Alert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Kavitha</dc:creator>
  <cp:lastModifiedBy>charlesweslyinchrist@gmail.com</cp:lastModifiedBy>
  <cp:revision>5</cp:revision>
  <dcterms:modified xsi:type="dcterms:W3CDTF">2025-05-12T18:34:56Z</dcterms:modified>
</cp:coreProperties>
</file>