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4"/>
  </p:notesMasterIdLst>
  <p:sldIdLst>
    <p:sldId id="1007" r:id="rId2"/>
    <p:sldId id="1159" r:id="rId3"/>
    <p:sldId id="1161" r:id="rId4"/>
    <p:sldId id="1169" r:id="rId5"/>
    <p:sldId id="1162" r:id="rId6"/>
    <p:sldId id="1163" r:id="rId7"/>
    <p:sldId id="1164" r:id="rId8"/>
    <p:sldId id="1165" r:id="rId9"/>
    <p:sldId id="1166" r:id="rId10"/>
    <p:sldId id="1167" r:id="rId11"/>
    <p:sldId id="1168" r:id="rId12"/>
    <p:sldId id="1160" r:id="rId13"/>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521415D9-36F7-43E2-AB2F-B90AF26B5E84}">
      <p14:sectionLst xmlns:p14="http://schemas.microsoft.com/office/powerpoint/2010/main">
        <p14:section name="Default Section" id="{B21E865F-2031-44A1-9A4C-51C97E880F6C}">
          <p14:sldIdLst>
            <p14:sldId id="1007"/>
            <p14:sldId id="1159"/>
            <p14:sldId id="1161"/>
            <p14:sldId id="1169"/>
            <p14:sldId id="1162"/>
            <p14:sldId id="1163"/>
            <p14:sldId id="1164"/>
            <p14:sldId id="1165"/>
            <p14:sldId id="1166"/>
            <p14:sldId id="1167"/>
            <p14:sldId id="1168"/>
            <p14:sldId id="116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0436" autoAdjust="0"/>
  </p:normalViewPr>
  <p:slideViewPr>
    <p:cSldViewPr snapToGrid="0">
      <p:cViewPr varScale="1">
        <p:scale>
          <a:sx n="77" d="100"/>
          <a:sy n="77" d="100"/>
        </p:scale>
        <p:origin x="902" y="62"/>
      </p:cViewPr>
      <p:guideLst>
        <p:guide orient="horz" pos="2160"/>
        <p:guide pos="3840"/>
      </p:guideLst>
    </p:cSldViewPr>
  </p:slideViewPr>
  <p:notesTextViewPr>
    <p:cViewPr>
      <p:scale>
        <a:sx n="3" d="2"/>
        <a:sy n="3" d="2"/>
      </p:scale>
      <p:origin x="0" y="0"/>
    </p:cViewPr>
  </p:notesTextViewPr>
  <p:sorterViewPr>
    <p:cViewPr>
      <p:scale>
        <a:sx n="66" d="100"/>
        <a:sy n="66" d="100"/>
      </p:scale>
      <p:origin x="0" y="0"/>
    </p:cViewPr>
  </p:sorterViewPr>
  <p:notesViewPr>
    <p:cSldViewPr snapToGrid="0">
      <p:cViewPr varScale="1">
        <p:scale>
          <a:sx n="82" d="100"/>
          <a:sy n="82" d="100"/>
        </p:scale>
        <p:origin x="-1944" y="-6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Times New Roman" pitchFamily="18" charset="0"/>
              </a:defRPr>
            </a:lvl1pPr>
          </a:lstStyle>
          <a:p>
            <a:pPr>
              <a:defRPr/>
            </a:pPr>
            <a:endParaRPr lang="en-US"/>
          </a:p>
        </p:txBody>
      </p:sp>
      <p:sp>
        <p:nvSpPr>
          <p:cNvPr id="6861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defRPr>
            </a:lvl1pPr>
          </a:lstStyle>
          <a:p>
            <a:pPr>
              <a:defRPr/>
            </a:pPr>
            <a:endParaRPr lang="en-US"/>
          </a:p>
        </p:txBody>
      </p:sp>
      <p:sp>
        <p:nvSpPr>
          <p:cNvPr id="94212"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861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Times New Roman" pitchFamily="18" charset="0"/>
              </a:defRPr>
            </a:lvl1pPr>
          </a:lstStyle>
          <a:p>
            <a:pPr>
              <a:defRPr/>
            </a:pPr>
            <a:endParaRPr lang="en-US"/>
          </a:p>
        </p:txBody>
      </p:sp>
      <p:sp>
        <p:nvSpPr>
          <p:cNvPr id="6861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anose="02020603050405020304" pitchFamily="18" charset="0"/>
              </a:defRPr>
            </a:lvl1pPr>
          </a:lstStyle>
          <a:p>
            <a:fld id="{BE7CDBA4-E3CC-498C-8338-EA54010BCB6D}" type="slidenum">
              <a:rPr lang="en-US" altLang="en-US"/>
              <a:pPr/>
              <a:t>‹#›</a:t>
            </a:fld>
            <a:endParaRPr lang="en-US" altLang="en-US"/>
          </a:p>
        </p:txBody>
      </p:sp>
    </p:spTree>
    <p:extLst>
      <p:ext uri="{BB962C8B-B14F-4D97-AF65-F5344CB8AC3E}">
        <p14:creationId xmlns:p14="http://schemas.microsoft.com/office/powerpoint/2010/main" val="1710103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pPr/>
              <a:t>1</a:t>
            </a:fld>
            <a:endParaRPr lang="en-US" noProof="0" dirty="0"/>
          </a:p>
        </p:txBody>
      </p:sp>
    </p:spTree>
    <p:extLst>
      <p:ext uri="{BB962C8B-B14F-4D97-AF65-F5344CB8AC3E}">
        <p14:creationId xmlns:p14="http://schemas.microsoft.com/office/powerpoint/2010/main" val="2569124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ftr" sz="quarter" idx="10"/>
          </p:nvPr>
        </p:nvSpPr>
        <p:spPr>
          <a:xfrm>
            <a:off x="237702" y="6248400"/>
            <a:ext cx="9319536" cy="457200"/>
          </a:xfrm>
          <a:ln/>
        </p:spPr>
        <p:txBody>
          <a:bodyPr/>
          <a:lstStyle>
            <a:lvl1pPr>
              <a:defRPr sz="1600"/>
            </a:lvl1pPr>
          </a:lstStyle>
          <a:p>
            <a:r>
              <a:rPr lang="en-US" sz="1600" b="1" dirty="0">
                <a:solidFill>
                  <a:srgbClr val="C00000"/>
                </a:solidFill>
                <a:latin typeface="Comfortaa"/>
              </a:rPr>
              <a:t>National Conference </a:t>
            </a:r>
            <a:r>
              <a:rPr lang="en-US" sz="1600" b="1" dirty="0">
                <a:solidFill>
                  <a:schemeClr val="accent2"/>
                </a:solidFill>
                <a:latin typeface="Comfortaa"/>
              </a:rPr>
              <a:t>on</a:t>
            </a:r>
            <a:r>
              <a:rPr lang="en-US" sz="1600" b="1" dirty="0">
                <a:solidFill>
                  <a:srgbClr val="4472C4"/>
                </a:solidFill>
                <a:latin typeface="Comfortaa"/>
              </a:rPr>
              <a:t> </a:t>
            </a:r>
            <a:r>
              <a:rPr lang="en-US" sz="1600" b="1" dirty="0">
                <a:solidFill>
                  <a:srgbClr val="C00000"/>
                </a:solidFill>
                <a:latin typeface="Comfortaa"/>
              </a:rPr>
              <a:t>Computing Technology - 2022 (NCCT’22) – </a:t>
            </a:r>
            <a:r>
              <a:rPr lang="en-US" sz="1600" b="1" dirty="0">
                <a:solidFill>
                  <a:schemeClr val="accent2"/>
                </a:solidFill>
                <a:latin typeface="Comfortaa"/>
              </a:rPr>
              <a:t>Paper ID : XXX</a:t>
            </a:r>
            <a:endParaRPr lang="en-US" sz="1600" dirty="0">
              <a:solidFill>
                <a:schemeClr val="accent2"/>
              </a:solidFill>
              <a:latin typeface="Droid Sans"/>
            </a:endParaRPr>
          </a:p>
        </p:txBody>
      </p:sp>
      <p:sp>
        <p:nvSpPr>
          <p:cNvPr id="5" name="Rectangle 6"/>
          <p:cNvSpPr>
            <a:spLocks noGrp="1" noChangeArrowheads="1"/>
          </p:cNvSpPr>
          <p:nvPr>
            <p:ph type="sldNum" sz="quarter" idx="11"/>
          </p:nvPr>
        </p:nvSpPr>
        <p:spPr>
          <a:xfrm>
            <a:off x="10049608" y="6248400"/>
            <a:ext cx="1904689" cy="457200"/>
          </a:xfrm>
          <a:ln/>
        </p:spPr>
        <p:txBody>
          <a:bodyPr/>
          <a:lstStyle>
            <a:lvl1pPr>
              <a:defRPr/>
            </a:lvl1pPr>
          </a:lstStyle>
          <a:p>
            <a:fld id="{DE03E093-EBF5-467F-B514-16788F80721D}" type="slidenum">
              <a:rPr lang="en-US" altLang="en-US"/>
              <a:pPr/>
              <a:t>‹#›</a:t>
            </a:fld>
            <a:endParaRPr lang="en-US" altLang="en-US" dirty="0"/>
          </a:p>
        </p:txBody>
      </p:sp>
    </p:spTree>
    <p:extLst>
      <p:ext uri="{BB962C8B-B14F-4D97-AF65-F5344CB8AC3E}">
        <p14:creationId xmlns:p14="http://schemas.microsoft.com/office/powerpoint/2010/main" val="2708632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18051" y="185530"/>
            <a:ext cx="11626575" cy="957470"/>
          </a:xfrm>
        </p:spPr>
        <p:txBody>
          <a:bodyPr/>
          <a:lstStyle/>
          <a:p>
            <a:r>
              <a:rPr lang="en-US" dirty="0"/>
              <a:t>Click to edit Master title style</a:t>
            </a:r>
          </a:p>
        </p:txBody>
      </p:sp>
      <p:sp>
        <p:nvSpPr>
          <p:cNvPr id="3" name="Content Placeholder 2"/>
          <p:cNvSpPr>
            <a:spLocks noGrp="1"/>
          </p:cNvSpPr>
          <p:nvPr>
            <p:ph idx="1"/>
          </p:nvPr>
        </p:nvSpPr>
        <p:spPr>
          <a:xfrm>
            <a:off x="318051" y="1262063"/>
            <a:ext cx="11626575" cy="4741172"/>
          </a:xfrm>
        </p:spPr>
        <p:txBody>
          <a:bodyPr/>
          <a:lstStyle>
            <a:lvl1pPr algn="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5"/>
          <p:cNvSpPr>
            <a:spLocks noGrp="1" noChangeArrowheads="1"/>
          </p:cNvSpPr>
          <p:nvPr>
            <p:ph type="ftr" sz="quarter" idx="10"/>
          </p:nvPr>
        </p:nvSpPr>
        <p:spPr>
          <a:xfrm>
            <a:off x="221933" y="6248400"/>
            <a:ext cx="9915598" cy="457200"/>
          </a:xfrm>
          <a:ln/>
        </p:spPr>
        <p:txBody>
          <a:bodyPr/>
          <a:lstStyle>
            <a:lvl1pPr algn="l">
              <a:defRPr/>
            </a:lvl1pPr>
          </a:lstStyle>
          <a:p>
            <a:r>
              <a:rPr lang="en-US" sz="1600" b="1" dirty="0">
                <a:solidFill>
                  <a:srgbClr val="C00000"/>
                </a:solidFill>
                <a:latin typeface="Comfortaa"/>
              </a:rPr>
              <a:t>National Conference </a:t>
            </a:r>
            <a:r>
              <a:rPr lang="en-US" sz="1600" b="1" dirty="0">
                <a:solidFill>
                  <a:schemeClr val="accent2"/>
                </a:solidFill>
                <a:latin typeface="Comfortaa"/>
              </a:rPr>
              <a:t>on</a:t>
            </a:r>
            <a:r>
              <a:rPr lang="en-US" sz="1600" b="1" dirty="0">
                <a:solidFill>
                  <a:srgbClr val="4472C4"/>
                </a:solidFill>
                <a:latin typeface="Comfortaa"/>
              </a:rPr>
              <a:t> </a:t>
            </a:r>
            <a:r>
              <a:rPr lang="en-US" sz="1600" b="1" dirty="0">
                <a:solidFill>
                  <a:srgbClr val="C00000"/>
                </a:solidFill>
                <a:latin typeface="Comfortaa"/>
              </a:rPr>
              <a:t>Computing Technology - 2022 (NCCT’22) – </a:t>
            </a:r>
            <a:r>
              <a:rPr lang="en-US" sz="1600" b="1" dirty="0">
                <a:solidFill>
                  <a:schemeClr val="accent2"/>
                </a:solidFill>
                <a:latin typeface="Comfortaa"/>
              </a:rPr>
              <a:t>Paper ID : XXX</a:t>
            </a:r>
            <a:endParaRPr lang="en-US" sz="1600" dirty="0">
              <a:solidFill>
                <a:schemeClr val="accent2"/>
              </a:solidFill>
              <a:latin typeface="Droid Sans"/>
            </a:endParaRPr>
          </a:p>
        </p:txBody>
      </p:sp>
      <p:sp>
        <p:nvSpPr>
          <p:cNvPr id="5" name="Rectangle 6"/>
          <p:cNvSpPr>
            <a:spLocks noGrp="1" noChangeArrowheads="1"/>
          </p:cNvSpPr>
          <p:nvPr>
            <p:ph type="sldNum" sz="quarter" idx="11"/>
          </p:nvPr>
        </p:nvSpPr>
        <p:spPr>
          <a:xfrm>
            <a:off x="11183815" y="6248400"/>
            <a:ext cx="770482" cy="457200"/>
          </a:xfrm>
          <a:ln/>
        </p:spPr>
        <p:txBody>
          <a:bodyPr/>
          <a:lstStyle>
            <a:lvl1pPr>
              <a:defRPr/>
            </a:lvl1pPr>
          </a:lstStyle>
          <a:p>
            <a:fld id="{8B392652-5824-434A-BC1A-1CCC8A983533}" type="slidenum">
              <a:rPr lang="en-US" altLang="en-US" smtClean="0"/>
              <a:pPr/>
              <a:t>‹#›</a:t>
            </a:fld>
            <a:endParaRPr lang="en-US" altLang="en-US" dirty="0"/>
          </a:p>
        </p:txBody>
      </p:sp>
      <p:cxnSp>
        <p:nvCxnSpPr>
          <p:cNvPr id="7" name="Straight Connector 6"/>
          <p:cNvCxnSpPr/>
          <p:nvPr userDrawn="1"/>
        </p:nvCxnSpPr>
        <p:spPr bwMode="auto">
          <a:xfrm flipV="1">
            <a:off x="318051" y="6096001"/>
            <a:ext cx="11626575" cy="39757"/>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949976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xfrm>
            <a:off x="237701" y="6248400"/>
            <a:ext cx="9222821" cy="457200"/>
          </a:xfrm>
          <a:ln/>
        </p:spPr>
        <p:txBody>
          <a:bodyPr/>
          <a:lstStyle>
            <a:lvl1pPr>
              <a:defRPr/>
            </a:lvl1pPr>
          </a:lstStyle>
          <a:p>
            <a:r>
              <a:rPr lang="en-US" sz="1600" b="1" dirty="0">
                <a:solidFill>
                  <a:srgbClr val="C00000"/>
                </a:solidFill>
                <a:latin typeface="Comfortaa"/>
              </a:rPr>
              <a:t>National Conference </a:t>
            </a:r>
            <a:r>
              <a:rPr lang="en-US" sz="1600" b="1" dirty="0">
                <a:solidFill>
                  <a:schemeClr val="accent2"/>
                </a:solidFill>
                <a:latin typeface="Comfortaa"/>
              </a:rPr>
              <a:t>on</a:t>
            </a:r>
            <a:r>
              <a:rPr lang="en-US" sz="1600" b="1" dirty="0">
                <a:solidFill>
                  <a:srgbClr val="4472C4"/>
                </a:solidFill>
                <a:latin typeface="Comfortaa"/>
              </a:rPr>
              <a:t> </a:t>
            </a:r>
            <a:r>
              <a:rPr lang="en-US" sz="1600" b="1" dirty="0">
                <a:solidFill>
                  <a:srgbClr val="C00000"/>
                </a:solidFill>
                <a:latin typeface="Comfortaa"/>
              </a:rPr>
              <a:t>Computing Technology - 2022 (NCCT’22) – </a:t>
            </a:r>
            <a:r>
              <a:rPr lang="en-US" sz="1600" b="1" dirty="0">
                <a:solidFill>
                  <a:schemeClr val="accent2"/>
                </a:solidFill>
                <a:latin typeface="Comfortaa"/>
              </a:rPr>
              <a:t>Paper ID : XXX</a:t>
            </a:r>
            <a:endParaRPr lang="en-US" sz="1600" dirty="0">
              <a:solidFill>
                <a:schemeClr val="accent2"/>
              </a:solidFill>
              <a:latin typeface="Droid Sans"/>
            </a:endParaRPr>
          </a:p>
        </p:txBody>
      </p:sp>
      <p:sp>
        <p:nvSpPr>
          <p:cNvPr id="5" name="Rectangle 6"/>
          <p:cNvSpPr>
            <a:spLocks noGrp="1" noChangeArrowheads="1"/>
          </p:cNvSpPr>
          <p:nvPr>
            <p:ph type="sldNum" sz="quarter" idx="11"/>
          </p:nvPr>
        </p:nvSpPr>
        <p:spPr>
          <a:xfrm>
            <a:off x="10691446" y="6248400"/>
            <a:ext cx="1262851" cy="457200"/>
          </a:xfrm>
          <a:ln/>
        </p:spPr>
        <p:txBody>
          <a:bodyPr/>
          <a:lstStyle>
            <a:lvl1pPr>
              <a:defRPr/>
            </a:lvl1pPr>
          </a:lstStyle>
          <a:p>
            <a:fld id="{3248F27F-DD78-419C-9D1F-401133E9E0C1}" type="slidenum">
              <a:rPr lang="en-US" altLang="en-US"/>
              <a:pPr/>
              <a:t>‹#›</a:t>
            </a:fld>
            <a:endParaRPr lang="en-US" altLang="en-US"/>
          </a:p>
        </p:txBody>
      </p:sp>
    </p:spTree>
    <p:extLst>
      <p:ext uri="{BB962C8B-B14F-4D97-AF65-F5344CB8AC3E}">
        <p14:creationId xmlns:p14="http://schemas.microsoft.com/office/powerpoint/2010/main" val="2242796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xfrm>
            <a:off x="237701" y="6248400"/>
            <a:ext cx="9345913" cy="457200"/>
          </a:xfrm>
          <a:ln/>
        </p:spPr>
        <p:txBody>
          <a:bodyPr/>
          <a:lstStyle>
            <a:lvl1pPr>
              <a:defRPr/>
            </a:lvl1pPr>
          </a:lstStyle>
          <a:p>
            <a:r>
              <a:rPr lang="en-US" sz="1600" b="1" dirty="0">
                <a:solidFill>
                  <a:srgbClr val="C00000"/>
                </a:solidFill>
                <a:latin typeface="Comfortaa"/>
              </a:rPr>
              <a:t>National Conference </a:t>
            </a:r>
            <a:r>
              <a:rPr lang="en-US" sz="1600" b="1" dirty="0">
                <a:solidFill>
                  <a:schemeClr val="accent2"/>
                </a:solidFill>
                <a:latin typeface="Comfortaa"/>
              </a:rPr>
              <a:t>on</a:t>
            </a:r>
            <a:r>
              <a:rPr lang="en-US" sz="1600" b="1" dirty="0">
                <a:solidFill>
                  <a:srgbClr val="4472C4"/>
                </a:solidFill>
                <a:latin typeface="Comfortaa"/>
              </a:rPr>
              <a:t> </a:t>
            </a:r>
            <a:r>
              <a:rPr lang="en-US" sz="1600" b="1" dirty="0">
                <a:solidFill>
                  <a:srgbClr val="C00000"/>
                </a:solidFill>
                <a:latin typeface="Comfortaa"/>
              </a:rPr>
              <a:t>Computing Technology - 2022 (NCCT’22) – </a:t>
            </a:r>
            <a:r>
              <a:rPr lang="en-US" sz="1600" b="1" dirty="0">
                <a:solidFill>
                  <a:schemeClr val="accent2"/>
                </a:solidFill>
                <a:latin typeface="Comfortaa"/>
              </a:rPr>
              <a:t>Paper ID : XXX</a:t>
            </a:r>
            <a:endParaRPr lang="en-US" sz="1600" dirty="0">
              <a:solidFill>
                <a:schemeClr val="accent2"/>
              </a:solidFill>
              <a:latin typeface="Droid Sans"/>
            </a:endParaRPr>
          </a:p>
        </p:txBody>
      </p:sp>
      <p:sp>
        <p:nvSpPr>
          <p:cNvPr id="8" name="Rectangle 6"/>
          <p:cNvSpPr>
            <a:spLocks noGrp="1" noChangeArrowheads="1"/>
          </p:cNvSpPr>
          <p:nvPr>
            <p:ph type="sldNum" sz="quarter" idx="11"/>
          </p:nvPr>
        </p:nvSpPr>
        <p:spPr>
          <a:xfrm>
            <a:off x="10884877" y="6248400"/>
            <a:ext cx="1069420" cy="457200"/>
          </a:xfrm>
          <a:ln/>
        </p:spPr>
        <p:txBody>
          <a:bodyPr/>
          <a:lstStyle>
            <a:lvl1pPr>
              <a:defRPr/>
            </a:lvl1pPr>
          </a:lstStyle>
          <a:p>
            <a:fld id="{C373346D-77C2-4EB3-A046-5FE888E81610}" type="slidenum">
              <a:rPr lang="en-US" altLang="en-US"/>
              <a:pPr/>
              <a:t>‹#›</a:t>
            </a:fld>
            <a:endParaRPr lang="en-US" altLang="en-US"/>
          </a:p>
        </p:txBody>
      </p:sp>
    </p:spTree>
    <p:extLst>
      <p:ext uri="{BB962C8B-B14F-4D97-AF65-F5344CB8AC3E}">
        <p14:creationId xmlns:p14="http://schemas.microsoft.com/office/powerpoint/2010/main" val="312631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13" name="Parallélogramme 14">
            <a:extLst>
              <a:ext uri="{FF2B5EF4-FFF2-40B4-BE49-F238E27FC236}">
                <a16:creationId xmlns:a16="http://schemas.microsoft.com/office/drawing/2014/main" id="{F5AA8A10-E19C-430B-9D5D-8D12F92BFEC5}"/>
              </a:ext>
            </a:extLst>
          </p:cNvPr>
          <p:cNvSpPr/>
          <p:nvPr userDrawn="1"/>
        </p:nvSpPr>
        <p:spPr>
          <a:xfrm>
            <a:off x="7972121"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Rectangle 11">
            <a:extLst>
              <a:ext uri="{FF2B5EF4-FFF2-40B4-BE49-F238E27FC236}">
                <a16:creationId xmlns:a16="http://schemas.microsoft.com/office/drawing/2014/main" id="{A7C93D4F-3003-4D58-9AFB-356A0F800F42}"/>
              </a:ext>
            </a:extLst>
          </p:cNvPr>
          <p:cNvSpPr/>
          <p:nvPr userDrawn="1"/>
        </p:nvSpPr>
        <p:spPr>
          <a:xfrm>
            <a:off x="6394450" y="0"/>
            <a:ext cx="15392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pPr/>
              <a:t>‹#›</a:t>
            </a:fld>
            <a:endParaRPr lang="en-US" noProof="0" dirty="0"/>
          </a:p>
        </p:txBody>
      </p:sp>
      <p:sp>
        <p:nvSpPr>
          <p:cNvPr id="2" name="Title 1"/>
          <p:cNvSpPr>
            <a:spLocks noGrp="1"/>
          </p:cNvSpPr>
          <p:nvPr>
            <p:ph type="ctrTitle"/>
          </p:nvPr>
        </p:nvSpPr>
        <p:spPr>
          <a:xfrm>
            <a:off x="6629400" y="758952"/>
            <a:ext cx="4526280" cy="3227514"/>
          </a:xfrm>
        </p:spPr>
        <p:txBody>
          <a:bodyPr anchor="b">
            <a:normAutofit/>
          </a:bodyPr>
          <a:lstStyle>
            <a:lvl1pPr algn="l">
              <a:lnSpc>
                <a:spcPct val="90000"/>
              </a:lnSpc>
              <a:defRPr sz="6000" b="1" spc="-50" baseline="0">
                <a:solidFill>
                  <a:schemeClr val="accent1"/>
                </a:solidFill>
                <a:latin typeface="+mn-lt"/>
              </a:defRPr>
            </a:lvl1pPr>
          </a:lstStyle>
          <a:p>
            <a:r>
              <a:rPr lang="en-US" noProof="0"/>
              <a:t>Click to edit Master title style</a:t>
            </a:r>
          </a:p>
        </p:txBody>
      </p:sp>
      <p:sp>
        <p:nvSpPr>
          <p:cNvPr id="3" name="Subtitle 2"/>
          <p:cNvSpPr>
            <a:spLocks noGrp="1"/>
          </p:cNvSpPr>
          <p:nvPr>
            <p:ph type="subTitle" idx="1"/>
          </p:nvPr>
        </p:nvSpPr>
        <p:spPr>
          <a:xfrm>
            <a:off x="6632171" y="4508500"/>
            <a:ext cx="4526280" cy="1279652"/>
          </a:xfrm>
        </p:spPr>
        <p:txBody>
          <a:bodyPr lIns="91440" rIns="91440">
            <a:normAutofit/>
          </a:bodyPr>
          <a:lstStyle>
            <a:lvl1pPr marL="0" indent="0" algn="l">
              <a:buNone/>
              <a:defRPr sz="2400" cap="all" spc="200" baseline="0">
                <a:solidFill>
                  <a:schemeClr val="tx1">
                    <a:lumMod val="75000"/>
                    <a:lumOff val="25000"/>
                  </a:schemeClr>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11" name="Rectangle 10">
            <a:extLst>
              <a:ext uri="{FF2B5EF4-FFF2-40B4-BE49-F238E27FC236}">
                <a16:creationId xmlns:a16="http://schemas.microsoft.com/office/drawing/2014/main" id="{6D3E1BBA-670B-4CAE-B839-50ADB23DDBC6}"/>
              </a:ext>
            </a:extLst>
          </p:cNvPr>
          <p:cNvSpPr/>
          <p:nvPr userDrawn="1"/>
        </p:nvSpPr>
        <p:spPr>
          <a:xfrm>
            <a:off x="6311900" y="0"/>
            <a:ext cx="15392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974986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1219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0" y="1262063"/>
            <a:ext cx="12192000" cy="4820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4101" name="Rectangle 5"/>
          <p:cNvSpPr>
            <a:spLocks noGrp="1" noChangeArrowheads="1"/>
          </p:cNvSpPr>
          <p:nvPr>
            <p:ph type="ftr" sz="quarter" idx="3"/>
          </p:nvPr>
        </p:nvSpPr>
        <p:spPr bwMode="auto">
          <a:xfrm>
            <a:off x="237702" y="6248400"/>
            <a:ext cx="8334798"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lang="en-US" sz="1600" b="0" i="0" smtClean="0">
                <a:effectLst/>
              </a:defRPr>
            </a:lvl1pPr>
          </a:lstStyle>
          <a:p>
            <a:r>
              <a:rPr lang="en-US" sz="1800" b="1" dirty="0">
                <a:solidFill>
                  <a:srgbClr val="C00000"/>
                </a:solidFill>
                <a:latin typeface="Comfortaa"/>
              </a:rPr>
              <a:t>National Conference </a:t>
            </a:r>
            <a:r>
              <a:rPr lang="en-US" sz="1800" b="1" dirty="0">
                <a:solidFill>
                  <a:schemeClr val="accent2"/>
                </a:solidFill>
                <a:latin typeface="Comfortaa"/>
              </a:rPr>
              <a:t>on</a:t>
            </a:r>
            <a:r>
              <a:rPr lang="en-US" sz="1800" b="1" dirty="0">
                <a:solidFill>
                  <a:srgbClr val="4472C4"/>
                </a:solidFill>
                <a:latin typeface="Comfortaa"/>
              </a:rPr>
              <a:t> </a:t>
            </a:r>
            <a:r>
              <a:rPr lang="en-US" sz="1800" b="1" dirty="0">
                <a:solidFill>
                  <a:srgbClr val="C00000"/>
                </a:solidFill>
                <a:latin typeface="Comfortaa"/>
              </a:rPr>
              <a:t>Computing Technology - 2022 (NCCT’22) – </a:t>
            </a:r>
            <a:r>
              <a:rPr lang="en-US" sz="1800" b="1" dirty="0">
                <a:solidFill>
                  <a:schemeClr val="accent2"/>
                </a:solidFill>
                <a:latin typeface="Comfortaa"/>
              </a:rPr>
              <a:t>Paper ID : XXX</a:t>
            </a:r>
            <a:endParaRPr lang="en-US" sz="1800" dirty="0">
              <a:solidFill>
                <a:schemeClr val="accent2"/>
              </a:solidFill>
              <a:latin typeface="Droid Sans"/>
            </a:endParaRPr>
          </a:p>
        </p:txBody>
      </p:sp>
      <p:sp>
        <p:nvSpPr>
          <p:cNvPr id="4102" name="Rectangle 6"/>
          <p:cNvSpPr>
            <a:spLocks noGrp="1" noChangeArrowheads="1"/>
          </p:cNvSpPr>
          <p:nvPr>
            <p:ph type="sldNum" sz="quarter" idx="4"/>
          </p:nvPr>
        </p:nvSpPr>
        <p:spPr bwMode="auto">
          <a:xfrm>
            <a:off x="8763976" y="6248400"/>
            <a:ext cx="3190321"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Times New Roman" panose="02020603050405020304" pitchFamily="18" charset="0"/>
              </a:defRPr>
            </a:lvl1pPr>
          </a:lstStyle>
          <a:p>
            <a:fld id="{01883235-945A-4E11-823A-A9353C488C58}" type="slidenum">
              <a:rPr lang="en-US" altLang="en-US"/>
              <a:pPr/>
              <a:t>‹#›</a:t>
            </a:fld>
            <a:endParaRPr lang="en-US" altLang="en-US"/>
          </a:p>
        </p:txBody>
      </p:sp>
      <p:cxnSp>
        <p:nvCxnSpPr>
          <p:cNvPr id="10" name="Straight Connector 9">
            <a:extLst>
              <a:ext uri="{FF2B5EF4-FFF2-40B4-BE49-F238E27FC236}">
                <a16:creationId xmlns:a16="http://schemas.microsoft.com/office/drawing/2014/main" id="{8D031414-757B-45D0-BA15-AD65B794C323}"/>
              </a:ext>
            </a:extLst>
          </p:cNvPr>
          <p:cNvCxnSpPr/>
          <p:nvPr userDrawn="1"/>
        </p:nvCxnSpPr>
        <p:spPr bwMode="auto">
          <a:xfrm flipV="1">
            <a:off x="318051" y="6096001"/>
            <a:ext cx="11626575" cy="39757"/>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pic>
        <p:nvPicPr>
          <p:cNvPr id="5" name="Picture 4" descr="Logo, company name&#10;&#10;Description automatically generated">
            <a:extLst>
              <a:ext uri="{FF2B5EF4-FFF2-40B4-BE49-F238E27FC236}">
                <a16:creationId xmlns:a16="http://schemas.microsoft.com/office/drawing/2014/main" id="{0826D33C-FFA8-B403-1375-BD07E9C7391C}"/>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l="11315" t="8522" r="12188" b="7149"/>
          <a:stretch/>
        </p:blipFill>
        <p:spPr>
          <a:xfrm>
            <a:off x="10737271" y="69272"/>
            <a:ext cx="1413163" cy="625260"/>
          </a:xfrm>
          <a:prstGeom prst="rect">
            <a:avLst/>
          </a:prstGeom>
        </p:spPr>
      </p:pic>
      <p:pic>
        <p:nvPicPr>
          <p:cNvPr id="7" name="Picture 6" descr="Logo&#10;&#10;Description automatically generated">
            <a:extLst>
              <a:ext uri="{FF2B5EF4-FFF2-40B4-BE49-F238E27FC236}">
                <a16:creationId xmlns:a16="http://schemas.microsoft.com/office/drawing/2014/main" id="{96AB8749-9BEC-3A56-6F38-EC2BEF7904C2}"/>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51013" y="50898"/>
            <a:ext cx="766405" cy="766405"/>
          </a:xfrm>
          <a:prstGeom prst="rect">
            <a:avLst/>
          </a:prstGeom>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4" r:id="rId4"/>
    <p:sldLayoutId id="2147483661" r:id="rId5"/>
  </p:sldLayoutIdLst>
  <p:hf hdr="0" dt="0"/>
  <p:txStyles>
    <p:titleStyle>
      <a:lvl1pPr algn="ctr" rtl="0" eaLnBrk="0" fontAlgn="base" hangingPunct="0">
        <a:spcBef>
          <a:spcPct val="0"/>
        </a:spcBef>
        <a:spcAft>
          <a:spcPct val="0"/>
        </a:spcAft>
        <a:defRPr sz="4400">
          <a:solidFill>
            <a:srgbClr val="FF0000"/>
          </a:solidFill>
          <a:latin typeface="+mj-lt"/>
          <a:ea typeface="+mj-ea"/>
          <a:cs typeface="+mj-cs"/>
        </a:defRPr>
      </a:lvl1pPr>
      <a:lvl2pPr algn="ctr" rtl="0" eaLnBrk="0" fontAlgn="base" hangingPunct="0">
        <a:spcBef>
          <a:spcPct val="0"/>
        </a:spcBef>
        <a:spcAft>
          <a:spcPct val="0"/>
        </a:spcAft>
        <a:defRPr sz="4400">
          <a:solidFill>
            <a:srgbClr val="FF0000"/>
          </a:solidFill>
          <a:latin typeface="Times New Roman" pitchFamily="18" charset="0"/>
        </a:defRPr>
      </a:lvl2pPr>
      <a:lvl3pPr algn="ctr" rtl="0" eaLnBrk="0" fontAlgn="base" hangingPunct="0">
        <a:spcBef>
          <a:spcPct val="0"/>
        </a:spcBef>
        <a:spcAft>
          <a:spcPct val="0"/>
        </a:spcAft>
        <a:defRPr sz="4400">
          <a:solidFill>
            <a:srgbClr val="FF0000"/>
          </a:solidFill>
          <a:latin typeface="Times New Roman" pitchFamily="18" charset="0"/>
        </a:defRPr>
      </a:lvl3pPr>
      <a:lvl4pPr algn="ctr" rtl="0" eaLnBrk="0" fontAlgn="base" hangingPunct="0">
        <a:spcBef>
          <a:spcPct val="0"/>
        </a:spcBef>
        <a:spcAft>
          <a:spcPct val="0"/>
        </a:spcAft>
        <a:defRPr sz="4400">
          <a:solidFill>
            <a:srgbClr val="FF0000"/>
          </a:solidFill>
          <a:latin typeface="Times New Roman" pitchFamily="18" charset="0"/>
        </a:defRPr>
      </a:lvl4pPr>
      <a:lvl5pPr algn="ctr" rtl="0" eaLnBrk="0" fontAlgn="base" hangingPunct="0">
        <a:spcBef>
          <a:spcPct val="0"/>
        </a:spcBef>
        <a:spcAft>
          <a:spcPct val="0"/>
        </a:spcAft>
        <a:defRPr sz="4400">
          <a:solidFill>
            <a:srgbClr val="FF0000"/>
          </a:solidFill>
          <a:latin typeface="Times New Roman" pitchFamily="18" charset="0"/>
        </a:defRPr>
      </a:lvl5pPr>
      <a:lvl6pPr marL="457200" algn="ctr" rtl="0" fontAlgn="base">
        <a:spcBef>
          <a:spcPct val="0"/>
        </a:spcBef>
        <a:spcAft>
          <a:spcPct val="0"/>
        </a:spcAft>
        <a:defRPr sz="4400">
          <a:solidFill>
            <a:srgbClr val="FF0000"/>
          </a:solidFill>
          <a:latin typeface="Times New Roman" pitchFamily="18" charset="0"/>
        </a:defRPr>
      </a:lvl6pPr>
      <a:lvl7pPr marL="914400" algn="ctr" rtl="0" fontAlgn="base">
        <a:spcBef>
          <a:spcPct val="0"/>
        </a:spcBef>
        <a:spcAft>
          <a:spcPct val="0"/>
        </a:spcAft>
        <a:defRPr sz="4400">
          <a:solidFill>
            <a:srgbClr val="FF0000"/>
          </a:solidFill>
          <a:latin typeface="Times New Roman" pitchFamily="18" charset="0"/>
        </a:defRPr>
      </a:lvl7pPr>
      <a:lvl8pPr marL="1371600" algn="ctr" rtl="0" fontAlgn="base">
        <a:spcBef>
          <a:spcPct val="0"/>
        </a:spcBef>
        <a:spcAft>
          <a:spcPct val="0"/>
        </a:spcAft>
        <a:defRPr sz="4400">
          <a:solidFill>
            <a:srgbClr val="FF0000"/>
          </a:solidFill>
          <a:latin typeface="Times New Roman" pitchFamily="18" charset="0"/>
        </a:defRPr>
      </a:lvl8pPr>
      <a:lvl9pPr marL="1828800" algn="ctr" rtl="0" fontAlgn="base">
        <a:spcBef>
          <a:spcPct val="0"/>
        </a:spcBef>
        <a:spcAft>
          <a:spcPct val="0"/>
        </a:spcAft>
        <a:defRPr sz="4400">
          <a:solidFill>
            <a:srgbClr val="FF0000"/>
          </a:solidFill>
          <a:latin typeface="Times New Roman" pitchFamily="18" charset="0"/>
        </a:defRPr>
      </a:lvl9pPr>
    </p:titleStyle>
    <p:bodyStyle>
      <a:lvl1pPr marL="463550" indent="-463550" algn="l" rtl="0" eaLnBrk="0" fontAlgn="base" hangingPunct="0">
        <a:spcBef>
          <a:spcPct val="20000"/>
        </a:spcBef>
        <a:spcAft>
          <a:spcPct val="0"/>
        </a:spcAft>
        <a:buClr>
          <a:schemeClr val="accent2"/>
        </a:buClr>
        <a:buChar char="•"/>
        <a:defRPr sz="2400">
          <a:solidFill>
            <a:schemeClr val="tx1"/>
          </a:solidFill>
          <a:latin typeface="+mn-lt"/>
          <a:ea typeface="+mn-ea"/>
          <a:cs typeface="+mn-cs"/>
        </a:defRPr>
      </a:lvl1pPr>
      <a:lvl2pPr marL="990600" indent="-533400" algn="l" rtl="0" eaLnBrk="0" fontAlgn="base" hangingPunct="0">
        <a:spcBef>
          <a:spcPct val="20000"/>
        </a:spcBef>
        <a:spcAft>
          <a:spcPct val="0"/>
        </a:spcAft>
        <a:buClr>
          <a:schemeClr val="accent2"/>
        </a:buClr>
        <a:buChar char="–"/>
        <a:defRPr sz="2800">
          <a:solidFill>
            <a:schemeClr val="tx1"/>
          </a:solidFill>
          <a:latin typeface="+mn-lt"/>
        </a:defRPr>
      </a:lvl2pPr>
      <a:lvl3pPr marL="1371600" indent="-457200" algn="l" rtl="0" eaLnBrk="0" fontAlgn="base" hangingPunct="0">
        <a:spcBef>
          <a:spcPct val="20000"/>
        </a:spcBef>
        <a:spcAft>
          <a:spcPct val="0"/>
        </a:spcAft>
        <a:buClr>
          <a:schemeClr val="accent2"/>
        </a:buClr>
        <a:buChar char="•"/>
        <a:defRPr sz="2400">
          <a:solidFill>
            <a:schemeClr val="tx1"/>
          </a:solidFill>
          <a:latin typeface="+mn-lt"/>
        </a:defRPr>
      </a:lvl3pPr>
      <a:lvl4pPr marL="1752600" indent="-381000" algn="l" rtl="0" eaLnBrk="0" fontAlgn="base" hangingPunct="0">
        <a:spcBef>
          <a:spcPct val="20000"/>
        </a:spcBef>
        <a:spcAft>
          <a:spcPct val="0"/>
        </a:spcAft>
        <a:buClr>
          <a:schemeClr val="accent2"/>
        </a:buClr>
        <a:buChar char="–"/>
        <a:defRPr sz="2000">
          <a:solidFill>
            <a:schemeClr val="tx1"/>
          </a:solidFill>
          <a:latin typeface="+mn-lt"/>
        </a:defRPr>
      </a:lvl4pPr>
      <a:lvl5pPr marL="2209800" indent="-381000" algn="l" rtl="0" eaLnBrk="0" fontAlgn="base" hangingPunct="0">
        <a:spcBef>
          <a:spcPct val="20000"/>
        </a:spcBef>
        <a:spcAft>
          <a:spcPct val="0"/>
        </a:spcAft>
        <a:buClr>
          <a:schemeClr val="accent2"/>
        </a:buClr>
        <a:buChar char="»"/>
        <a:defRPr sz="2000">
          <a:solidFill>
            <a:schemeClr val="tx1"/>
          </a:solidFill>
          <a:latin typeface="+mn-lt"/>
        </a:defRPr>
      </a:lvl5pPr>
      <a:lvl6pPr marL="2667000" indent="-381000" algn="l" rtl="0" fontAlgn="base">
        <a:spcBef>
          <a:spcPct val="20000"/>
        </a:spcBef>
        <a:spcAft>
          <a:spcPct val="0"/>
        </a:spcAft>
        <a:buClr>
          <a:schemeClr val="accent2"/>
        </a:buClr>
        <a:buChar char="»"/>
        <a:defRPr sz="2000">
          <a:solidFill>
            <a:schemeClr val="tx1"/>
          </a:solidFill>
          <a:latin typeface="+mn-lt"/>
        </a:defRPr>
      </a:lvl6pPr>
      <a:lvl7pPr marL="3124200" indent="-381000" algn="l" rtl="0" fontAlgn="base">
        <a:spcBef>
          <a:spcPct val="20000"/>
        </a:spcBef>
        <a:spcAft>
          <a:spcPct val="0"/>
        </a:spcAft>
        <a:buClr>
          <a:schemeClr val="accent2"/>
        </a:buClr>
        <a:buChar char="»"/>
        <a:defRPr sz="2000">
          <a:solidFill>
            <a:schemeClr val="tx1"/>
          </a:solidFill>
          <a:latin typeface="+mn-lt"/>
        </a:defRPr>
      </a:lvl7pPr>
      <a:lvl8pPr marL="3581400" indent="-381000" algn="l" rtl="0" fontAlgn="base">
        <a:spcBef>
          <a:spcPct val="20000"/>
        </a:spcBef>
        <a:spcAft>
          <a:spcPct val="0"/>
        </a:spcAft>
        <a:buClr>
          <a:schemeClr val="accent2"/>
        </a:buClr>
        <a:buChar char="»"/>
        <a:defRPr sz="2000">
          <a:solidFill>
            <a:schemeClr val="tx1"/>
          </a:solidFill>
          <a:latin typeface="+mn-lt"/>
        </a:defRPr>
      </a:lvl8pPr>
      <a:lvl9pPr marL="4038600" indent="-381000" algn="l" rtl="0" fontAlgn="base">
        <a:spcBef>
          <a:spcPct val="20000"/>
        </a:spcBef>
        <a:spcAft>
          <a:spcPct val="0"/>
        </a:spcAft>
        <a:buClr>
          <a:schemeClr val="accent2"/>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5.xml"/><Relationship Id="rId5" Type="http://schemas.openxmlformats.org/officeDocument/2006/relationships/image" Target="../media/image4.jpe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17FF9C-6A7E-4A79-81BB-438E8EA9676A}"/>
              </a:ext>
              <a:ext uri="{C183D7F6-B498-43B3-948B-1728B52AA6E4}">
                <adec:decorative xmlns:adec="http://schemas.microsoft.com/office/drawing/2017/decorative" val="0"/>
              </a:ext>
            </a:extLst>
          </p:cNvPr>
          <p:cNvSpPr>
            <a:spLocks noGrp="1"/>
          </p:cNvSpPr>
          <p:nvPr>
            <p:ph type="ctrTitle"/>
          </p:nvPr>
        </p:nvSpPr>
        <p:spPr>
          <a:xfrm>
            <a:off x="6637265" y="1410011"/>
            <a:ext cx="5368636" cy="521110"/>
          </a:xfrm>
        </p:spPr>
        <p:txBody>
          <a:bodyPr>
            <a:normAutofit fontScale="90000"/>
          </a:bodyPr>
          <a:lstStyle/>
          <a:p>
            <a:pPr algn="ctr"/>
            <a:r>
              <a:rPr lang="en-US" sz="3000" dirty="0">
                <a:solidFill>
                  <a:srgbClr val="FF0000"/>
                </a:solidFill>
              </a:rPr>
              <a:t>System for Detecting Deepfake in Videos : A Survey</a:t>
            </a:r>
            <a:endParaRPr lang="en-US" sz="3000" dirty="0">
              <a:solidFill>
                <a:schemeClr val="accent2">
                  <a:lumMod val="50000"/>
                </a:schemeClr>
              </a:solidFill>
            </a:endParaRPr>
          </a:p>
        </p:txBody>
      </p:sp>
      <p:sp>
        <p:nvSpPr>
          <p:cNvPr id="4" name="Subtitle 3">
            <a:extLst>
              <a:ext uri="{FF2B5EF4-FFF2-40B4-BE49-F238E27FC236}">
                <a16:creationId xmlns:a16="http://schemas.microsoft.com/office/drawing/2014/main" id="{FFFB5E3C-FE17-44EA-B59B-183125D08F7C}"/>
              </a:ext>
            </a:extLst>
          </p:cNvPr>
          <p:cNvSpPr>
            <a:spLocks noGrp="1"/>
          </p:cNvSpPr>
          <p:nvPr>
            <p:ph type="subTitle" idx="1"/>
          </p:nvPr>
        </p:nvSpPr>
        <p:spPr>
          <a:xfrm>
            <a:off x="6700996" y="5117410"/>
            <a:ext cx="5365865" cy="1042220"/>
          </a:xfrm>
        </p:spPr>
        <p:txBody>
          <a:bodyPr>
            <a:normAutofit/>
          </a:bodyPr>
          <a:lstStyle/>
          <a:p>
            <a:pPr algn="ctr"/>
            <a:r>
              <a:rPr lang="en-US" cap="none" dirty="0">
                <a:latin typeface="Aharoni" panose="02010803020104030203" pitchFamily="2" charset="-79"/>
                <a:cs typeface="Aharoni" panose="02010803020104030203" pitchFamily="2" charset="-79"/>
              </a:rPr>
              <a:t>Under the Guidance of </a:t>
            </a:r>
          </a:p>
          <a:p>
            <a:pPr algn="ctr"/>
            <a:r>
              <a:rPr lang="en-US" cap="none" dirty="0">
                <a:latin typeface="Aharoni" panose="02010803020104030203" pitchFamily="2" charset="-79"/>
                <a:cs typeface="Aharoni" panose="02010803020104030203" pitchFamily="2" charset="-79"/>
              </a:rPr>
              <a:t>Kusuma S</a:t>
            </a:r>
          </a:p>
          <a:p>
            <a:endParaRPr lang="en-US" cap="none" dirty="0">
              <a:latin typeface="Aharoni" panose="02010803020104030203" pitchFamily="2" charset="-79"/>
              <a:cs typeface="Aharoni" panose="02010803020104030203" pitchFamily="2" charset="-79"/>
            </a:endParaRPr>
          </a:p>
        </p:txBody>
      </p:sp>
      <p:pic>
        <p:nvPicPr>
          <p:cNvPr id="7" name="Picture 2" descr="RNS Institute of Technology, Bangalore: Courses, Fees, Placements, Ranking,  Admission 2021">
            <a:extLst>
              <a:ext uri="{FF2B5EF4-FFF2-40B4-BE49-F238E27FC236}">
                <a16:creationId xmlns:a16="http://schemas.microsoft.com/office/drawing/2014/main" id="{C0B0D288-1596-4F66-A0D4-87F6E3D0134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1894" r="16254"/>
          <a:stretch/>
        </p:blipFill>
        <p:spPr bwMode="auto">
          <a:xfrm>
            <a:off x="0" y="0"/>
            <a:ext cx="6500553"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3">
            <a:extLst>
              <a:ext uri="{FF2B5EF4-FFF2-40B4-BE49-F238E27FC236}">
                <a16:creationId xmlns:a16="http://schemas.microsoft.com/office/drawing/2014/main" id="{6200E239-B6BE-427C-BA84-FBB6A7F5CAA3}"/>
              </a:ext>
            </a:extLst>
          </p:cNvPr>
          <p:cNvSpPr txBox="1">
            <a:spLocks/>
          </p:cNvSpPr>
          <p:nvPr/>
        </p:nvSpPr>
        <p:spPr bwMode="auto">
          <a:xfrm>
            <a:off x="6700996" y="2290915"/>
            <a:ext cx="5365865" cy="2241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0" indent="0" algn="l" rtl="0" eaLnBrk="0" fontAlgn="base" hangingPunct="0">
              <a:spcBef>
                <a:spcPct val="20000"/>
              </a:spcBef>
              <a:spcAft>
                <a:spcPct val="0"/>
              </a:spcAft>
              <a:buClr>
                <a:schemeClr val="accent2"/>
              </a:buClr>
              <a:buNone/>
              <a:defRPr sz="2400" cap="all" spc="200" baseline="0">
                <a:solidFill>
                  <a:schemeClr val="tx1">
                    <a:lumMod val="75000"/>
                    <a:lumOff val="25000"/>
                  </a:schemeClr>
                </a:solidFill>
                <a:latin typeface="+mn-lt"/>
                <a:ea typeface="+mn-ea"/>
                <a:cs typeface="+mn-cs"/>
              </a:defRPr>
            </a:lvl1pPr>
            <a:lvl2pPr marL="457200" indent="0" algn="ctr" rtl="0" eaLnBrk="0" fontAlgn="base" hangingPunct="0">
              <a:spcBef>
                <a:spcPct val="20000"/>
              </a:spcBef>
              <a:spcAft>
                <a:spcPct val="0"/>
              </a:spcAft>
              <a:buClr>
                <a:schemeClr val="accent2"/>
              </a:buClr>
              <a:buNone/>
              <a:defRPr sz="2400">
                <a:solidFill>
                  <a:schemeClr val="tx1"/>
                </a:solidFill>
                <a:latin typeface="+mn-lt"/>
              </a:defRPr>
            </a:lvl2pPr>
            <a:lvl3pPr marL="914400" indent="0" algn="ctr" rtl="0" eaLnBrk="0" fontAlgn="base" hangingPunct="0">
              <a:spcBef>
                <a:spcPct val="20000"/>
              </a:spcBef>
              <a:spcAft>
                <a:spcPct val="0"/>
              </a:spcAft>
              <a:buClr>
                <a:schemeClr val="accent2"/>
              </a:buClr>
              <a:buNone/>
              <a:defRPr sz="2400">
                <a:solidFill>
                  <a:schemeClr val="tx1"/>
                </a:solidFill>
                <a:latin typeface="+mn-lt"/>
              </a:defRPr>
            </a:lvl3pPr>
            <a:lvl4pPr marL="1371600" indent="0" algn="ctr" rtl="0" eaLnBrk="0" fontAlgn="base" hangingPunct="0">
              <a:spcBef>
                <a:spcPct val="20000"/>
              </a:spcBef>
              <a:spcAft>
                <a:spcPct val="0"/>
              </a:spcAft>
              <a:buClr>
                <a:schemeClr val="accent2"/>
              </a:buClr>
              <a:buNone/>
              <a:defRPr sz="2000">
                <a:solidFill>
                  <a:schemeClr val="tx1"/>
                </a:solidFill>
                <a:latin typeface="+mn-lt"/>
              </a:defRPr>
            </a:lvl4pPr>
            <a:lvl5pPr marL="1828800" indent="0" algn="ctr" rtl="0" eaLnBrk="0" fontAlgn="base" hangingPunct="0">
              <a:spcBef>
                <a:spcPct val="20000"/>
              </a:spcBef>
              <a:spcAft>
                <a:spcPct val="0"/>
              </a:spcAft>
              <a:buClr>
                <a:schemeClr val="accent2"/>
              </a:buClr>
              <a:buNone/>
              <a:defRPr sz="2000">
                <a:solidFill>
                  <a:schemeClr val="tx1"/>
                </a:solidFill>
                <a:latin typeface="+mn-lt"/>
              </a:defRPr>
            </a:lvl5pPr>
            <a:lvl6pPr marL="2286000" indent="0" algn="ctr" rtl="0" fontAlgn="base">
              <a:spcBef>
                <a:spcPct val="20000"/>
              </a:spcBef>
              <a:spcAft>
                <a:spcPct val="0"/>
              </a:spcAft>
              <a:buClr>
                <a:schemeClr val="accent2"/>
              </a:buClr>
              <a:buNone/>
              <a:defRPr sz="2000">
                <a:solidFill>
                  <a:schemeClr val="tx1"/>
                </a:solidFill>
                <a:latin typeface="+mn-lt"/>
              </a:defRPr>
            </a:lvl6pPr>
            <a:lvl7pPr marL="2743200" indent="0" algn="ctr" rtl="0" fontAlgn="base">
              <a:spcBef>
                <a:spcPct val="20000"/>
              </a:spcBef>
              <a:spcAft>
                <a:spcPct val="0"/>
              </a:spcAft>
              <a:buClr>
                <a:schemeClr val="accent2"/>
              </a:buClr>
              <a:buNone/>
              <a:defRPr sz="2000">
                <a:solidFill>
                  <a:schemeClr val="tx1"/>
                </a:solidFill>
                <a:latin typeface="+mn-lt"/>
              </a:defRPr>
            </a:lvl7pPr>
            <a:lvl8pPr marL="3200400" indent="0" algn="ctr" rtl="0" fontAlgn="base">
              <a:spcBef>
                <a:spcPct val="20000"/>
              </a:spcBef>
              <a:spcAft>
                <a:spcPct val="0"/>
              </a:spcAft>
              <a:buClr>
                <a:schemeClr val="accent2"/>
              </a:buClr>
              <a:buNone/>
              <a:defRPr sz="2000">
                <a:solidFill>
                  <a:schemeClr val="tx1"/>
                </a:solidFill>
                <a:latin typeface="+mn-lt"/>
              </a:defRPr>
            </a:lvl8pPr>
            <a:lvl9pPr marL="3657600" indent="0" algn="ctr" rtl="0" fontAlgn="base">
              <a:spcBef>
                <a:spcPct val="20000"/>
              </a:spcBef>
              <a:spcAft>
                <a:spcPct val="0"/>
              </a:spcAft>
              <a:buClr>
                <a:schemeClr val="accent2"/>
              </a:buClr>
              <a:buNone/>
              <a:defRPr sz="2000">
                <a:solidFill>
                  <a:schemeClr val="tx1"/>
                </a:solidFill>
                <a:latin typeface="+mn-lt"/>
              </a:defRPr>
            </a:lvl9pPr>
          </a:lstStyle>
          <a:p>
            <a:pPr algn="ctr"/>
            <a:r>
              <a:rPr lang="en-US" kern="0" cap="none" dirty="0">
                <a:latin typeface="Aharoni" panose="02010803020104030203" pitchFamily="2" charset="-79"/>
                <a:cs typeface="Aharoni" panose="02010803020104030203" pitchFamily="2" charset="-79"/>
              </a:rPr>
              <a:t>By</a:t>
            </a:r>
          </a:p>
          <a:p>
            <a:pPr algn="ctr"/>
            <a:r>
              <a:rPr lang="en-US" kern="0" cap="none" dirty="0" err="1">
                <a:latin typeface="Aharoni" panose="02010803020104030203" pitchFamily="2" charset="-79"/>
                <a:cs typeface="Aharoni" panose="02010803020104030203" pitchFamily="2" charset="-79"/>
              </a:rPr>
              <a:t>Harshitha</a:t>
            </a:r>
            <a:r>
              <a:rPr lang="en-US" kern="0" cap="none" dirty="0">
                <a:latin typeface="Aharoni" panose="02010803020104030203" pitchFamily="2" charset="-79"/>
                <a:cs typeface="Aharoni" panose="02010803020104030203" pitchFamily="2" charset="-79"/>
              </a:rPr>
              <a:t> G S</a:t>
            </a:r>
          </a:p>
          <a:p>
            <a:pPr algn="ctr"/>
            <a:r>
              <a:rPr lang="en-US" kern="0" cap="none" dirty="0" err="1">
                <a:latin typeface="Aharoni" panose="02010803020104030203" pitchFamily="2" charset="-79"/>
                <a:cs typeface="Aharoni" panose="02010803020104030203" pitchFamily="2" charset="-79"/>
              </a:rPr>
              <a:t>Vardhini</a:t>
            </a:r>
            <a:r>
              <a:rPr lang="en-US" kern="0" cap="none" dirty="0">
                <a:latin typeface="Aharoni" panose="02010803020104030203" pitchFamily="2" charset="-79"/>
                <a:cs typeface="Aharoni" panose="02010803020104030203" pitchFamily="2" charset="-79"/>
              </a:rPr>
              <a:t> B H</a:t>
            </a:r>
          </a:p>
          <a:p>
            <a:pPr algn="ctr"/>
            <a:r>
              <a:rPr lang="en-US" kern="0" cap="none" dirty="0">
                <a:latin typeface="Aharoni" panose="02010803020104030203" pitchFamily="2" charset="-79"/>
                <a:cs typeface="Aharoni" panose="02010803020104030203" pitchFamily="2" charset="-79"/>
              </a:rPr>
              <a:t>Vani Shiva Bhat</a:t>
            </a:r>
          </a:p>
          <a:p>
            <a:pPr algn="ctr"/>
            <a:r>
              <a:rPr lang="en-US" kern="0" cap="none" dirty="0">
                <a:latin typeface="Aharoni" panose="02010803020104030203" pitchFamily="2" charset="-79"/>
                <a:cs typeface="Aharoni" panose="02010803020104030203" pitchFamily="2" charset="-79"/>
              </a:rPr>
              <a:t>Annapurna R </a:t>
            </a:r>
            <a:r>
              <a:rPr lang="en-US" kern="0" cap="none" dirty="0" err="1">
                <a:latin typeface="Aharoni" panose="02010803020104030203" pitchFamily="2" charset="-79"/>
                <a:cs typeface="Aharoni" panose="02010803020104030203" pitchFamily="2" charset="-79"/>
              </a:rPr>
              <a:t>Shanbhag</a:t>
            </a:r>
            <a:endParaRPr lang="en-US" kern="0" cap="none" dirty="0">
              <a:latin typeface="Aharoni" panose="02010803020104030203" pitchFamily="2" charset="-79"/>
              <a:cs typeface="Aharoni" panose="02010803020104030203" pitchFamily="2" charset="-79"/>
            </a:endParaRPr>
          </a:p>
          <a:p>
            <a:pPr algn="ctr"/>
            <a:endParaRPr lang="en-US" kern="0" cap="none" dirty="0">
              <a:latin typeface="Aharoni" panose="02010803020104030203" pitchFamily="2" charset="-79"/>
              <a:cs typeface="Aharoni" panose="02010803020104030203" pitchFamily="2" charset="-79"/>
            </a:endParaRPr>
          </a:p>
          <a:p>
            <a:endParaRPr lang="en-US" kern="0" cap="none" dirty="0">
              <a:latin typeface="Aharoni" panose="02010803020104030203" pitchFamily="2" charset="-79"/>
              <a:cs typeface="Aharoni" panose="02010803020104030203" pitchFamily="2" charset="-79"/>
            </a:endParaRPr>
          </a:p>
        </p:txBody>
      </p:sp>
      <p:sp>
        <p:nvSpPr>
          <p:cNvPr id="8" name="Rectangle 7">
            <a:extLst>
              <a:ext uri="{FF2B5EF4-FFF2-40B4-BE49-F238E27FC236}">
                <a16:creationId xmlns:a16="http://schemas.microsoft.com/office/drawing/2014/main" id="{E7C39584-4746-4A12-AE77-035DF269F5F2}"/>
              </a:ext>
            </a:extLst>
          </p:cNvPr>
          <p:cNvSpPr/>
          <p:nvPr/>
        </p:nvSpPr>
        <p:spPr>
          <a:xfrm>
            <a:off x="0" y="137655"/>
            <a:ext cx="6500553" cy="1200329"/>
          </a:xfrm>
          <a:prstGeom prst="rect">
            <a:avLst/>
          </a:prstGeom>
        </p:spPr>
        <p:txBody>
          <a:bodyPr wrap="square">
            <a:spAutoFit/>
          </a:bodyPr>
          <a:lstStyle/>
          <a:p>
            <a:pPr algn="ctr">
              <a:defRPr/>
            </a:pPr>
            <a:r>
              <a:rPr lang="en-US" sz="2400" b="1" dirty="0">
                <a:solidFill>
                  <a:schemeClr val="accent2">
                    <a:lumMod val="50000"/>
                  </a:schemeClr>
                </a:solidFill>
                <a:effectLst>
                  <a:outerShdw blurRad="38100" dist="38100" dir="2700000" algn="tl">
                    <a:srgbClr val="000000">
                      <a:alpha val="43137"/>
                    </a:srgbClr>
                  </a:outerShdw>
                </a:effectLst>
              </a:rPr>
              <a:t>National Conference </a:t>
            </a:r>
          </a:p>
          <a:p>
            <a:pPr algn="ctr">
              <a:defRPr/>
            </a:pPr>
            <a:r>
              <a:rPr lang="en-US" sz="2400" b="1" dirty="0">
                <a:solidFill>
                  <a:schemeClr val="accent2">
                    <a:lumMod val="50000"/>
                  </a:schemeClr>
                </a:solidFill>
                <a:effectLst>
                  <a:outerShdw blurRad="38100" dist="38100" dir="2700000" algn="tl">
                    <a:srgbClr val="000000">
                      <a:alpha val="43137"/>
                    </a:srgbClr>
                  </a:outerShdw>
                </a:effectLst>
              </a:rPr>
              <a:t>on</a:t>
            </a:r>
          </a:p>
          <a:p>
            <a:pPr algn="ctr">
              <a:defRPr/>
            </a:pPr>
            <a:r>
              <a:rPr lang="en-US" sz="2400" b="1" dirty="0">
                <a:solidFill>
                  <a:schemeClr val="accent2">
                    <a:lumMod val="50000"/>
                  </a:schemeClr>
                </a:solidFill>
                <a:effectLst>
                  <a:outerShdw blurRad="38100" dist="38100" dir="2700000" algn="tl">
                    <a:srgbClr val="000000">
                      <a:alpha val="43137"/>
                    </a:srgbClr>
                  </a:outerShdw>
                </a:effectLst>
              </a:rPr>
              <a:t>Computing Technology - 2022 (NCCT'22)</a:t>
            </a:r>
          </a:p>
        </p:txBody>
      </p:sp>
      <p:sp>
        <p:nvSpPr>
          <p:cNvPr id="9" name="Title 2">
            <a:extLst>
              <a:ext uri="{FF2B5EF4-FFF2-40B4-BE49-F238E27FC236}">
                <a16:creationId xmlns:a16="http://schemas.microsoft.com/office/drawing/2014/main" id="{A017FF9C-6A7E-4A79-81BB-438E8EA9676A}"/>
              </a:ext>
              <a:ext uri="{C183D7F6-B498-43B3-948B-1728B52AA6E4}">
                <adec:decorative xmlns:adec="http://schemas.microsoft.com/office/drawing/2017/decorative" val="0"/>
              </a:ext>
            </a:extLst>
          </p:cNvPr>
          <p:cNvSpPr txBox="1">
            <a:spLocks/>
          </p:cNvSpPr>
          <p:nvPr/>
        </p:nvSpPr>
        <p:spPr bwMode="auto">
          <a:xfrm>
            <a:off x="6594764" y="632771"/>
            <a:ext cx="5368636" cy="521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rm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3000" b="1" i="0" u="none" strike="noStrike" kern="0" cap="none" spc="-50" normalizeH="0" baseline="0" noProof="0" dirty="0">
                <a:ln>
                  <a:noFill/>
                </a:ln>
                <a:solidFill>
                  <a:srgbClr val="FF0000"/>
                </a:solidFill>
                <a:effectLst/>
                <a:uLnTx/>
                <a:uFillTx/>
                <a:latin typeface="+mn-lt"/>
                <a:ea typeface="+mj-ea"/>
                <a:cs typeface="+mj-cs"/>
              </a:rPr>
              <a:t>NCCT 252</a:t>
            </a:r>
            <a:endParaRPr kumimoji="0" lang="en-US" sz="3000" b="1" i="0" u="none" strike="noStrike" kern="0" cap="none" spc="-50" normalizeH="0" baseline="0" noProof="0" dirty="0">
              <a:ln>
                <a:noFill/>
              </a:ln>
              <a:solidFill>
                <a:schemeClr val="accent2">
                  <a:lumMod val="50000"/>
                </a:schemeClr>
              </a:solidFill>
              <a:effectLst/>
              <a:uLnTx/>
              <a:uFillTx/>
              <a:latin typeface="+mn-lt"/>
              <a:ea typeface="+mj-ea"/>
              <a:cs typeface="+mj-cs"/>
            </a:endParaRPr>
          </a:p>
        </p:txBody>
      </p:sp>
      <p:sp>
        <p:nvSpPr>
          <p:cNvPr id="5" name="Slide Number Placeholder 4">
            <a:extLst>
              <a:ext uri="{FF2B5EF4-FFF2-40B4-BE49-F238E27FC236}">
                <a16:creationId xmlns:a16="http://schemas.microsoft.com/office/drawing/2014/main" id="{6048358E-BCB1-8283-DC5F-01A6BEACDD51}"/>
              </a:ext>
            </a:extLst>
          </p:cNvPr>
          <p:cNvSpPr>
            <a:spLocks noGrp="1"/>
          </p:cNvSpPr>
          <p:nvPr>
            <p:ph type="sldNum" sz="quarter" idx="12"/>
          </p:nvPr>
        </p:nvSpPr>
        <p:spPr/>
        <p:txBody>
          <a:bodyPr/>
          <a:lstStyle/>
          <a:p>
            <a:fld id="{3A98EE3D-8CD1-4C3F-BD1C-C98C9596463C}" type="slidenum">
              <a:rPr lang="en-US" noProof="0" smtClean="0"/>
              <a:pPr/>
              <a:t>1</a:t>
            </a:fld>
            <a:endParaRPr lang="en-US" noProof="0" dirty="0"/>
          </a:p>
        </p:txBody>
      </p:sp>
      <p:pic>
        <p:nvPicPr>
          <p:cNvPr id="11" name="Picture 10" descr="Logo, company name&#10;&#10;Description automatically generated">
            <a:extLst>
              <a:ext uri="{FF2B5EF4-FFF2-40B4-BE49-F238E27FC236}">
                <a16:creationId xmlns:a16="http://schemas.microsoft.com/office/drawing/2014/main" id="{87973CB3-71AE-83AB-F12F-9DE5A3ED5F48}"/>
              </a:ext>
            </a:extLst>
          </p:cNvPr>
          <p:cNvPicPr>
            <a:picLocks noChangeAspect="1"/>
          </p:cNvPicPr>
          <p:nvPr/>
        </p:nvPicPr>
        <p:blipFill rotWithShape="1">
          <a:blip r:embed="rId4">
            <a:extLst>
              <a:ext uri="{28A0092B-C50C-407E-A947-70E740481C1C}">
                <a14:useLocalDpi xmlns:a14="http://schemas.microsoft.com/office/drawing/2010/main" val="0"/>
              </a:ext>
            </a:extLst>
          </a:blip>
          <a:srcRect l="10418" t="6156" r="6785" b="6497"/>
          <a:stretch/>
        </p:blipFill>
        <p:spPr>
          <a:xfrm>
            <a:off x="10690240" y="27652"/>
            <a:ext cx="1501760" cy="635876"/>
          </a:xfrm>
          <a:prstGeom prst="rect">
            <a:avLst/>
          </a:prstGeom>
        </p:spPr>
      </p:pic>
      <p:pic>
        <p:nvPicPr>
          <p:cNvPr id="13" name="Picture 12" descr="Logo&#10;&#10;Description automatically generated">
            <a:extLst>
              <a:ext uri="{FF2B5EF4-FFF2-40B4-BE49-F238E27FC236}">
                <a16:creationId xmlns:a16="http://schemas.microsoft.com/office/drawing/2014/main" id="{1A87DA68-D01B-62B9-728D-582CD2C1DA4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27652"/>
            <a:ext cx="799264" cy="799264"/>
          </a:xfrm>
          <a:prstGeom prst="rect">
            <a:avLst/>
          </a:prstGeom>
        </p:spPr>
      </p:pic>
    </p:spTree>
    <p:extLst>
      <p:ext uri="{BB962C8B-B14F-4D97-AF65-F5344CB8AC3E}">
        <p14:creationId xmlns:p14="http://schemas.microsoft.com/office/powerpoint/2010/main" val="542883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7A24BD-7704-FA41-2545-0A7D77032C7B}"/>
              </a:ext>
            </a:extLst>
          </p:cNvPr>
          <p:cNvSpPr>
            <a:spLocks noGrp="1"/>
          </p:cNvSpPr>
          <p:nvPr>
            <p:ph idx="1"/>
          </p:nvPr>
        </p:nvSpPr>
        <p:spPr>
          <a:xfrm>
            <a:off x="318051" y="894523"/>
            <a:ext cx="11626575" cy="4661452"/>
          </a:xfrm>
        </p:spPr>
        <p:txBody>
          <a:bodyPr/>
          <a:lstStyle/>
          <a:p>
            <a:r>
              <a:rPr lang="en-IN" dirty="0"/>
              <a:t>CHALLENGES IN DEEP FAKE DETECTION</a:t>
            </a:r>
          </a:p>
          <a:p>
            <a:pPr lvl="1"/>
            <a:r>
              <a:rPr lang="en-IN" dirty="0"/>
              <a:t>Lack of DF datasets</a:t>
            </a:r>
          </a:p>
          <a:p>
            <a:pPr lvl="1"/>
            <a:r>
              <a:rPr lang="en-IN" dirty="0"/>
              <a:t>Unfamiliar attack type</a:t>
            </a:r>
          </a:p>
          <a:p>
            <a:pPr lvl="1"/>
            <a:r>
              <a:rPr lang="en-IN" dirty="0"/>
              <a:t>Temporal Aggregation</a:t>
            </a:r>
          </a:p>
          <a:p>
            <a:pPr lvl="1"/>
            <a:r>
              <a:rPr lang="en-IN" dirty="0"/>
              <a:t>Unlabelled data</a:t>
            </a:r>
          </a:p>
        </p:txBody>
      </p:sp>
      <p:sp>
        <p:nvSpPr>
          <p:cNvPr id="4" name="Footer Placeholder 3">
            <a:extLst>
              <a:ext uri="{FF2B5EF4-FFF2-40B4-BE49-F238E27FC236}">
                <a16:creationId xmlns:a16="http://schemas.microsoft.com/office/drawing/2014/main" id="{43A58C3E-FC80-8D75-4712-3D4574C8A64A}"/>
              </a:ext>
            </a:extLst>
          </p:cNvPr>
          <p:cNvSpPr>
            <a:spLocks noGrp="1"/>
          </p:cNvSpPr>
          <p:nvPr>
            <p:ph type="ftr" sz="quarter" idx="10"/>
          </p:nvPr>
        </p:nvSpPr>
        <p:spPr/>
        <p:txBody>
          <a:bodyPr/>
          <a:lstStyle/>
          <a:p>
            <a:r>
              <a:rPr lang="en-US" sz="1600" b="1" dirty="0">
                <a:solidFill>
                  <a:srgbClr val="C00000"/>
                </a:solidFill>
                <a:latin typeface="Comfortaa"/>
              </a:rPr>
              <a:t>National Conference </a:t>
            </a:r>
            <a:r>
              <a:rPr lang="en-US" sz="1600" b="1" dirty="0">
                <a:solidFill>
                  <a:schemeClr val="accent2"/>
                </a:solidFill>
                <a:latin typeface="Comfortaa"/>
              </a:rPr>
              <a:t>on</a:t>
            </a:r>
            <a:r>
              <a:rPr lang="en-US" sz="1600" b="1" dirty="0">
                <a:solidFill>
                  <a:srgbClr val="4472C4"/>
                </a:solidFill>
                <a:latin typeface="Comfortaa"/>
              </a:rPr>
              <a:t> </a:t>
            </a:r>
            <a:r>
              <a:rPr lang="en-US" sz="1600" b="1" dirty="0">
                <a:solidFill>
                  <a:srgbClr val="C00000"/>
                </a:solidFill>
                <a:latin typeface="Comfortaa"/>
              </a:rPr>
              <a:t>Computing Technology - 2022 (NCCT’22) – </a:t>
            </a:r>
            <a:r>
              <a:rPr lang="en-US" sz="1600" b="1" dirty="0">
                <a:solidFill>
                  <a:schemeClr val="accent2"/>
                </a:solidFill>
                <a:latin typeface="Comfortaa"/>
              </a:rPr>
              <a:t>Paper ID : NCCT 252</a:t>
            </a:r>
            <a:endParaRPr lang="en-US" sz="1600" dirty="0">
              <a:solidFill>
                <a:schemeClr val="accent2"/>
              </a:solidFill>
              <a:latin typeface="Droid Sans"/>
            </a:endParaRPr>
          </a:p>
        </p:txBody>
      </p:sp>
      <p:sp>
        <p:nvSpPr>
          <p:cNvPr id="5" name="Slide Number Placeholder 4">
            <a:extLst>
              <a:ext uri="{FF2B5EF4-FFF2-40B4-BE49-F238E27FC236}">
                <a16:creationId xmlns:a16="http://schemas.microsoft.com/office/drawing/2014/main" id="{A2437028-440C-FA3A-17BE-FFFC2CFAEED0}"/>
              </a:ext>
            </a:extLst>
          </p:cNvPr>
          <p:cNvSpPr>
            <a:spLocks noGrp="1"/>
          </p:cNvSpPr>
          <p:nvPr>
            <p:ph type="sldNum" sz="quarter" idx="11"/>
          </p:nvPr>
        </p:nvSpPr>
        <p:spPr/>
        <p:txBody>
          <a:bodyPr/>
          <a:lstStyle/>
          <a:p>
            <a:fld id="{8B392652-5824-434A-BC1A-1CCC8A983533}" type="slidenum">
              <a:rPr lang="en-US" altLang="en-US" smtClean="0"/>
              <a:pPr/>
              <a:t>10</a:t>
            </a:fld>
            <a:endParaRPr lang="en-US" altLang="en-US" dirty="0"/>
          </a:p>
        </p:txBody>
      </p:sp>
    </p:spTree>
    <p:extLst>
      <p:ext uri="{BB962C8B-B14F-4D97-AF65-F5344CB8AC3E}">
        <p14:creationId xmlns:p14="http://schemas.microsoft.com/office/powerpoint/2010/main" val="2924964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8602D-0E98-6A96-237A-0D3F1072E7DF}"/>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416ECEDB-27C5-93D7-A1AA-E56935828DDB}"/>
              </a:ext>
            </a:extLst>
          </p:cNvPr>
          <p:cNvSpPr>
            <a:spLocks noGrp="1"/>
          </p:cNvSpPr>
          <p:nvPr>
            <p:ph idx="1"/>
          </p:nvPr>
        </p:nvSpPr>
        <p:spPr>
          <a:xfrm>
            <a:off x="318051" y="884582"/>
            <a:ext cx="11626575" cy="5088835"/>
          </a:xfrm>
        </p:spPr>
        <p:txBody>
          <a:bodyPr/>
          <a:lstStyle/>
          <a:p>
            <a:pPr algn="just">
              <a:lnSpc>
                <a:spcPct val="150000"/>
              </a:lnSpc>
            </a:pPr>
            <a:r>
              <a:rPr lang="en-US" dirty="0"/>
              <a:t>This paper examines </a:t>
            </a:r>
            <a:r>
              <a:rPr lang="en-US" dirty="0" err="1"/>
              <a:t>DeepFake</a:t>
            </a:r>
            <a:r>
              <a:rPr lang="en-US" dirty="0"/>
              <a:t>, a relatively new and well-known method. It describes the </a:t>
            </a:r>
            <a:r>
              <a:rPr lang="en-US" dirty="0" err="1"/>
              <a:t>DeepFake</a:t>
            </a:r>
            <a:r>
              <a:rPr lang="en-US" dirty="0"/>
              <a:t> principles, GAN-based </a:t>
            </a:r>
            <a:r>
              <a:rPr lang="en-US" dirty="0" err="1"/>
              <a:t>DeepFake</a:t>
            </a:r>
            <a:r>
              <a:rPr lang="en-US" dirty="0"/>
              <a:t> applications, and their benefits and drawbacks.</a:t>
            </a:r>
          </a:p>
          <a:p>
            <a:pPr algn="just">
              <a:lnSpc>
                <a:spcPct val="150000"/>
              </a:lnSpc>
            </a:pPr>
            <a:r>
              <a:rPr lang="en-US" dirty="0"/>
              <a:t> Models for </a:t>
            </a:r>
            <a:r>
              <a:rPr lang="en-US" dirty="0" err="1"/>
              <a:t>DeepFake</a:t>
            </a:r>
            <a:r>
              <a:rPr lang="en-US" dirty="0"/>
              <a:t> detection are also addressed. Most modern deep learning-based detection algorithms are incapable of transferring and </a:t>
            </a:r>
            <a:r>
              <a:rPr lang="en-US" dirty="0" err="1"/>
              <a:t>generalising</a:t>
            </a:r>
            <a:r>
              <a:rPr lang="en-US" dirty="0"/>
              <a:t>, implying that multimedia forensics is still in its infancy. </a:t>
            </a:r>
          </a:p>
          <a:p>
            <a:pPr algn="just">
              <a:lnSpc>
                <a:spcPct val="150000"/>
              </a:lnSpc>
            </a:pPr>
            <a:r>
              <a:rPr lang="en-US" dirty="0"/>
              <a:t>Several well-known </a:t>
            </a:r>
            <a:r>
              <a:rPr lang="en-US" dirty="0" err="1"/>
              <a:t>organisations</a:t>
            </a:r>
            <a:r>
              <a:rPr lang="en-US" dirty="0"/>
              <a:t> and experts who work to advance applied approaches have expressed strong interest. However, maintaining data integrity requires significant effort, necessitating the implementation of additional security measures.</a:t>
            </a:r>
            <a:endParaRPr lang="en-IN" dirty="0"/>
          </a:p>
        </p:txBody>
      </p:sp>
      <p:sp>
        <p:nvSpPr>
          <p:cNvPr id="4" name="Footer Placeholder 3">
            <a:extLst>
              <a:ext uri="{FF2B5EF4-FFF2-40B4-BE49-F238E27FC236}">
                <a16:creationId xmlns:a16="http://schemas.microsoft.com/office/drawing/2014/main" id="{2082524B-09DA-D14A-42BB-4377FD5FEE17}"/>
              </a:ext>
            </a:extLst>
          </p:cNvPr>
          <p:cNvSpPr>
            <a:spLocks noGrp="1"/>
          </p:cNvSpPr>
          <p:nvPr>
            <p:ph type="ftr" sz="quarter" idx="10"/>
          </p:nvPr>
        </p:nvSpPr>
        <p:spPr/>
        <p:txBody>
          <a:bodyPr/>
          <a:lstStyle/>
          <a:p>
            <a:r>
              <a:rPr lang="en-US" sz="1600" b="1" dirty="0">
                <a:solidFill>
                  <a:srgbClr val="C00000"/>
                </a:solidFill>
                <a:latin typeface="Comfortaa"/>
              </a:rPr>
              <a:t>National Conference </a:t>
            </a:r>
            <a:r>
              <a:rPr lang="en-US" sz="1600" b="1" dirty="0">
                <a:solidFill>
                  <a:schemeClr val="accent2"/>
                </a:solidFill>
                <a:latin typeface="Comfortaa"/>
              </a:rPr>
              <a:t>on</a:t>
            </a:r>
            <a:r>
              <a:rPr lang="en-US" sz="1600" b="1" dirty="0">
                <a:solidFill>
                  <a:srgbClr val="4472C4"/>
                </a:solidFill>
                <a:latin typeface="Comfortaa"/>
              </a:rPr>
              <a:t> </a:t>
            </a:r>
            <a:r>
              <a:rPr lang="en-US" sz="1600" b="1" dirty="0">
                <a:solidFill>
                  <a:srgbClr val="C00000"/>
                </a:solidFill>
                <a:latin typeface="Comfortaa"/>
              </a:rPr>
              <a:t>Computing Technology - 2022 (NCCT’22) – </a:t>
            </a:r>
            <a:r>
              <a:rPr lang="en-US" sz="1600" b="1" dirty="0">
                <a:solidFill>
                  <a:schemeClr val="accent2"/>
                </a:solidFill>
                <a:latin typeface="Comfortaa"/>
              </a:rPr>
              <a:t>Paper ID : NCCT 252</a:t>
            </a:r>
            <a:endParaRPr lang="en-US" sz="1600" dirty="0">
              <a:solidFill>
                <a:schemeClr val="accent2"/>
              </a:solidFill>
              <a:latin typeface="Droid Sans"/>
            </a:endParaRPr>
          </a:p>
        </p:txBody>
      </p:sp>
      <p:sp>
        <p:nvSpPr>
          <p:cNvPr id="5" name="Slide Number Placeholder 4">
            <a:extLst>
              <a:ext uri="{FF2B5EF4-FFF2-40B4-BE49-F238E27FC236}">
                <a16:creationId xmlns:a16="http://schemas.microsoft.com/office/drawing/2014/main" id="{B6A626B0-5079-0696-F303-926EB81F97DB}"/>
              </a:ext>
            </a:extLst>
          </p:cNvPr>
          <p:cNvSpPr>
            <a:spLocks noGrp="1"/>
          </p:cNvSpPr>
          <p:nvPr>
            <p:ph type="sldNum" sz="quarter" idx="11"/>
          </p:nvPr>
        </p:nvSpPr>
        <p:spPr/>
        <p:txBody>
          <a:bodyPr/>
          <a:lstStyle/>
          <a:p>
            <a:fld id="{8B392652-5824-434A-BC1A-1CCC8A983533}" type="slidenum">
              <a:rPr lang="en-US" altLang="en-US" smtClean="0"/>
              <a:pPr/>
              <a:t>11</a:t>
            </a:fld>
            <a:endParaRPr lang="en-US" altLang="en-US" dirty="0"/>
          </a:p>
        </p:txBody>
      </p:sp>
    </p:spTree>
    <p:extLst>
      <p:ext uri="{BB962C8B-B14F-4D97-AF65-F5344CB8AC3E}">
        <p14:creationId xmlns:p14="http://schemas.microsoft.com/office/powerpoint/2010/main" val="2701131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8ABC6C1-910B-FCAE-CAEB-66F3212F3DF2}"/>
              </a:ext>
            </a:extLst>
          </p:cNvPr>
          <p:cNvSpPr>
            <a:spLocks noGrp="1"/>
          </p:cNvSpPr>
          <p:nvPr>
            <p:ph type="ftr" sz="quarter" idx="10"/>
          </p:nvPr>
        </p:nvSpPr>
        <p:spPr/>
        <p:txBody>
          <a:bodyPr/>
          <a:lstStyle/>
          <a:p>
            <a:r>
              <a:rPr lang="en-US" sz="1600" b="1" dirty="0">
                <a:solidFill>
                  <a:srgbClr val="C00000"/>
                </a:solidFill>
                <a:latin typeface="Comfortaa"/>
              </a:rPr>
              <a:t>National Conference </a:t>
            </a:r>
            <a:r>
              <a:rPr lang="en-US" sz="1600" b="1" dirty="0">
                <a:solidFill>
                  <a:schemeClr val="accent2"/>
                </a:solidFill>
                <a:latin typeface="Comfortaa"/>
              </a:rPr>
              <a:t>on</a:t>
            </a:r>
            <a:r>
              <a:rPr lang="en-US" sz="1600" b="1" dirty="0">
                <a:solidFill>
                  <a:srgbClr val="4472C4"/>
                </a:solidFill>
                <a:latin typeface="Comfortaa"/>
              </a:rPr>
              <a:t> </a:t>
            </a:r>
            <a:r>
              <a:rPr lang="en-US" sz="1600" b="1" dirty="0">
                <a:solidFill>
                  <a:srgbClr val="C00000"/>
                </a:solidFill>
                <a:latin typeface="Comfortaa"/>
              </a:rPr>
              <a:t>Computing Technology - 2022 (NCCT’22) – </a:t>
            </a:r>
            <a:r>
              <a:rPr lang="en-US" sz="1600" b="1" dirty="0">
                <a:solidFill>
                  <a:schemeClr val="accent2"/>
                </a:solidFill>
                <a:latin typeface="Comfortaa"/>
              </a:rPr>
              <a:t>Paper ID : </a:t>
            </a:r>
            <a:r>
              <a:rPr lang="en-US" b="1" dirty="0">
                <a:solidFill>
                  <a:schemeClr val="accent2"/>
                </a:solidFill>
                <a:latin typeface="Comfortaa"/>
              </a:rPr>
              <a:t>NCCT 252</a:t>
            </a:r>
            <a:endParaRPr lang="en-US" sz="1600" dirty="0">
              <a:solidFill>
                <a:schemeClr val="accent2"/>
              </a:solidFill>
              <a:latin typeface="Droid Sans"/>
            </a:endParaRPr>
          </a:p>
        </p:txBody>
      </p:sp>
      <p:sp>
        <p:nvSpPr>
          <p:cNvPr id="5" name="Slide Number Placeholder 4">
            <a:extLst>
              <a:ext uri="{FF2B5EF4-FFF2-40B4-BE49-F238E27FC236}">
                <a16:creationId xmlns:a16="http://schemas.microsoft.com/office/drawing/2014/main" id="{02D371F9-EF65-21E0-8328-B74B88FE3836}"/>
              </a:ext>
            </a:extLst>
          </p:cNvPr>
          <p:cNvSpPr>
            <a:spLocks noGrp="1"/>
          </p:cNvSpPr>
          <p:nvPr>
            <p:ph type="sldNum" sz="quarter" idx="11"/>
          </p:nvPr>
        </p:nvSpPr>
        <p:spPr/>
        <p:txBody>
          <a:bodyPr/>
          <a:lstStyle/>
          <a:p>
            <a:fld id="{8B392652-5824-434A-BC1A-1CCC8A983533}" type="slidenum">
              <a:rPr lang="en-US" altLang="en-US" smtClean="0"/>
              <a:pPr/>
              <a:t>12</a:t>
            </a:fld>
            <a:endParaRPr lang="en-US" altLang="en-US" dirty="0"/>
          </a:p>
        </p:txBody>
      </p:sp>
      <p:pic>
        <p:nvPicPr>
          <p:cNvPr id="6" name="Picture 2" descr="Image result for namaste">
            <a:extLst>
              <a:ext uri="{FF2B5EF4-FFF2-40B4-BE49-F238E27FC236}">
                <a16:creationId xmlns:a16="http://schemas.microsoft.com/office/drawing/2014/main" id="{F41ADB9A-1116-F3F4-57D1-AE0B73CE93AF}"/>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6435" r="36272" b="29721"/>
          <a:stretch/>
        </p:blipFill>
        <p:spPr bwMode="auto">
          <a:xfrm>
            <a:off x="5118360" y="1646903"/>
            <a:ext cx="1634837" cy="209494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D49842CB-9CC5-E7C8-B72B-72CBE43DC4B9}"/>
              </a:ext>
            </a:extLst>
          </p:cNvPr>
          <p:cNvSpPr/>
          <p:nvPr/>
        </p:nvSpPr>
        <p:spPr>
          <a:xfrm>
            <a:off x="4016925" y="3536046"/>
            <a:ext cx="3837708" cy="923330"/>
          </a:xfrm>
          <a:prstGeom prst="rect">
            <a:avLst/>
          </a:prstGeom>
          <a:noFill/>
        </p:spPr>
        <p:txBody>
          <a:bodyPr wrap="square" lIns="91440" tIns="45720" rIns="91440" bIns="45720">
            <a:spAutoFit/>
          </a:bodyPr>
          <a:lstStyle/>
          <a:p>
            <a:pPr algn="ctr"/>
            <a:r>
              <a:rPr lang="en-US" sz="5400" b="1" dirty="0">
                <a:ln w="6600">
                  <a:solidFill>
                    <a:schemeClr val="accent2"/>
                  </a:solidFill>
                  <a:prstDash val="solid"/>
                </a:ln>
                <a:solidFill>
                  <a:srgbClr val="FFFFFF"/>
                </a:solidFill>
                <a:effectLst>
                  <a:outerShdw dist="38100" dir="2700000" algn="tl" rotWithShape="0">
                    <a:schemeClr val="accent2"/>
                  </a:outerShdw>
                </a:effectLst>
              </a:rPr>
              <a:t>Thank you </a:t>
            </a:r>
          </a:p>
        </p:txBody>
      </p:sp>
    </p:spTree>
    <p:extLst>
      <p:ext uri="{BB962C8B-B14F-4D97-AF65-F5344CB8AC3E}">
        <p14:creationId xmlns:p14="http://schemas.microsoft.com/office/powerpoint/2010/main" val="2834772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448A9-218F-5492-E0EF-F40495BC2A74}"/>
              </a:ext>
            </a:extLst>
          </p:cNvPr>
          <p:cNvSpPr>
            <a:spLocks noGrp="1"/>
          </p:cNvSpPr>
          <p:nvPr>
            <p:ph type="title"/>
          </p:nvPr>
        </p:nvSpPr>
        <p:spPr/>
        <p:txBody>
          <a:bodyPr/>
          <a:lstStyle/>
          <a:p>
            <a:r>
              <a:rPr lang="en-IN" dirty="0"/>
              <a:t>Contents</a:t>
            </a:r>
          </a:p>
        </p:txBody>
      </p:sp>
      <p:sp>
        <p:nvSpPr>
          <p:cNvPr id="3" name="Content Placeholder 2">
            <a:extLst>
              <a:ext uri="{FF2B5EF4-FFF2-40B4-BE49-F238E27FC236}">
                <a16:creationId xmlns:a16="http://schemas.microsoft.com/office/drawing/2014/main" id="{C8001B60-EEBD-C623-86F0-8B922BD0C968}"/>
              </a:ext>
            </a:extLst>
          </p:cNvPr>
          <p:cNvSpPr>
            <a:spLocks noGrp="1"/>
          </p:cNvSpPr>
          <p:nvPr>
            <p:ph idx="1"/>
          </p:nvPr>
        </p:nvSpPr>
        <p:spPr/>
        <p:txBody>
          <a:bodyPr/>
          <a:lstStyle/>
          <a:p>
            <a:r>
              <a:rPr lang="en-IN" dirty="0"/>
              <a:t>Introduction</a:t>
            </a:r>
          </a:p>
          <a:p>
            <a:r>
              <a:rPr lang="en-IN" dirty="0"/>
              <a:t>Dataset used</a:t>
            </a:r>
          </a:p>
          <a:p>
            <a:r>
              <a:rPr lang="en-IN" dirty="0"/>
              <a:t>Methodology</a:t>
            </a:r>
          </a:p>
          <a:p>
            <a:r>
              <a:rPr lang="en-IN" dirty="0"/>
              <a:t>Challenges</a:t>
            </a:r>
          </a:p>
          <a:p>
            <a:r>
              <a:rPr lang="en-IN" dirty="0"/>
              <a:t>Conclusion</a:t>
            </a:r>
          </a:p>
          <a:p>
            <a:endParaRPr lang="en-IN" dirty="0"/>
          </a:p>
          <a:p>
            <a:endParaRPr lang="en-IN" dirty="0"/>
          </a:p>
          <a:p>
            <a:endParaRPr lang="en-IN" dirty="0"/>
          </a:p>
        </p:txBody>
      </p:sp>
      <p:sp>
        <p:nvSpPr>
          <p:cNvPr id="4" name="Footer Placeholder 3">
            <a:extLst>
              <a:ext uri="{FF2B5EF4-FFF2-40B4-BE49-F238E27FC236}">
                <a16:creationId xmlns:a16="http://schemas.microsoft.com/office/drawing/2014/main" id="{71011090-73EC-094A-B411-2E22A5A51D9E}"/>
              </a:ext>
            </a:extLst>
          </p:cNvPr>
          <p:cNvSpPr>
            <a:spLocks noGrp="1"/>
          </p:cNvSpPr>
          <p:nvPr>
            <p:ph type="ftr" sz="quarter" idx="10"/>
          </p:nvPr>
        </p:nvSpPr>
        <p:spPr/>
        <p:txBody>
          <a:bodyPr/>
          <a:lstStyle/>
          <a:p>
            <a:r>
              <a:rPr lang="en-US" sz="1600" b="1" dirty="0">
                <a:solidFill>
                  <a:srgbClr val="C00000"/>
                </a:solidFill>
                <a:latin typeface="Comfortaa"/>
              </a:rPr>
              <a:t>National Conference </a:t>
            </a:r>
            <a:r>
              <a:rPr lang="en-US" sz="1600" b="1" dirty="0">
                <a:solidFill>
                  <a:schemeClr val="accent2"/>
                </a:solidFill>
                <a:latin typeface="Comfortaa"/>
              </a:rPr>
              <a:t>on</a:t>
            </a:r>
            <a:r>
              <a:rPr lang="en-US" sz="1600" b="1" dirty="0">
                <a:solidFill>
                  <a:srgbClr val="4472C4"/>
                </a:solidFill>
                <a:latin typeface="Comfortaa"/>
              </a:rPr>
              <a:t> </a:t>
            </a:r>
            <a:r>
              <a:rPr lang="en-US" sz="1600" b="1" dirty="0">
                <a:solidFill>
                  <a:srgbClr val="C00000"/>
                </a:solidFill>
                <a:latin typeface="Comfortaa"/>
              </a:rPr>
              <a:t>Computing Technology - 2022 (NCCT’22) – </a:t>
            </a:r>
            <a:r>
              <a:rPr lang="en-US" sz="1600" b="1" dirty="0">
                <a:solidFill>
                  <a:schemeClr val="accent2"/>
                </a:solidFill>
                <a:latin typeface="Comfortaa"/>
              </a:rPr>
              <a:t>Paper ID : </a:t>
            </a:r>
            <a:r>
              <a:rPr lang="en-US" b="1" dirty="0">
                <a:solidFill>
                  <a:schemeClr val="accent2"/>
                </a:solidFill>
                <a:latin typeface="Comfortaa"/>
              </a:rPr>
              <a:t>NCCT 252</a:t>
            </a:r>
            <a:endParaRPr lang="en-US" sz="1600" dirty="0">
              <a:solidFill>
                <a:schemeClr val="accent2"/>
              </a:solidFill>
              <a:latin typeface="Droid Sans"/>
            </a:endParaRPr>
          </a:p>
        </p:txBody>
      </p:sp>
      <p:sp>
        <p:nvSpPr>
          <p:cNvPr id="5" name="Slide Number Placeholder 4">
            <a:extLst>
              <a:ext uri="{FF2B5EF4-FFF2-40B4-BE49-F238E27FC236}">
                <a16:creationId xmlns:a16="http://schemas.microsoft.com/office/drawing/2014/main" id="{7ECB6894-B61F-23F0-C98F-11FF5C4F6817}"/>
              </a:ext>
            </a:extLst>
          </p:cNvPr>
          <p:cNvSpPr>
            <a:spLocks noGrp="1"/>
          </p:cNvSpPr>
          <p:nvPr>
            <p:ph type="sldNum" sz="quarter" idx="11"/>
          </p:nvPr>
        </p:nvSpPr>
        <p:spPr/>
        <p:txBody>
          <a:bodyPr/>
          <a:lstStyle/>
          <a:p>
            <a:fld id="{8B392652-5824-434A-BC1A-1CCC8A983533}" type="slidenum">
              <a:rPr lang="en-US" altLang="en-US" smtClean="0"/>
              <a:pPr/>
              <a:t>2</a:t>
            </a:fld>
            <a:endParaRPr lang="en-US" altLang="en-US" dirty="0"/>
          </a:p>
        </p:txBody>
      </p:sp>
    </p:spTree>
    <p:extLst>
      <p:ext uri="{BB962C8B-B14F-4D97-AF65-F5344CB8AC3E}">
        <p14:creationId xmlns:p14="http://schemas.microsoft.com/office/powerpoint/2010/main" val="1526881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FA193-D86B-68AA-4D77-FADEBA9F7BE8}"/>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1F1F79DF-F56B-4946-B3AD-EA9DABDE5E6A}"/>
              </a:ext>
            </a:extLst>
          </p:cNvPr>
          <p:cNvSpPr>
            <a:spLocks noGrp="1"/>
          </p:cNvSpPr>
          <p:nvPr>
            <p:ph idx="1"/>
          </p:nvPr>
        </p:nvSpPr>
        <p:spPr/>
        <p:txBody>
          <a:bodyPr/>
          <a:lstStyle/>
          <a:p>
            <a:pPr algn="just">
              <a:lnSpc>
                <a:spcPct val="150000"/>
              </a:lnSpc>
            </a:pPr>
            <a:r>
              <a:rPr lang="en-US" dirty="0"/>
              <a:t>Every day, a large number of Deepfake photos and videos are shared on social media platforms. </a:t>
            </a:r>
            <a:r>
              <a:rPr lang="en-US" dirty="0" err="1"/>
              <a:t>DeepFake</a:t>
            </a:r>
            <a:r>
              <a:rPr lang="en-US" dirty="0"/>
              <a:t> films are spreading, feeding fake news and endangering social, national, and international ties. </a:t>
            </a:r>
          </a:p>
          <a:p>
            <a:pPr algn="just">
              <a:lnSpc>
                <a:spcPct val="150000"/>
              </a:lnSpc>
            </a:pPr>
            <a:r>
              <a:rPr lang="en-US" dirty="0"/>
              <a:t>Creation of Deepfake videos is based on the idea of replacing a person’s face with somebody else’s face. The requirement to achieve this is that the sufficient number of images of both the persons must be available.</a:t>
            </a:r>
          </a:p>
          <a:p>
            <a:pPr algn="just">
              <a:lnSpc>
                <a:spcPct val="150000"/>
              </a:lnSpc>
            </a:pPr>
            <a:r>
              <a:rPr lang="en-US" dirty="0"/>
              <a:t>But with the advancement in technology, it has become increasingly challenging to tell apart fake videos from the real ones.</a:t>
            </a:r>
            <a:endParaRPr lang="en-IN" dirty="0"/>
          </a:p>
        </p:txBody>
      </p:sp>
      <p:sp>
        <p:nvSpPr>
          <p:cNvPr id="4" name="Footer Placeholder 3">
            <a:extLst>
              <a:ext uri="{FF2B5EF4-FFF2-40B4-BE49-F238E27FC236}">
                <a16:creationId xmlns:a16="http://schemas.microsoft.com/office/drawing/2014/main" id="{57F04BEB-CDCA-EF8C-163B-E3DBD9E86E87}"/>
              </a:ext>
            </a:extLst>
          </p:cNvPr>
          <p:cNvSpPr>
            <a:spLocks noGrp="1"/>
          </p:cNvSpPr>
          <p:nvPr>
            <p:ph type="ftr" sz="quarter" idx="10"/>
          </p:nvPr>
        </p:nvSpPr>
        <p:spPr/>
        <p:txBody>
          <a:bodyPr/>
          <a:lstStyle/>
          <a:p>
            <a:r>
              <a:rPr lang="en-US" sz="1600" b="1" dirty="0">
                <a:solidFill>
                  <a:srgbClr val="C00000"/>
                </a:solidFill>
                <a:latin typeface="Comfortaa"/>
              </a:rPr>
              <a:t>National Conference </a:t>
            </a:r>
            <a:r>
              <a:rPr lang="en-US" sz="1600" b="1" dirty="0">
                <a:solidFill>
                  <a:schemeClr val="accent2"/>
                </a:solidFill>
                <a:latin typeface="Comfortaa"/>
              </a:rPr>
              <a:t>on</a:t>
            </a:r>
            <a:r>
              <a:rPr lang="en-US" sz="1600" b="1" dirty="0">
                <a:solidFill>
                  <a:srgbClr val="4472C4"/>
                </a:solidFill>
                <a:latin typeface="Comfortaa"/>
              </a:rPr>
              <a:t> </a:t>
            </a:r>
            <a:r>
              <a:rPr lang="en-US" sz="1600" b="1" dirty="0">
                <a:solidFill>
                  <a:srgbClr val="C00000"/>
                </a:solidFill>
                <a:latin typeface="Comfortaa"/>
              </a:rPr>
              <a:t>Computing Technology - 2022 (NCCT’22) – </a:t>
            </a:r>
            <a:r>
              <a:rPr lang="en-US" sz="1600" b="1" dirty="0">
                <a:solidFill>
                  <a:schemeClr val="accent2"/>
                </a:solidFill>
                <a:latin typeface="Comfortaa"/>
              </a:rPr>
              <a:t>Paper ID : NCTT 252</a:t>
            </a:r>
            <a:endParaRPr lang="en-US" sz="1600" dirty="0">
              <a:solidFill>
                <a:schemeClr val="accent2"/>
              </a:solidFill>
              <a:latin typeface="Droid Sans"/>
            </a:endParaRPr>
          </a:p>
        </p:txBody>
      </p:sp>
      <p:sp>
        <p:nvSpPr>
          <p:cNvPr id="5" name="Slide Number Placeholder 4">
            <a:extLst>
              <a:ext uri="{FF2B5EF4-FFF2-40B4-BE49-F238E27FC236}">
                <a16:creationId xmlns:a16="http://schemas.microsoft.com/office/drawing/2014/main" id="{6BAEB678-6F26-2E4B-7288-A31346AC8FC4}"/>
              </a:ext>
            </a:extLst>
          </p:cNvPr>
          <p:cNvSpPr>
            <a:spLocks noGrp="1"/>
          </p:cNvSpPr>
          <p:nvPr>
            <p:ph type="sldNum" sz="quarter" idx="11"/>
          </p:nvPr>
        </p:nvSpPr>
        <p:spPr/>
        <p:txBody>
          <a:bodyPr/>
          <a:lstStyle/>
          <a:p>
            <a:fld id="{8B392652-5824-434A-BC1A-1CCC8A983533}" type="slidenum">
              <a:rPr lang="en-US" altLang="en-US" smtClean="0"/>
              <a:pPr/>
              <a:t>3</a:t>
            </a:fld>
            <a:endParaRPr lang="en-US" altLang="en-US" dirty="0"/>
          </a:p>
        </p:txBody>
      </p:sp>
    </p:spTree>
    <p:extLst>
      <p:ext uri="{BB962C8B-B14F-4D97-AF65-F5344CB8AC3E}">
        <p14:creationId xmlns:p14="http://schemas.microsoft.com/office/powerpoint/2010/main" val="1861756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51A0C-C301-2F36-1A86-A6753DE5434E}"/>
              </a:ext>
            </a:extLst>
          </p:cNvPr>
          <p:cNvSpPr>
            <a:spLocks noGrp="1"/>
          </p:cNvSpPr>
          <p:nvPr>
            <p:ph type="title"/>
          </p:nvPr>
        </p:nvSpPr>
        <p:spPr>
          <a:xfrm>
            <a:off x="318051" y="185530"/>
            <a:ext cx="11626575" cy="831368"/>
          </a:xfrm>
        </p:spPr>
        <p:txBody>
          <a:bodyPr/>
          <a:lstStyle/>
          <a:p>
            <a:r>
              <a:rPr lang="en-IN" dirty="0"/>
              <a:t>Manipulation methods</a:t>
            </a:r>
          </a:p>
        </p:txBody>
      </p:sp>
      <p:graphicFrame>
        <p:nvGraphicFramePr>
          <p:cNvPr id="6" name="Table 6">
            <a:extLst>
              <a:ext uri="{FF2B5EF4-FFF2-40B4-BE49-F238E27FC236}">
                <a16:creationId xmlns:a16="http://schemas.microsoft.com/office/drawing/2014/main" id="{2AA00A69-0872-92DD-3711-1F6E5A622E35}"/>
              </a:ext>
            </a:extLst>
          </p:cNvPr>
          <p:cNvGraphicFramePr>
            <a:graphicFrameLocks noGrp="1"/>
          </p:cNvGraphicFramePr>
          <p:nvPr>
            <p:ph idx="1"/>
            <p:extLst>
              <p:ext uri="{D42A27DB-BD31-4B8C-83A1-F6EECF244321}">
                <p14:modId xmlns:p14="http://schemas.microsoft.com/office/powerpoint/2010/main" val="2132237149"/>
              </p:ext>
            </p:extLst>
          </p:nvPr>
        </p:nvGraphicFramePr>
        <p:xfrm>
          <a:off x="318051" y="914400"/>
          <a:ext cx="11626848" cy="5029200"/>
        </p:xfrm>
        <a:graphic>
          <a:graphicData uri="http://schemas.openxmlformats.org/drawingml/2006/table">
            <a:tbl>
              <a:tblPr firstRow="1" bandRow="1">
                <a:tableStyleId>{21E4AEA4-8DFA-4A89-87EB-49C32662AFE0}</a:tableStyleId>
              </a:tblPr>
              <a:tblGrid>
                <a:gridCol w="3875616">
                  <a:extLst>
                    <a:ext uri="{9D8B030D-6E8A-4147-A177-3AD203B41FA5}">
                      <a16:colId xmlns:a16="http://schemas.microsoft.com/office/drawing/2014/main" val="3313774332"/>
                    </a:ext>
                  </a:extLst>
                </a:gridCol>
                <a:gridCol w="3875616">
                  <a:extLst>
                    <a:ext uri="{9D8B030D-6E8A-4147-A177-3AD203B41FA5}">
                      <a16:colId xmlns:a16="http://schemas.microsoft.com/office/drawing/2014/main" val="2700930444"/>
                    </a:ext>
                  </a:extLst>
                </a:gridCol>
                <a:gridCol w="3875616">
                  <a:extLst>
                    <a:ext uri="{9D8B030D-6E8A-4147-A177-3AD203B41FA5}">
                      <a16:colId xmlns:a16="http://schemas.microsoft.com/office/drawing/2014/main" val="2029294293"/>
                    </a:ext>
                  </a:extLst>
                </a:gridCol>
              </a:tblGrid>
              <a:tr h="349631">
                <a:tc>
                  <a:txBody>
                    <a:bodyPr/>
                    <a:lstStyle/>
                    <a:p>
                      <a:r>
                        <a:rPr lang="en-IN" dirty="0"/>
                        <a:t>Methods</a:t>
                      </a:r>
                    </a:p>
                  </a:txBody>
                  <a:tcPr/>
                </a:tc>
                <a:tc>
                  <a:txBody>
                    <a:bodyPr/>
                    <a:lstStyle/>
                    <a:p>
                      <a:r>
                        <a:rPr lang="en-IN" dirty="0"/>
                        <a:t>Deepfake Generation</a:t>
                      </a:r>
                    </a:p>
                  </a:txBody>
                  <a:tcPr/>
                </a:tc>
                <a:tc>
                  <a:txBody>
                    <a:bodyPr/>
                    <a:lstStyle/>
                    <a:p>
                      <a:r>
                        <a:rPr lang="en-IN" dirty="0"/>
                        <a:t>Technique used</a:t>
                      </a:r>
                    </a:p>
                  </a:txBody>
                  <a:tcPr/>
                </a:tc>
                <a:extLst>
                  <a:ext uri="{0D108BD9-81ED-4DB2-BD59-A6C34878D82A}">
                    <a16:rowId xmlns:a16="http://schemas.microsoft.com/office/drawing/2014/main" val="3782698838"/>
                  </a:ext>
                </a:extLst>
              </a:tr>
              <a:tr h="349631">
                <a:tc>
                  <a:txBody>
                    <a:bodyPr/>
                    <a:lstStyle/>
                    <a:p>
                      <a:r>
                        <a:rPr lang="en-IN" dirty="0"/>
                        <a:t>Entire Face synthesis </a:t>
                      </a:r>
                    </a:p>
                  </a:txBody>
                  <a:tcPr/>
                </a:tc>
                <a:tc>
                  <a:txBody>
                    <a:bodyPr/>
                    <a:lstStyle/>
                    <a:p>
                      <a:r>
                        <a:rPr lang="en-US" dirty="0"/>
                        <a:t>This it creates nonexistent faces</a:t>
                      </a:r>
                      <a:endParaRPr lang="en-IN" dirty="0"/>
                    </a:p>
                  </a:txBody>
                  <a:tcPr/>
                </a:tc>
                <a:tc>
                  <a:txBody>
                    <a:bodyPr/>
                    <a:lstStyle/>
                    <a:p>
                      <a:r>
                        <a:rPr lang="en-IN" dirty="0"/>
                        <a:t>GAN</a:t>
                      </a:r>
                    </a:p>
                  </a:txBody>
                  <a:tcPr/>
                </a:tc>
                <a:extLst>
                  <a:ext uri="{0D108BD9-81ED-4DB2-BD59-A6C34878D82A}">
                    <a16:rowId xmlns:a16="http://schemas.microsoft.com/office/drawing/2014/main" val="1064403515"/>
                  </a:ext>
                </a:extLst>
              </a:tr>
              <a:tr h="611855">
                <a:tc>
                  <a:txBody>
                    <a:bodyPr/>
                    <a:lstStyle/>
                    <a:p>
                      <a:r>
                        <a:rPr lang="en-IN" dirty="0"/>
                        <a:t>Identity Swap</a:t>
                      </a:r>
                    </a:p>
                  </a:txBody>
                  <a:tcPr/>
                </a:tc>
                <a:tc>
                  <a:txBody>
                    <a:bodyPr/>
                    <a:lstStyle/>
                    <a:p>
                      <a:r>
                        <a:rPr lang="en-US" dirty="0"/>
                        <a:t>Replacing of One person’s face with another person’s face</a:t>
                      </a:r>
                      <a:endParaRPr lang="en-IN" dirty="0"/>
                    </a:p>
                  </a:txBody>
                  <a:tcPr/>
                </a:tc>
                <a:tc>
                  <a:txBody>
                    <a:bodyPr/>
                    <a:lstStyle/>
                    <a:p>
                      <a:r>
                        <a:rPr lang="en-IN" dirty="0" err="1"/>
                        <a:t>FaceSwap</a:t>
                      </a:r>
                      <a:r>
                        <a:rPr lang="en-IN" dirty="0"/>
                        <a:t>, ZAO mobile application</a:t>
                      </a:r>
                    </a:p>
                  </a:txBody>
                  <a:tcPr/>
                </a:tc>
                <a:extLst>
                  <a:ext uri="{0D108BD9-81ED-4DB2-BD59-A6C34878D82A}">
                    <a16:rowId xmlns:a16="http://schemas.microsoft.com/office/drawing/2014/main" val="3380733348"/>
                  </a:ext>
                </a:extLst>
              </a:tr>
              <a:tr h="874079">
                <a:tc>
                  <a:txBody>
                    <a:bodyPr/>
                    <a:lstStyle/>
                    <a:p>
                      <a:r>
                        <a:rPr lang="en-IN" dirty="0"/>
                        <a:t>Attribute Manipulation </a:t>
                      </a:r>
                    </a:p>
                  </a:txBody>
                  <a:tcPr/>
                </a:tc>
                <a:tc>
                  <a:txBody>
                    <a:bodyPr/>
                    <a:lstStyle/>
                    <a:p>
                      <a:r>
                        <a:rPr lang="en-US" dirty="0"/>
                        <a:t>Modification of Specific Features such as face editing, adding spectacles to a face image, and so on</a:t>
                      </a:r>
                      <a:endParaRPr lang="en-IN" dirty="0"/>
                    </a:p>
                  </a:txBody>
                  <a:tcPr/>
                </a:tc>
                <a:tc>
                  <a:txBody>
                    <a:bodyPr/>
                    <a:lstStyle/>
                    <a:p>
                      <a:r>
                        <a:rPr lang="en-IN" dirty="0"/>
                        <a:t>GAN</a:t>
                      </a:r>
                    </a:p>
                  </a:txBody>
                  <a:tcPr/>
                </a:tc>
                <a:extLst>
                  <a:ext uri="{0D108BD9-81ED-4DB2-BD59-A6C34878D82A}">
                    <a16:rowId xmlns:a16="http://schemas.microsoft.com/office/drawing/2014/main" val="2404490075"/>
                  </a:ext>
                </a:extLst>
              </a:tr>
              <a:tr h="611855">
                <a:tc>
                  <a:txBody>
                    <a:bodyPr/>
                    <a:lstStyle/>
                    <a:p>
                      <a:r>
                        <a:rPr lang="en-IN" dirty="0"/>
                        <a:t>Expression swap</a:t>
                      </a:r>
                    </a:p>
                  </a:txBody>
                  <a:tcPr/>
                </a:tc>
                <a:tc>
                  <a:txBody>
                    <a:bodyPr/>
                    <a:lstStyle/>
                    <a:p>
                      <a:r>
                        <a:rPr lang="en-IN" dirty="0"/>
                        <a:t>modification of a person’s face expression </a:t>
                      </a:r>
                    </a:p>
                  </a:txBody>
                  <a:tcPr/>
                </a:tc>
                <a:tc>
                  <a:txBody>
                    <a:bodyPr/>
                    <a:lstStyle/>
                    <a:p>
                      <a:r>
                        <a:rPr lang="en-IN" dirty="0"/>
                        <a:t>Face2Face, Neural Textures</a:t>
                      </a:r>
                    </a:p>
                  </a:txBody>
                  <a:tcPr/>
                </a:tc>
                <a:extLst>
                  <a:ext uri="{0D108BD9-81ED-4DB2-BD59-A6C34878D82A}">
                    <a16:rowId xmlns:a16="http://schemas.microsoft.com/office/drawing/2014/main" val="959274231"/>
                  </a:ext>
                </a:extLst>
              </a:tr>
              <a:tr h="874079">
                <a:tc>
                  <a:txBody>
                    <a:bodyPr/>
                    <a:lstStyle/>
                    <a:p>
                      <a:r>
                        <a:rPr lang="en-IN" dirty="0"/>
                        <a:t>Picture Animation</a:t>
                      </a:r>
                    </a:p>
                  </a:txBody>
                  <a:tcPr/>
                </a:tc>
                <a:tc>
                  <a:txBody>
                    <a:bodyPr/>
                    <a:lstStyle/>
                    <a:p>
                      <a:r>
                        <a:rPr lang="en-US" dirty="0"/>
                        <a:t>Regardless of the initial image, it is animated into a talking head, which is quite similar to the driving video </a:t>
                      </a:r>
                      <a:endParaRPr lang="en-IN" dirty="0"/>
                    </a:p>
                  </a:txBody>
                  <a:tcPr/>
                </a:tc>
                <a:tc>
                  <a:txBody>
                    <a:bodyPr/>
                    <a:lstStyle/>
                    <a:p>
                      <a:r>
                        <a:rPr lang="en-IN" dirty="0"/>
                        <a:t>Fake Image Animation</a:t>
                      </a:r>
                    </a:p>
                  </a:txBody>
                  <a:tcPr/>
                </a:tc>
                <a:extLst>
                  <a:ext uri="{0D108BD9-81ED-4DB2-BD59-A6C34878D82A}">
                    <a16:rowId xmlns:a16="http://schemas.microsoft.com/office/drawing/2014/main" val="1777782993"/>
                  </a:ext>
                </a:extLst>
              </a:tr>
              <a:tr h="1136302">
                <a:tc>
                  <a:txBody>
                    <a:bodyPr/>
                    <a:lstStyle/>
                    <a:p>
                      <a:r>
                        <a:rPr lang="en-IN" dirty="0"/>
                        <a:t>Image to image generation</a:t>
                      </a:r>
                    </a:p>
                  </a:txBody>
                  <a:tcPr/>
                </a:tc>
                <a:tc>
                  <a:txBody>
                    <a:bodyPr/>
                    <a:lstStyle/>
                    <a:p>
                      <a:r>
                        <a:rPr lang="en-US" dirty="0"/>
                        <a:t>Input image and target image will be provided to </a:t>
                      </a:r>
                      <a:r>
                        <a:rPr lang="en-US" dirty="0" err="1"/>
                        <a:t>cGANs</a:t>
                      </a:r>
                      <a:r>
                        <a:rPr lang="en-US" dirty="0"/>
                        <a:t> networks, and anticipated picture will be accomplished </a:t>
                      </a:r>
                      <a:endParaRPr lang="en-IN" dirty="0"/>
                    </a:p>
                  </a:txBody>
                  <a:tcPr/>
                </a:tc>
                <a:tc>
                  <a:txBody>
                    <a:bodyPr/>
                    <a:lstStyle/>
                    <a:p>
                      <a:r>
                        <a:rPr lang="en-IN" dirty="0" err="1"/>
                        <a:t>cGANs</a:t>
                      </a:r>
                      <a:r>
                        <a:rPr lang="en-IN" dirty="0"/>
                        <a:t> (conditional GAN) </a:t>
                      </a:r>
                    </a:p>
                  </a:txBody>
                  <a:tcPr/>
                </a:tc>
                <a:extLst>
                  <a:ext uri="{0D108BD9-81ED-4DB2-BD59-A6C34878D82A}">
                    <a16:rowId xmlns:a16="http://schemas.microsoft.com/office/drawing/2014/main" val="3294922847"/>
                  </a:ext>
                </a:extLst>
              </a:tr>
            </a:tbl>
          </a:graphicData>
        </a:graphic>
      </p:graphicFrame>
      <p:sp>
        <p:nvSpPr>
          <p:cNvPr id="4" name="Footer Placeholder 3">
            <a:extLst>
              <a:ext uri="{FF2B5EF4-FFF2-40B4-BE49-F238E27FC236}">
                <a16:creationId xmlns:a16="http://schemas.microsoft.com/office/drawing/2014/main" id="{94C4FBB3-79E6-8C8A-F969-1555051BC412}"/>
              </a:ext>
            </a:extLst>
          </p:cNvPr>
          <p:cNvSpPr>
            <a:spLocks noGrp="1"/>
          </p:cNvSpPr>
          <p:nvPr>
            <p:ph type="ftr" sz="quarter" idx="10"/>
          </p:nvPr>
        </p:nvSpPr>
        <p:spPr/>
        <p:txBody>
          <a:bodyPr/>
          <a:lstStyle/>
          <a:p>
            <a:r>
              <a:rPr lang="en-US" sz="1600" b="1" dirty="0">
                <a:solidFill>
                  <a:srgbClr val="C00000"/>
                </a:solidFill>
                <a:latin typeface="Comfortaa"/>
              </a:rPr>
              <a:t>National Conference </a:t>
            </a:r>
            <a:r>
              <a:rPr lang="en-US" sz="1600" b="1" dirty="0">
                <a:solidFill>
                  <a:schemeClr val="accent2"/>
                </a:solidFill>
                <a:latin typeface="Comfortaa"/>
              </a:rPr>
              <a:t>on</a:t>
            </a:r>
            <a:r>
              <a:rPr lang="en-US" sz="1600" b="1" dirty="0">
                <a:solidFill>
                  <a:srgbClr val="4472C4"/>
                </a:solidFill>
                <a:latin typeface="Comfortaa"/>
              </a:rPr>
              <a:t> </a:t>
            </a:r>
            <a:r>
              <a:rPr lang="en-US" sz="1600" b="1" dirty="0">
                <a:solidFill>
                  <a:srgbClr val="C00000"/>
                </a:solidFill>
                <a:latin typeface="Comfortaa"/>
              </a:rPr>
              <a:t>Computing Technology - 2022 (NCCT’22) – </a:t>
            </a:r>
            <a:r>
              <a:rPr lang="en-US" sz="1600" b="1" dirty="0">
                <a:solidFill>
                  <a:schemeClr val="accent2"/>
                </a:solidFill>
                <a:latin typeface="Comfortaa"/>
              </a:rPr>
              <a:t>Paper ID : NCCT 252</a:t>
            </a:r>
            <a:endParaRPr lang="en-US" sz="1600" dirty="0">
              <a:solidFill>
                <a:schemeClr val="accent2"/>
              </a:solidFill>
              <a:latin typeface="Droid Sans"/>
            </a:endParaRPr>
          </a:p>
        </p:txBody>
      </p:sp>
      <p:sp>
        <p:nvSpPr>
          <p:cNvPr id="5" name="Slide Number Placeholder 4">
            <a:extLst>
              <a:ext uri="{FF2B5EF4-FFF2-40B4-BE49-F238E27FC236}">
                <a16:creationId xmlns:a16="http://schemas.microsoft.com/office/drawing/2014/main" id="{B6AB17B2-43CC-D02E-838F-05C4A4C2BBFB}"/>
              </a:ext>
            </a:extLst>
          </p:cNvPr>
          <p:cNvSpPr>
            <a:spLocks noGrp="1"/>
          </p:cNvSpPr>
          <p:nvPr>
            <p:ph type="sldNum" sz="quarter" idx="11"/>
          </p:nvPr>
        </p:nvSpPr>
        <p:spPr/>
        <p:txBody>
          <a:bodyPr/>
          <a:lstStyle/>
          <a:p>
            <a:fld id="{8B392652-5824-434A-BC1A-1CCC8A983533}" type="slidenum">
              <a:rPr lang="en-US" altLang="en-US" smtClean="0"/>
              <a:pPr/>
              <a:t>4</a:t>
            </a:fld>
            <a:endParaRPr lang="en-US" altLang="en-US" dirty="0"/>
          </a:p>
        </p:txBody>
      </p:sp>
    </p:spTree>
    <p:extLst>
      <p:ext uri="{BB962C8B-B14F-4D97-AF65-F5344CB8AC3E}">
        <p14:creationId xmlns:p14="http://schemas.microsoft.com/office/powerpoint/2010/main" val="2473062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3314D-F28A-2B59-D910-C5C15B892B12}"/>
              </a:ext>
            </a:extLst>
          </p:cNvPr>
          <p:cNvSpPr>
            <a:spLocks noGrp="1"/>
          </p:cNvSpPr>
          <p:nvPr>
            <p:ph type="title"/>
          </p:nvPr>
        </p:nvSpPr>
        <p:spPr/>
        <p:txBody>
          <a:bodyPr/>
          <a:lstStyle/>
          <a:p>
            <a:r>
              <a:rPr lang="en-IN" dirty="0"/>
              <a:t>Dataset used</a:t>
            </a:r>
          </a:p>
        </p:txBody>
      </p:sp>
      <p:graphicFrame>
        <p:nvGraphicFramePr>
          <p:cNvPr id="6" name="Table 6">
            <a:extLst>
              <a:ext uri="{FF2B5EF4-FFF2-40B4-BE49-F238E27FC236}">
                <a16:creationId xmlns:a16="http://schemas.microsoft.com/office/drawing/2014/main" id="{AD0B1E99-3184-A3D0-51CD-B81B5FBBDF10}"/>
              </a:ext>
            </a:extLst>
          </p:cNvPr>
          <p:cNvGraphicFramePr>
            <a:graphicFrameLocks noGrp="1"/>
          </p:cNvGraphicFramePr>
          <p:nvPr>
            <p:ph idx="1"/>
            <p:extLst>
              <p:ext uri="{D42A27DB-BD31-4B8C-83A1-F6EECF244321}">
                <p14:modId xmlns:p14="http://schemas.microsoft.com/office/powerpoint/2010/main" val="4074402633"/>
              </p:ext>
            </p:extLst>
          </p:nvPr>
        </p:nvGraphicFramePr>
        <p:xfrm>
          <a:off x="282576" y="906780"/>
          <a:ext cx="11626848" cy="5044440"/>
        </p:xfrm>
        <a:graphic>
          <a:graphicData uri="http://schemas.openxmlformats.org/drawingml/2006/table">
            <a:tbl>
              <a:tblPr firstRow="1" bandRow="1">
                <a:tableStyleId>{21E4AEA4-8DFA-4A89-87EB-49C32662AFE0}</a:tableStyleId>
              </a:tblPr>
              <a:tblGrid>
                <a:gridCol w="875196">
                  <a:extLst>
                    <a:ext uri="{9D8B030D-6E8A-4147-A177-3AD203B41FA5}">
                      <a16:colId xmlns:a16="http://schemas.microsoft.com/office/drawing/2014/main" val="885777100"/>
                    </a:ext>
                  </a:extLst>
                </a:gridCol>
                <a:gridCol w="2126974">
                  <a:extLst>
                    <a:ext uri="{9D8B030D-6E8A-4147-A177-3AD203B41FA5}">
                      <a16:colId xmlns:a16="http://schemas.microsoft.com/office/drawing/2014/main" val="621428004"/>
                    </a:ext>
                  </a:extLst>
                </a:gridCol>
                <a:gridCol w="8624678">
                  <a:extLst>
                    <a:ext uri="{9D8B030D-6E8A-4147-A177-3AD203B41FA5}">
                      <a16:colId xmlns:a16="http://schemas.microsoft.com/office/drawing/2014/main" val="1837033736"/>
                    </a:ext>
                  </a:extLst>
                </a:gridCol>
              </a:tblGrid>
              <a:tr h="370840">
                <a:tc>
                  <a:txBody>
                    <a:bodyPr/>
                    <a:lstStyle/>
                    <a:p>
                      <a:r>
                        <a:rPr lang="en-IN" dirty="0" err="1"/>
                        <a:t>Sl.No</a:t>
                      </a:r>
                      <a:endParaRPr lang="en-IN" dirty="0"/>
                    </a:p>
                  </a:txBody>
                  <a:tcPr/>
                </a:tc>
                <a:tc>
                  <a:txBody>
                    <a:bodyPr/>
                    <a:lstStyle/>
                    <a:p>
                      <a:r>
                        <a:rPr lang="en-IN" dirty="0"/>
                        <a:t>Datasets</a:t>
                      </a:r>
                    </a:p>
                  </a:txBody>
                  <a:tcPr/>
                </a:tc>
                <a:tc>
                  <a:txBody>
                    <a:bodyPr/>
                    <a:lstStyle/>
                    <a:p>
                      <a:r>
                        <a:rPr lang="en-IN" dirty="0"/>
                        <a:t>About</a:t>
                      </a:r>
                    </a:p>
                  </a:txBody>
                  <a:tcPr/>
                </a:tc>
                <a:extLst>
                  <a:ext uri="{0D108BD9-81ED-4DB2-BD59-A6C34878D82A}">
                    <a16:rowId xmlns:a16="http://schemas.microsoft.com/office/drawing/2014/main" val="3017103742"/>
                  </a:ext>
                </a:extLst>
              </a:tr>
              <a:tr h="370840">
                <a:tc>
                  <a:txBody>
                    <a:bodyPr/>
                    <a:lstStyle/>
                    <a:p>
                      <a:r>
                        <a:rPr lang="en-IN" dirty="0"/>
                        <a:t>1</a:t>
                      </a:r>
                    </a:p>
                  </a:txBody>
                  <a:tcPr/>
                </a:tc>
                <a:tc>
                  <a:txBody>
                    <a:bodyPr/>
                    <a:lstStyle/>
                    <a:p>
                      <a:r>
                        <a:rPr lang="en-IN" dirty="0" err="1"/>
                        <a:t>FaceForencic</a:t>
                      </a:r>
                      <a:r>
                        <a:rPr lang="en-IN" dirty="0"/>
                        <a:t>++ </a:t>
                      </a:r>
                    </a:p>
                  </a:txBody>
                  <a:tcPr/>
                </a:tc>
                <a:tc>
                  <a:txBody>
                    <a:bodyPr/>
                    <a:lstStyle/>
                    <a:p>
                      <a:r>
                        <a:rPr lang="en-US" dirty="0"/>
                        <a:t>It is a forensics dataset made up of 1000 original video sequences which are modified using 4 different face modification techniques: Deepfakes, Face2Face, </a:t>
                      </a:r>
                      <a:r>
                        <a:rPr lang="en-US" dirty="0" err="1"/>
                        <a:t>FaceSwap</a:t>
                      </a:r>
                      <a:r>
                        <a:rPr lang="en-US" dirty="0"/>
                        <a:t>, and Neural Textures. The input came from 977 YouTube videos, all of which included frontal face which was clearly visible, allowing tampering methods to create plausible </a:t>
                      </a:r>
                      <a:r>
                        <a:rPr lang="en-US" dirty="0" err="1"/>
                        <a:t>forgerie</a:t>
                      </a:r>
                      <a:endParaRPr lang="en-IN" dirty="0"/>
                    </a:p>
                  </a:txBody>
                  <a:tcPr/>
                </a:tc>
                <a:extLst>
                  <a:ext uri="{0D108BD9-81ED-4DB2-BD59-A6C34878D82A}">
                    <a16:rowId xmlns:a16="http://schemas.microsoft.com/office/drawing/2014/main" val="2786648681"/>
                  </a:ext>
                </a:extLst>
              </a:tr>
              <a:tr h="370840">
                <a:tc>
                  <a:txBody>
                    <a:bodyPr/>
                    <a:lstStyle/>
                    <a:p>
                      <a:r>
                        <a:rPr lang="en-IN" dirty="0"/>
                        <a:t>2</a:t>
                      </a:r>
                    </a:p>
                  </a:txBody>
                  <a:tcPr/>
                </a:tc>
                <a:tc>
                  <a:txBody>
                    <a:bodyPr/>
                    <a:lstStyle/>
                    <a:p>
                      <a:r>
                        <a:rPr lang="en-IN" dirty="0" err="1"/>
                        <a:t>CelebA</a:t>
                      </a:r>
                      <a:r>
                        <a:rPr lang="en-IN" dirty="0"/>
                        <a:t> HQ</a:t>
                      </a:r>
                    </a:p>
                  </a:txBody>
                  <a:tcPr/>
                </a:tc>
                <a:tc>
                  <a:txBody>
                    <a:bodyPr/>
                    <a:lstStyle/>
                    <a:p>
                      <a:r>
                        <a:rPr lang="en-US" dirty="0"/>
                        <a:t>The </a:t>
                      </a:r>
                      <a:r>
                        <a:rPr lang="en-US" dirty="0" err="1"/>
                        <a:t>CelebA</a:t>
                      </a:r>
                      <a:r>
                        <a:rPr lang="en-US" dirty="0"/>
                        <a:t>-HQ dataset is an enhanced version of </a:t>
                      </a:r>
                      <a:r>
                        <a:rPr lang="en-US" dirty="0" err="1"/>
                        <a:t>CelebA</a:t>
                      </a:r>
                      <a:r>
                        <a:rPr lang="en-US" dirty="0"/>
                        <a:t> with 30,000 images at 1024x1024 pixels.</a:t>
                      </a:r>
                      <a:endParaRPr lang="en-IN" dirty="0"/>
                    </a:p>
                  </a:txBody>
                  <a:tcPr/>
                </a:tc>
                <a:extLst>
                  <a:ext uri="{0D108BD9-81ED-4DB2-BD59-A6C34878D82A}">
                    <a16:rowId xmlns:a16="http://schemas.microsoft.com/office/drawing/2014/main" val="224749036"/>
                  </a:ext>
                </a:extLst>
              </a:tr>
              <a:tr h="370840">
                <a:tc>
                  <a:txBody>
                    <a:bodyPr/>
                    <a:lstStyle/>
                    <a:p>
                      <a:r>
                        <a:rPr lang="en-IN" dirty="0"/>
                        <a:t>3</a:t>
                      </a:r>
                    </a:p>
                  </a:txBody>
                  <a:tcPr/>
                </a:tc>
                <a:tc>
                  <a:txBody>
                    <a:bodyPr/>
                    <a:lstStyle/>
                    <a:p>
                      <a:r>
                        <a:rPr lang="en-IN" dirty="0"/>
                        <a:t>Flicker</a:t>
                      </a:r>
                    </a:p>
                  </a:txBody>
                  <a:tcPr/>
                </a:tc>
                <a:tc>
                  <a:txBody>
                    <a:bodyPr/>
                    <a:lstStyle/>
                    <a:p>
                      <a:r>
                        <a:rPr lang="en-US" dirty="0"/>
                        <a:t>They allow us to establish a standard for image localization of textual entity mentions.</a:t>
                      </a:r>
                      <a:endParaRPr lang="en-IN" dirty="0"/>
                    </a:p>
                  </a:txBody>
                  <a:tcPr/>
                </a:tc>
                <a:extLst>
                  <a:ext uri="{0D108BD9-81ED-4DB2-BD59-A6C34878D82A}">
                    <a16:rowId xmlns:a16="http://schemas.microsoft.com/office/drawing/2014/main" val="1878314289"/>
                  </a:ext>
                </a:extLst>
              </a:tr>
              <a:tr h="370840">
                <a:tc>
                  <a:txBody>
                    <a:bodyPr/>
                    <a:lstStyle/>
                    <a:p>
                      <a:r>
                        <a:rPr lang="en-IN" dirty="0"/>
                        <a:t>4</a:t>
                      </a:r>
                    </a:p>
                  </a:txBody>
                  <a:tcPr/>
                </a:tc>
                <a:tc>
                  <a:txBody>
                    <a:bodyPr/>
                    <a:lstStyle/>
                    <a:p>
                      <a:r>
                        <a:rPr lang="en-IN" dirty="0"/>
                        <a:t>UADF</a:t>
                      </a:r>
                    </a:p>
                  </a:txBody>
                  <a:tcPr/>
                </a:tc>
                <a:tc>
                  <a:txBody>
                    <a:bodyPr/>
                    <a:lstStyle/>
                    <a:p>
                      <a:r>
                        <a:rPr lang="en-US" dirty="0"/>
                        <a:t>This dataset contains 49 medium-quality real and fake videos. </a:t>
                      </a:r>
                      <a:endParaRPr lang="en-IN" dirty="0"/>
                    </a:p>
                  </a:txBody>
                  <a:tcPr/>
                </a:tc>
                <a:extLst>
                  <a:ext uri="{0D108BD9-81ED-4DB2-BD59-A6C34878D82A}">
                    <a16:rowId xmlns:a16="http://schemas.microsoft.com/office/drawing/2014/main" val="4054139805"/>
                  </a:ext>
                </a:extLst>
              </a:tr>
              <a:tr h="370840">
                <a:tc>
                  <a:txBody>
                    <a:bodyPr/>
                    <a:lstStyle/>
                    <a:p>
                      <a:r>
                        <a:rPr lang="en-IN" dirty="0"/>
                        <a:t>5</a:t>
                      </a:r>
                    </a:p>
                  </a:txBody>
                  <a:tcPr/>
                </a:tc>
                <a:tc>
                  <a:txBody>
                    <a:bodyPr/>
                    <a:lstStyle/>
                    <a:p>
                      <a:r>
                        <a:rPr lang="en-IN" dirty="0" err="1"/>
                        <a:t>VoxCeleb</a:t>
                      </a:r>
                      <a:endParaRPr lang="en-IN" dirty="0"/>
                    </a:p>
                  </a:txBody>
                  <a:tcPr/>
                </a:tc>
                <a:tc>
                  <a:txBody>
                    <a:bodyPr/>
                    <a:lstStyle/>
                    <a:p>
                      <a:r>
                        <a:rPr lang="en-US" dirty="0"/>
                        <a:t>It is free to download and install, and it is available worldwide. After many hours of work, the dataset was created by recording interviews with celebrities and well-known people on YouTube, one of the most popular websites. </a:t>
                      </a:r>
                      <a:r>
                        <a:rPr lang="en-US" dirty="0" err="1"/>
                        <a:t>i</a:t>
                      </a:r>
                      <a:r>
                        <a:rPr lang="en-US" dirty="0"/>
                        <a:t>)VoxCeleb1’s database contains over 100,000 samples. VoxCeleb2 has nearly a million samples. </a:t>
                      </a:r>
                      <a:endParaRPr lang="en-IN" dirty="0"/>
                    </a:p>
                  </a:txBody>
                  <a:tcPr/>
                </a:tc>
                <a:extLst>
                  <a:ext uri="{0D108BD9-81ED-4DB2-BD59-A6C34878D82A}">
                    <a16:rowId xmlns:a16="http://schemas.microsoft.com/office/drawing/2014/main" val="3762984148"/>
                  </a:ext>
                </a:extLst>
              </a:tr>
              <a:tr h="370840">
                <a:tc>
                  <a:txBody>
                    <a:bodyPr/>
                    <a:lstStyle/>
                    <a:p>
                      <a:r>
                        <a:rPr lang="en-IN" dirty="0"/>
                        <a:t>6</a:t>
                      </a:r>
                    </a:p>
                  </a:txBody>
                  <a:tcPr/>
                </a:tc>
                <a:tc>
                  <a:txBody>
                    <a:bodyPr/>
                    <a:lstStyle/>
                    <a:p>
                      <a:r>
                        <a:rPr lang="en-IN" dirty="0" err="1"/>
                        <a:t>CelebDF</a:t>
                      </a:r>
                      <a:endParaRPr lang="en-IN" dirty="0"/>
                    </a:p>
                  </a:txBody>
                  <a:tcPr/>
                </a:tc>
                <a:tc>
                  <a:txBody>
                    <a:bodyPr/>
                    <a:lstStyle/>
                    <a:p>
                      <a:r>
                        <a:rPr lang="en-US" dirty="0"/>
                        <a:t>Celeb-</a:t>
                      </a:r>
                      <a:r>
                        <a:rPr lang="en-US" dirty="0" err="1"/>
                        <a:t>DeepFake</a:t>
                      </a:r>
                      <a:r>
                        <a:rPr lang="en-US" dirty="0"/>
                        <a:t> DF, the DF synthesis Algorithm is used to create the videos which is critical to improving visual quality. It is divided into sections that address various visual defects found in current datasets.</a:t>
                      </a:r>
                      <a:endParaRPr lang="en-IN" dirty="0"/>
                    </a:p>
                  </a:txBody>
                  <a:tcPr/>
                </a:tc>
                <a:extLst>
                  <a:ext uri="{0D108BD9-81ED-4DB2-BD59-A6C34878D82A}">
                    <a16:rowId xmlns:a16="http://schemas.microsoft.com/office/drawing/2014/main" val="1755300201"/>
                  </a:ext>
                </a:extLst>
              </a:tr>
            </a:tbl>
          </a:graphicData>
        </a:graphic>
      </p:graphicFrame>
      <p:sp>
        <p:nvSpPr>
          <p:cNvPr id="4" name="Footer Placeholder 3">
            <a:extLst>
              <a:ext uri="{FF2B5EF4-FFF2-40B4-BE49-F238E27FC236}">
                <a16:creationId xmlns:a16="http://schemas.microsoft.com/office/drawing/2014/main" id="{B91B2C14-2BDE-73D3-7E86-51F84F2ECC65}"/>
              </a:ext>
            </a:extLst>
          </p:cNvPr>
          <p:cNvSpPr>
            <a:spLocks noGrp="1"/>
          </p:cNvSpPr>
          <p:nvPr>
            <p:ph type="ftr" sz="quarter" idx="10"/>
          </p:nvPr>
        </p:nvSpPr>
        <p:spPr/>
        <p:txBody>
          <a:bodyPr/>
          <a:lstStyle/>
          <a:p>
            <a:r>
              <a:rPr lang="en-US" sz="1600" b="1" dirty="0">
                <a:solidFill>
                  <a:srgbClr val="C00000"/>
                </a:solidFill>
                <a:latin typeface="Comfortaa"/>
              </a:rPr>
              <a:t>National Conference </a:t>
            </a:r>
            <a:r>
              <a:rPr lang="en-US" sz="1600" b="1" dirty="0">
                <a:solidFill>
                  <a:schemeClr val="accent2"/>
                </a:solidFill>
                <a:latin typeface="Comfortaa"/>
              </a:rPr>
              <a:t>on</a:t>
            </a:r>
            <a:r>
              <a:rPr lang="en-US" sz="1600" b="1" dirty="0">
                <a:solidFill>
                  <a:srgbClr val="4472C4"/>
                </a:solidFill>
                <a:latin typeface="Comfortaa"/>
              </a:rPr>
              <a:t> </a:t>
            </a:r>
            <a:r>
              <a:rPr lang="en-US" sz="1600" b="1" dirty="0">
                <a:solidFill>
                  <a:srgbClr val="C00000"/>
                </a:solidFill>
                <a:latin typeface="Comfortaa"/>
              </a:rPr>
              <a:t>Computing Technology - 2022 (NCCT’22) – </a:t>
            </a:r>
            <a:r>
              <a:rPr lang="en-US" sz="1600" b="1" dirty="0">
                <a:solidFill>
                  <a:schemeClr val="accent2"/>
                </a:solidFill>
                <a:latin typeface="Comfortaa"/>
              </a:rPr>
              <a:t>Paper ID : </a:t>
            </a:r>
            <a:r>
              <a:rPr lang="en-US" b="1" dirty="0">
                <a:solidFill>
                  <a:schemeClr val="accent2"/>
                </a:solidFill>
                <a:latin typeface="Comfortaa"/>
              </a:rPr>
              <a:t>NCCT 252</a:t>
            </a:r>
            <a:endParaRPr lang="en-US" sz="1600" dirty="0">
              <a:solidFill>
                <a:schemeClr val="accent2"/>
              </a:solidFill>
              <a:latin typeface="Droid Sans"/>
            </a:endParaRPr>
          </a:p>
        </p:txBody>
      </p:sp>
      <p:sp>
        <p:nvSpPr>
          <p:cNvPr id="5" name="Slide Number Placeholder 4">
            <a:extLst>
              <a:ext uri="{FF2B5EF4-FFF2-40B4-BE49-F238E27FC236}">
                <a16:creationId xmlns:a16="http://schemas.microsoft.com/office/drawing/2014/main" id="{FD148D7C-B71D-AF53-490F-5CAB92BEFBCE}"/>
              </a:ext>
            </a:extLst>
          </p:cNvPr>
          <p:cNvSpPr>
            <a:spLocks noGrp="1"/>
          </p:cNvSpPr>
          <p:nvPr>
            <p:ph type="sldNum" sz="quarter" idx="11"/>
          </p:nvPr>
        </p:nvSpPr>
        <p:spPr/>
        <p:txBody>
          <a:bodyPr/>
          <a:lstStyle/>
          <a:p>
            <a:fld id="{8B392652-5824-434A-BC1A-1CCC8A983533}" type="slidenum">
              <a:rPr lang="en-US" altLang="en-US" smtClean="0"/>
              <a:pPr/>
              <a:t>5</a:t>
            </a:fld>
            <a:endParaRPr lang="en-US" altLang="en-US" dirty="0"/>
          </a:p>
        </p:txBody>
      </p:sp>
    </p:spTree>
    <p:extLst>
      <p:ext uri="{BB962C8B-B14F-4D97-AF65-F5344CB8AC3E}">
        <p14:creationId xmlns:p14="http://schemas.microsoft.com/office/powerpoint/2010/main" val="3651134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F56D4-EF2E-46D4-1C69-3137CAAF2B97}"/>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5716D84B-95C3-3AB3-22E9-0A7C3FCECC42}"/>
              </a:ext>
            </a:extLst>
          </p:cNvPr>
          <p:cNvSpPr>
            <a:spLocks noGrp="1"/>
          </p:cNvSpPr>
          <p:nvPr>
            <p:ph idx="1"/>
          </p:nvPr>
        </p:nvSpPr>
        <p:spPr/>
        <p:txBody>
          <a:bodyPr/>
          <a:lstStyle/>
          <a:p>
            <a:r>
              <a:rPr lang="en-US" dirty="0"/>
              <a:t>Some important models and features used for detection</a:t>
            </a:r>
          </a:p>
          <a:p>
            <a:endParaRPr lang="en-IN" dirty="0"/>
          </a:p>
        </p:txBody>
      </p:sp>
      <p:sp>
        <p:nvSpPr>
          <p:cNvPr id="4" name="Footer Placeholder 3">
            <a:extLst>
              <a:ext uri="{FF2B5EF4-FFF2-40B4-BE49-F238E27FC236}">
                <a16:creationId xmlns:a16="http://schemas.microsoft.com/office/drawing/2014/main" id="{A23CBA7B-2910-5180-FEF5-E06C1A75E910}"/>
              </a:ext>
            </a:extLst>
          </p:cNvPr>
          <p:cNvSpPr>
            <a:spLocks noGrp="1"/>
          </p:cNvSpPr>
          <p:nvPr>
            <p:ph type="ftr" sz="quarter" idx="10"/>
          </p:nvPr>
        </p:nvSpPr>
        <p:spPr/>
        <p:txBody>
          <a:bodyPr/>
          <a:lstStyle/>
          <a:p>
            <a:r>
              <a:rPr lang="en-US" sz="1600" b="1" dirty="0">
                <a:solidFill>
                  <a:srgbClr val="C00000"/>
                </a:solidFill>
                <a:latin typeface="Comfortaa"/>
              </a:rPr>
              <a:t>National Conference </a:t>
            </a:r>
            <a:r>
              <a:rPr lang="en-US" sz="1600" b="1" dirty="0">
                <a:solidFill>
                  <a:schemeClr val="accent2"/>
                </a:solidFill>
                <a:latin typeface="Comfortaa"/>
              </a:rPr>
              <a:t>on</a:t>
            </a:r>
            <a:r>
              <a:rPr lang="en-US" sz="1600" b="1" dirty="0">
                <a:solidFill>
                  <a:srgbClr val="4472C4"/>
                </a:solidFill>
                <a:latin typeface="Comfortaa"/>
              </a:rPr>
              <a:t> </a:t>
            </a:r>
            <a:r>
              <a:rPr lang="en-US" sz="1600" b="1" dirty="0">
                <a:solidFill>
                  <a:srgbClr val="C00000"/>
                </a:solidFill>
                <a:latin typeface="Comfortaa"/>
              </a:rPr>
              <a:t>Computing Technology - 2022 (NCCT’22) – </a:t>
            </a:r>
            <a:r>
              <a:rPr lang="en-US" sz="1600" b="1" dirty="0">
                <a:solidFill>
                  <a:schemeClr val="accent2"/>
                </a:solidFill>
                <a:latin typeface="Comfortaa"/>
              </a:rPr>
              <a:t>Paper ID : NCCT 252</a:t>
            </a:r>
            <a:endParaRPr lang="en-US" sz="1600" dirty="0">
              <a:solidFill>
                <a:schemeClr val="accent2"/>
              </a:solidFill>
              <a:latin typeface="Droid Sans"/>
            </a:endParaRPr>
          </a:p>
        </p:txBody>
      </p:sp>
      <p:sp>
        <p:nvSpPr>
          <p:cNvPr id="5" name="Slide Number Placeholder 4">
            <a:extLst>
              <a:ext uri="{FF2B5EF4-FFF2-40B4-BE49-F238E27FC236}">
                <a16:creationId xmlns:a16="http://schemas.microsoft.com/office/drawing/2014/main" id="{011274D0-4967-2E4F-CDB3-DB0DDC5A6434}"/>
              </a:ext>
            </a:extLst>
          </p:cNvPr>
          <p:cNvSpPr>
            <a:spLocks noGrp="1"/>
          </p:cNvSpPr>
          <p:nvPr>
            <p:ph type="sldNum" sz="quarter" idx="11"/>
          </p:nvPr>
        </p:nvSpPr>
        <p:spPr/>
        <p:txBody>
          <a:bodyPr/>
          <a:lstStyle/>
          <a:p>
            <a:fld id="{8B392652-5824-434A-BC1A-1CCC8A983533}" type="slidenum">
              <a:rPr lang="en-US" altLang="en-US" smtClean="0"/>
              <a:pPr/>
              <a:t>6</a:t>
            </a:fld>
            <a:endParaRPr lang="en-US" altLang="en-US" dirty="0"/>
          </a:p>
        </p:txBody>
      </p:sp>
      <p:pic>
        <p:nvPicPr>
          <p:cNvPr id="9" name="Picture 8">
            <a:extLst>
              <a:ext uri="{FF2B5EF4-FFF2-40B4-BE49-F238E27FC236}">
                <a16:creationId xmlns:a16="http://schemas.microsoft.com/office/drawing/2014/main" id="{393DAAD6-137B-37C0-EE65-1817288A83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6574" y="1800450"/>
            <a:ext cx="6718852" cy="3664398"/>
          </a:xfrm>
          <a:prstGeom prst="rect">
            <a:avLst/>
          </a:prstGeom>
          <a:ln>
            <a:solidFill>
              <a:schemeClr val="tx1"/>
            </a:solidFill>
          </a:ln>
        </p:spPr>
      </p:pic>
    </p:spTree>
    <p:extLst>
      <p:ext uri="{BB962C8B-B14F-4D97-AF65-F5344CB8AC3E}">
        <p14:creationId xmlns:p14="http://schemas.microsoft.com/office/powerpoint/2010/main" val="1915150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AC3B806F-CCA6-100A-08C1-B7FBF9E3EA25}"/>
              </a:ext>
            </a:extLst>
          </p:cNvPr>
          <p:cNvGraphicFramePr>
            <a:graphicFrameLocks noGrp="1"/>
          </p:cNvGraphicFramePr>
          <p:nvPr>
            <p:ph idx="1"/>
            <p:extLst>
              <p:ext uri="{D42A27DB-BD31-4B8C-83A1-F6EECF244321}">
                <p14:modId xmlns:p14="http://schemas.microsoft.com/office/powerpoint/2010/main" val="2220349359"/>
              </p:ext>
            </p:extLst>
          </p:nvPr>
        </p:nvGraphicFramePr>
        <p:xfrm>
          <a:off x="327449" y="685594"/>
          <a:ext cx="11668691" cy="5217160"/>
        </p:xfrm>
        <a:graphic>
          <a:graphicData uri="http://schemas.openxmlformats.org/drawingml/2006/table">
            <a:tbl>
              <a:tblPr firstRow="1" bandRow="1">
                <a:tableStyleId>{21E4AEA4-8DFA-4A89-87EB-49C32662AFE0}</a:tableStyleId>
              </a:tblPr>
              <a:tblGrid>
                <a:gridCol w="767080">
                  <a:extLst>
                    <a:ext uri="{9D8B030D-6E8A-4147-A177-3AD203B41FA5}">
                      <a16:colId xmlns:a16="http://schemas.microsoft.com/office/drawing/2014/main" val="213402193"/>
                    </a:ext>
                  </a:extLst>
                </a:gridCol>
                <a:gridCol w="2873271">
                  <a:extLst>
                    <a:ext uri="{9D8B030D-6E8A-4147-A177-3AD203B41FA5}">
                      <a16:colId xmlns:a16="http://schemas.microsoft.com/office/drawing/2014/main" val="1533826913"/>
                    </a:ext>
                  </a:extLst>
                </a:gridCol>
                <a:gridCol w="3747052">
                  <a:extLst>
                    <a:ext uri="{9D8B030D-6E8A-4147-A177-3AD203B41FA5}">
                      <a16:colId xmlns:a16="http://schemas.microsoft.com/office/drawing/2014/main" val="321548965"/>
                    </a:ext>
                  </a:extLst>
                </a:gridCol>
                <a:gridCol w="4281288">
                  <a:extLst>
                    <a:ext uri="{9D8B030D-6E8A-4147-A177-3AD203B41FA5}">
                      <a16:colId xmlns:a16="http://schemas.microsoft.com/office/drawing/2014/main" val="631732473"/>
                    </a:ext>
                  </a:extLst>
                </a:gridCol>
              </a:tblGrid>
              <a:tr h="370840">
                <a:tc>
                  <a:txBody>
                    <a:bodyPr/>
                    <a:lstStyle/>
                    <a:p>
                      <a:r>
                        <a:rPr lang="en-IN" dirty="0" err="1"/>
                        <a:t>Sl.No</a:t>
                      </a:r>
                      <a:endParaRPr lang="en-IN" dirty="0"/>
                    </a:p>
                  </a:txBody>
                  <a:tcPr/>
                </a:tc>
                <a:tc>
                  <a:txBody>
                    <a:bodyPr/>
                    <a:lstStyle/>
                    <a:p>
                      <a:r>
                        <a:rPr lang="en-IN" dirty="0"/>
                        <a:t>Title of the paper</a:t>
                      </a:r>
                    </a:p>
                  </a:txBody>
                  <a:tcPr/>
                </a:tc>
                <a:tc>
                  <a:txBody>
                    <a:bodyPr/>
                    <a:lstStyle/>
                    <a:p>
                      <a:r>
                        <a:rPr lang="en-IN" dirty="0"/>
                        <a:t>Techniques Used</a:t>
                      </a:r>
                    </a:p>
                  </a:txBody>
                  <a:tcPr/>
                </a:tc>
                <a:tc>
                  <a:txBody>
                    <a:bodyPr/>
                    <a:lstStyle/>
                    <a:p>
                      <a:r>
                        <a:rPr lang="en-IN" dirty="0"/>
                        <a:t>Dataset Used</a:t>
                      </a:r>
                    </a:p>
                  </a:txBody>
                  <a:tcPr/>
                </a:tc>
                <a:extLst>
                  <a:ext uri="{0D108BD9-81ED-4DB2-BD59-A6C34878D82A}">
                    <a16:rowId xmlns:a16="http://schemas.microsoft.com/office/drawing/2014/main" val="4149678738"/>
                  </a:ext>
                </a:extLst>
              </a:tr>
              <a:tr h="370840">
                <a:tc>
                  <a:txBody>
                    <a:bodyPr/>
                    <a:lstStyle/>
                    <a:p>
                      <a:r>
                        <a:rPr lang="en-IN" dirty="0"/>
                        <a:t>1</a:t>
                      </a:r>
                    </a:p>
                  </a:txBody>
                  <a:tcPr/>
                </a:tc>
                <a:tc>
                  <a:txBody>
                    <a:bodyPr/>
                    <a:lstStyle/>
                    <a:p>
                      <a:r>
                        <a:rPr lang="en-US" dirty="0"/>
                        <a:t>Deepfake Video Detection Using Recurrent Neural Networks</a:t>
                      </a:r>
                      <a:endParaRPr lang="en-IN" dirty="0"/>
                    </a:p>
                  </a:txBody>
                  <a:tcPr/>
                </a:tc>
                <a:tc>
                  <a:txBody>
                    <a:bodyPr/>
                    <a:lstStyle/>
                    <a:p>
                      <a:r>
                        <a:rPr lang="en-US" dirty="0"/>
                        <a:t>employs LSTM and RNN, CNN for feature extraction, LSTM for sequence processing</a:t>
                      </a:r>
                      <a:endParaRPr lang="en-IN" dirty="0"/>
                    </a:p>
                  </a:txBody>
                  <a:tcPr/>
                </a:tc>
                <a:tc>
                  <a:txBody>
                    <a:bodyPr/>
                    <a:lstStyle/>
                    <a:p>
                      <a:r>
                        <a:rPr lang="en-IN" dirty="0"/>
                        <a:t>HOHA</a:t>
                      </a:r>
                    </a:p>
                  </a:txBody>
                  <a:tcPr/>
                </a:tc>
                <a:extLst>
                  <a:ext uri="{0D108BD9-81ED-4DB2-BD59-A6C34878D82A}">
                    <a16:rowId xmlns:a16="http://schemas.microsoft.com/office/drawing/2014/main" val="2344501023"/>
                  </a:ext>
                </a:extLst>
              </a:tr>
              <a:tr h="370840">
                <a:tc>
                  <a:txBody>
                    <a:bodyPr/>
                    <a:lstStyle/>
                    <a:p>
                      <a:r>
                        <a:rPr lang="en-IN" dirty="0"/>
                        <a:t>2</a:t>
                      </a:r>
                    </a:p>
                  </a:txBody>
                  <a:tcPr/>
                </a:tc>
                <a:tc>
                  <a:txBody>
                    <a:bodyPr/>
                    <a:lstStyle/>
                    <a:p>
                      <a:r>
                        <a:rPr lang="en-US" dirty="0"/>
                        <a:t>Detection of </a:t>
                      </a:r>
                      <a:r>
                        <a:rPr lang="en-US" dirty="0" err="1"/>
                        <a:t>DeepFakes</a:t>
                      </a:r>
                      <a:r>
                        <a:rPr lang="en-US" dirty="0"/>
                        <a:t> in Videos Utilizing Feature engineering in Deep Learning CNN Frameworks</a:t>
                      </a:r>
                      <a:endParaRPr lang="en-IN" dirty="0"/>
                    </a:p>
                  </a:txBody>
                  <a:tcPr/>
                </a:tc>
                <a:tc>
                  <a:txBody>
                    <a:bodyPr/>
                    <a:lstStyle/>
                    <a:p>
                      <a:r>
                        <a:rPr lang="en-IN" dirty="0"/>
                        <a:t>DWT, CNN+SIFT</a:t>
                      </a:r>
                    </a:p>
                  </a:txBody>
                  <a:tcPr/>
                </a:tc>
                <a:tc>
                  <a:txBody>
                    <a:bodyPr/>
                    <a:lstStyle/>
                    <a:p>
                      <a:r>
                        <a:rPr lang="en-US" dirty="0"/>
                        <a:t>False texts, voices, movies, and images are all examples of fraudulent media.</a:t>
                      </a:r>
                      <a:endParaRPr lang="en-IN" dirty="0"/>
                    </a:p>
                  </a:txBody>
                  <a:tcPr/>
                </a:tc>
                <a:extLst>
                  <a:ext uri="{0D108BD9-81ED-4DB2-BD59-A6C34878D82A}">
                    <a16:rowId xmlns:a16="http://schemas.microsoft.com/office/drawing/2014/main" val="1859886430"/>
                  </a:ext>
                </a:extLst>
              </a:tr>
              <a:tr h="370840">
                <a:tc>
                  <a:txBody>
                    <a:bodyPr/>
                    <a:lstStyle/>
                    <a:p>
                      <a:r>
                        <a:rPr lang="en-IN" dirty="0"/>
                        <a:t>3</a:t>
                      </a:r>
                    </a:p>
                  </a:txBody>
                  <a:tcPr/>
                </a:tc>
                <a:tc>
                  <a:txBody>
                    <a:bodyPr/>
                    <a:lstStyle/>
                    <a:p>
                      <a:r>
                        <a:rPr lang="en-US" dirty="0"/>
                        <a:t>Deep Learning and Super Resolution Algorithms Combined for Deep Fake Detection</a:t>
                      </a:r>
                      <a:endParaRPr lang="en-IN" dirty="0"/>
                    </a:p>
                  </a:txBody>
                  <a:tcPr/>
                </a:tc>
                <a:tc>
                  <a:txBody>
                    <a:bodyPr/>
                    <a:lstStyle/>
                    <a:p>
                      <a:r>
                        <a:rPr lang="en-US" dirty="0"/>
                        <a:t>CNN Resnet50 Model with Super Resolution Algorithms</a:t>
                      </a:r>
                      <a:endParaRPr lang="en-IN" dirty="0"/>
                    </a:p>
                  </a:txBody>
                  <a:tcPr/>
                </a:tc>
                <a:tc>
                  <a:txBody>
                    <a:bodyPr/>
                    <a:lstStyle/>
                    <a:p>
                      <a:r>
                        <a:rPr lang="en-IN" dirty="0" err="1"/>
                        <a:t>CelebA</a:t>
                      </a:r>
                      <a:r>
                        <a:rPr lang="en-IN" dirty="0"/>
                        <a:t> and UADFV</a:t>
                      </a:r>
                    </a:p>
                  </a:txBody>
                  <a:tcPr/>
                </a:tc>
                <a:extLst>
                  <a:ext uri="{0D108BD9-81ED-4DB2-BD59-A6C34878D82A}">
                    <a16:rowId xmlns:a16="http://schemas.microsoft.com/office/drawing/2014/main" val="1851602723"/>
                  </a:ext>
                </a:extLst>
              </a:tr>
              <a:tr h="370840">
                <a:tc>
                  <a:txBody>
                    <a:bodyPr/>
                    <a:lstStyle/>
                    <a:p>
                      <a:r>
                        <a:rPr lang="en-IN" dirty="0"/>
                        <a:t>4</a:t>
                      </a:r>
                    </a:p>
                  </a:txBody>
                  <a:tcPr/>
                </a:tc>
                <a:tc>
                  <a:txBody>
                    <a:bodyPr/>
                    <a:lstStyle/>
                    <a:p>
                      <a:r>
                        <a:rPr lang="en-US" dirty="0"/>
                        <a:t>Deepfake Detection Using Clustering based Embedding</a:t>
                      </a:r>
                      <a:endParaRPr lang="en-IN" dirty="0"/>
                    </a:p>
                  </a:txBody>
                  <a:tcPr/>
                </a:tc>
                <a:tc>
                  <a:txBody>
                    <a:bodyPr/>
                    <a:lstStyle/>
                    <a:p>
                      <a:r>
                        <a:rPr lang="en-IN" dirty="0"/>
                        <a:t>Regularization Meso4 algorithm, FWA algorithm, EVA algorithm, Multitask algorithm, and the final Xception-c23</a:t>
                      </a:r>
                    </a:p>
                  </a:txBody>
                  <a:tcPr/>
                </a:tc>
                <a:tc>
                  <a:txBody>
                    <a:bodyPr/>
                    <a:lstStyle/>
                    <a:p>
                      <a:r>
                        <a:rPr lang="en-US" dirty="0"/>
                        <a:t>UADFV, </a:t>
                      </a:r>
                      <a:r>
                        <a:rPr lang="en-US" dirty="0" err="1"/>
                        <a:t>CelebDF</a:t>
                      </a:r>
                      <a:r>
                        <a:rPr lang="en-US" dirty="0"/>
                        <a:t>, and </a:t>
                      </a:r>
                      <a:r>
                        <a:rPr lang="en-US" dirty="0" err="1"/>
                        <a:t>DeepFakeDetection</a:t>
                      </a:r>
                      <a:r>
                        <a:rPr lang="en-US" dirty="0"/>
                        <a:t> algorithms </a:t>
                      </a:r>
                      <a:endParaRPr lang="en-IN" dirty="0"/>
                    </a:p>
                  </a:txBody>
                  <a:tcPr/>
                </a:tc>
                <a:extLst>
                  <a:ext uri="{0D108BD9-81ED-4DB2-BD59-A6C34878D82A}">
                    <a16:rowId xmlns:a16="http://schemas.microsoft.com/office/drawing/2014/main" val="2545079065"/>
                  </a:ext>
                </a:extLst>
              </a:tr>
              <a:tr h="370840">
                <a:tc>
                  <a:txBody>
                    <a:bodyPr/>
                    <a:lstStyle/>
                    <a:p>
                      <a:r>
                        <a:rPr lang="en-IN" dirty="0"/>
                        <a:t>5</a:t>
                      </a:r>
                    </a:p>
                  </a:txBody>
                  <a:tcPr/>
                </a:tc>
                <a:tc>
                  <a:txBody>
                    <a:bodyPr/>
                    <a:lstStyle/>
                    <a:p>
                      <a:r>
                        <a:rPr lang="en-IN" dirty="0"/>
                        <a:t>Deepfake Detection Using SVM</a:t>
                      </a:r>
                    </a:p>
                  </a:txBody>
                  <a:tcPr/>
                </a:tc>
                <a:tc>
                  <a:txBody>
                    <a:bodyPr/>
                    <a:lstStyle/>
                    <a:p>
                      <a:r>
                        <a:rPr lang="en-IN" dirty="0" err="1"/>
                        <a:t>DeepFake</a:t>
                      </a:r>
                      <a:r>
                        <a:rPr lang="en-IN" dirty="0"/>
                        <a:t>, Image Processing, SVM, GAN, DFT </a:t>
                      </a:r>
                    </a:p>
                  </a:txBody>
                  <a:tcPr/>
                </a:tc>
                <a:tc>
                  <a:txBody>
                    <a:bodyPr/>
                    <a:lstStyle/>
                    <a:p>
                      <a:r>
                        <a:rPr lang="en-IN" dirty="0" err="1"/>
                        <a:t>CelebA</a:t>
                      </a:r>
                      <a:r>
                        <a:rPr lang="en-IN" dirty="0"/>
                        <a:t> dataset</a:t>
                      </a:r>
                    </a:p>
                  </a:txBody>
                  <a:tcPr/>
                </a:tc>
                <a:extLst>
                  <a:ext uri="{0D108BD9-81ED-4DB2-BD59-A6C34878D82A}">
                    <a16:rowId xmlns:a16="http://schemas.microsoft.com/office/drawing/2014/main" val="2857966371"/>
                  </a:ext>
                </a:extLst>
              </a:tr>
            </a:tbl>
          </a:graphicData>
        </a:graphic>
      </p:graphicFrame>
      <p:sp>
        <p:nvSpPr>
          <p:cNvPr id="4" name="Footer Placeholder 3">
            <a:extLst>
              <a:ext uri="{FF2B5EF4-FFF2-40B4-BE49-F238E27FC236}">
                <a16:creationId xmlns:a16="http://schemas.microsoft.com/office/drawing/2014/main" id="{9B8732C4-BB66-F0AE-3F68-02360E67B12F}"/>
              </a:ext>
            </a:extLst>
          </p:cNvPr>
          <p:cNvSpPr>
            <a:spLocks noGrp="1"/>
          </p:cNvSpPr>
          <p:nvPr>
            <p:ph type="ftr" sz="quarter" idx="10"/>
          </p:nvPr>
        </p:nvSpPr>
        <p:spPr/>
        <p:txBody>
          <a:bodyPr/>
          <a:lstStyle/>
          <a:p>
            <a:r>
              <a:rPr lang="en-US" sz="1600" b="1" dirty="0">
                <a:solidFill>
                  <a:srgbClr val="C00000"/>
                </a:solidFill>
                <a:latin typeface="Comfortaa"/>
              </a:rPr>
              <a:t>National Conference </a:t>
            </a:r>
            <a:r>
              <a:rPr lang="en-US" sz="1600" b="1" dirty="0">
                <a:solidFill>
                  <a:schemeClr val="accent2"/>
                </a:solidFill>
                <a:latin typeface="Comfortaa"/>
              </a:rPr>
              <a:t>on</a:t>
            </a:r>
            <a:r>
              <a:rPr lang="en-US" sz="1600" b="1" dirty="0">
                <a:solidFill>
                  <a:srgbClr val="4472C4"/>
                </a:solidFill>
                <a:latin typeface="Comfortaa"/>
              </a:rPr>
              <a:t> </a:t>
            </a:r>
            <a:r>
              <a:rPr lang="en-US" sz="1600" b="1" dirty="0">
                <a:solidFill>
                  <a:srgbClr val="C00000"/>
                </a:solidFill>
                <a:latin typeface="Comfortaa"/>
              </a:rPr>
              <a:t>Computing Technology - 2022 (NCCT’22) – </a:t>
            </a:r>
            <a:r>
              <a:rPr lang="en-US" sz="1600" b="1" dirty="0">
                <a:solidFill>
                  <a:schemeClr val="accent2"/>
                </a:solidFill>
                <a:latin typeface="Comfortaa"/>
              </a:rPr>
              <a:t>Paper ID : NCCT 252</a:t>
            </a:r>
            <a:endParaRPr lang="en-US" sz="1600" dirty="0">
              <a:solidFill>
                <a:schemeClr val="accent2"/>
              </a:solidFill>
              <a:latin typeface="Droid Sans"/>
            </a:endParaRPr>
          </a:p>
        </p:txBody>
      </p:sp>
      <p:sp>
        <p:nvSpPr>
          <p:cNvPr id="5" name="Slide Number Placeholder 4">
            <a:extLst>
              <a:ext uri="{FF2B5EF4-FFF2-40B4-BE49-F238E27FC236}">
                <a16:creationId xmlns:a16="http://schemas.microsoft.com/office/drawing/2014/main" id="{122AEB8E-C385-34B8-C5EC-5C0AD19AF423}"/>
              </a:ext>
            </a:extLst>
          </p:cNvPr>
          <p:cNvSpPr>
            <a:spLocks noGrp="1"/>
          </p:cNvSpPr>
          <p:nvPr>
            <p:ph type="sldNum" sz="quarter" idx="11"/>
          </p:nvPr>
        </p:nvSpPr>
        <p:spPr/>
        <p:txBody>
          <a:bodyPr/>
          <a:lstStyle/>
          <a:p>
            <a:fld id="{8B392652-5824-434A-BC1A-1CCC8A983533}" type="slidenum">
              <a:rPr lang="en-US" altLang="en-US" smtClean="0"/>
              <a:pPr/>
              <a:t>7</a:t>
            </a:fld>
            <a:endParaRPr lang="en-US" altLang="en-US" dirty="0"/>
          </a:p>
        </p:txBody>
      </p:sp>
    </p:spTree>
    <p:extLst>
      <p:ext uri="{BB962C8B-B14F-4D97-AF65-F5344CB8AC3E}">
        <p14:creationId xmlns:p14="http://schemas.microsoft.com/office/powerpoint/2010/main" val="1379783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3F2BB558-2CDC-7A85-B83F-F47DFC4BE8E2}"/>
              </a:ext>
            </a:extLst>
          </p:cNvPr>
          <p:cNvGraphicFramePr>
            <a:graphicFrameLocks noGrp="1"/>
          </p:cNvGraphicFramePr>
          <p:nvPr>
            <p:ph idx="1"/>
            <p:extLst>
              <p:ext uri="{D42A27DB-BD31-4B8C-83A1-F6EECF244321}">
                <p14:modId xmlns:p14="http://schemas.microsoft.com/office/powerpoint/2010/main" val="3594933192"/>
              </p:ext>
            </p:extLst>
          </p:nvPr>
        </p:nvGraphicFramePr>
        <p:xfrm>
          <a:off x="317500" y="805069"/>
          <a:ext cx="11626848" cy="5039139"/>
        </p:xfrm>
        <a:graphic>
          <a:graphicData uri="http://schemas.openxmlformats.org/drawingml/2006/table">
            <a:tbl>
              <a:tblPr firstRow="1" bandRow="1">
                <a:tableStyleId>{21E4AEA4-8DFA-4A89-87EB-49C32662AFE0}</a:tableStyleId>
              </a:tblPr>
              <a:tblGrid>
                <a:gridCol w="726109">
                  <a:extLst>
                    <a:ext uri="{9D8B030D-6E8A-4147-A177-3AD203B41FA5}">
                      <a16:colId xmlns:a16="http://schemas.microsoft.com/office/drawing/2014/main" val="4011760971"/>
                    </a:ext>
                  </a:extLst>
                </a:gridCol>
                <a:gridCol w="4474875">
                  <a:extLst>
                    <a:ext uri="{9D8B030D-6E8A-4147-A177-3AD203B41FA5}">
                      <a16:colId xmlns:a16="http://schemas.microsoft.com/office/drawing/2014/main" val="1161012425"/>
                    </a:ext>
                  </a:extLst>
                </a:gridCol>
                <a:gridCol w="3519152">
                  <a:extLst>
                    <a:ext uri="{9D8B030D-6E8A-4147-A177-3AD203B41FA5}">
                      <a16:colId xmlns:a16="http://schemas.microsoft.com/office/drawing/2014/main" val="2375847401"/>
                    </a:ext>
                  </a:extLst>
                </a:gridCol>
                <a:gridCol w="2906712">
                  <a:extLst>
                    <a:ext uri="{9D8B030D-6E8A-4147-A177-3AD203B41FA5}">
                      <a16:colId xmlns:a16="http://schemas.microsoft.com/office/drawing/2014/main" val="198650908"/>
                    </a:ext>
                  </a:extLst>
                </a:gridCol>
              </a:tblGrid>
              <a:tr h="425268">
                <a:tc>
                  <a:txBody>
                    <a:bodyPr/>
                    <a:lstStyle/>
                    <a:p>
                      <a:r>
                        <a:rPr lang="en-IN" dirty="0" err="1"/>
                        <a:t>Sl.No</a:t>
                      </a:r>
                      <a:endParaRPr lang="en-IN" dirty="0"/>
                    </a:p>
                  </a:txBody>
                  <a:tcPr/>
                </a:tc>
                <a:tc>
                  <a:txBody>
                    <a:bodyPr/>
                    <a:lstStyle/>
                    <a:p>
                      <a:r>
                        <a:rPr lang="en-IN" dirty="0"/>
                        <a:t>Title of the Paper</a:t>
                      </a:r>
                    </a:p>
                  </a:txBody>
                  <a:tcPr/>
                </a:tc>
                <a:tc>
                  <a:txBody>
                    <a:bodyPr/>
                    <a:lstStyle/>
                    <a:p>
                      <a:r>
                        <a:rPr lang="en-IN" dirty="0"/>
                        <a:t>Techniques Used</a:t>
                      </a:r>
                    </a:p>
                  </a:txBody>
                  <a:tcPr/>
                </a:tc>
                <a:tc>
                  <a:txBody>
                    <a:bodyPr/>
                    <a:lstStyle/>
                    <a:p>
                      <a:r>
                        <a:rPr lang="en-IN" dirty="0"/>
                        <a:t>Dataset Used</a:t>
                      </a:r>
                    </a:p>
                  </a:txBody>
                  <a:tcPr/>
                </a:tc>
                <a:extLst>
                  <a:ext uri="{0D108BD9-81ED-4DB2-BD59-A6C34878D82A}">
                    <a16:rowId xmlns:a16="http://schemas.microsoft.com/office/drawing/2014/main" val="2840953625"/>
                  </a:ext>
                </a:extLst>
              </a:tr>
              <a:tr h="734025">
                <a:tc>
                  <a:txBody>
                    <a:bodyPr/>
                    <a:lstStyle/>
                    <a:p>
                      <a:r>
                        <a:rPr lang="en-IN" dirty="0"/>
                        <a:t>6</a:t>
                      </a:r>
                    </a:p>
                  </a:txBody>
                  <a:tcPr/>
                </a:tc>
                <a:tc>
                  <a:txBody>
                    <a:bodyPr/>
                    <a:lstStyle/>
                    <a:p>
                      <a:r>
                        <a:rPr lang="en-US" dirty="0" err="1"/>
                        <a:t>DeepFakes</a:t>
                      </a:r>
                      <a:r>
                        <a:rPr lang="en-US" dirty="0"/>
                        <a:t> and Beyond: A Survey of Fake and Detection and Face Manipulation Databases</a:t>
                      </a:r>
                      <a:endParaRPr lang="en-IN" dirty="0"/>
                    </a:p>
                  </a:txBody>
                  <a:tcPr/>
                </a:tc>
                <a:tc>
                  <a:txBody>
                    <a:bodyPr/>
                    <a:lstStyle/>
                    <a:p>
                      <a:r>
                        <a:rPr lang="en-IN" dirty="0"/>
                        <a:t>CNN, RNN</a:t>
                      </a:r>
                    </a:p>
                  </a:txBody>
                  <a:tcPr/>
                </a:tc>
                <a:tc>
                  <a:txBody>
                    <a:bodyPr/>
                    <a:lstStyle/>
                    <a:p>
                      <a:r>
                        <a:rPr lang="en-IN" dirty="0"/>
                        <a:t>DFFD</a:t>
                      </a:r>
                    </a:p>
                  </a:txBody>
                  <a:tcPr/>
                </a:tc>
                <a:extLst>
                  <a:ext uri="{0D108BD9-81ED-4DB2-BD59-A6C34878D82A}">
                    <a16:rowId xmlns:a16="http://schemas.microsoft.com/office/drawing/2014/main" val="1221085851"/>
                  </a:ext>
                </a:extLst>
              </a:tr>
              <a:tr h="734025">
                <a:tc>
                  <a:txBody>
                    <a:bodyPr/>
                    <a:lstStyle/>
                    <a:p>
                      <a:r>
                        <a:rPr lang="en-IN" dirty="0"/>
                        <a:t>7</a:t>
                      </a:r>
                    </a:p>
                  </a:txBody>
                  <a:tcPr/>
                </a:tc>
                <a:tc>
                  <a:txBody>
                    <a:bodyPr/>
                    <a:lstStyle/>
                    <a:p>
                      <a:r>
                        <a:rPr lang="en-US" dirty="0"/>
                        <a:t>Fighting deepfake with residual noise </a:t>
                      </a:r>
                      <a:r>
                        <a:rPr lang="en-US" dirty="0" err="1"/>
                        <a:t>utilising</a:t>
                      </a:r>
                      <a:r>
                        <a:rPr lang="en-US" dirty="0"/>
                        <a:t> CNN </a:t>
                      </a:r>
                      <a:endParaRPr lang="en-IN" dirty="0"/>
                    </a:p>
                  </a:txBody>
                  <a:tcPr/>
                </a:tc>
                <a:tc>
                  <a:txBody>
                    <a:bodyPr/>
                    <a:lstStyle/>
                    <a:p>
                      <a:r>
                        <a:rPr lang="en-US" dirty="0" err="1"/>
                        <a:t>InceptionResNet</a:t>
                      </a:r>
                      <a:r>
                        <a:rPr lang="en-US" dirty="0"/>
                        <a:t> V2, CNN Deep Learning algorithm.</a:t>
                      </a:r>
                      <a:endParaRPr lang="en-IN" dirty="0"/>
                    </a:p>
                  </a:txBody>
                  <a:tcPr/>
                </a:tc>
                <a:tc>
                  <a:txBody>
                    <a:bodyPr/>
                    <a:lstStyle/>
                    <a:p>
                      <a:r>
                        <a:rPr lang="en-IN" dirty="0"/>
                        <a:t>DFDC </a:t>
                      </a:r>
                      <a:r>
                        <a:rPr lang="en-IN" dirty="0" err="1"/>
                        <a:t>FaceForensics</a:t>
                      </a:r>
                      <a:r>
                        <a:rPr lang="en-IN" dirty="0"/>
                        <a:t> dataset</a:t>
                      </a:r>
                    </a:p>
                  </a:txBody>
                  <a:tcPr/>
                </a:tc>
                <a:extLst>
                  <a:ext uri="{0D108BD9-81ED-4DB2-BD59-A6C34878D82A}">
                    <a16:rowId xmlns:a16="http://schemas.microsoft.com/office/drawing/2014/main" val="3164393290"/>
                  </a:ext>
                </a:extLst>
              </a:tr>
              <a:tr h="734025">
                <a:tc>
                  <a:txBody>
                    <a:bodyPr/>
                    <a:lstStyle/>
                    <a:p>
                      <a:r>
                        <a:rPr lang="en-IN" dirty="0"/>
                        <a:t>8</a:t>
                      </a:r>
                    </a:p>
                  </a:txBody>
                  <a:tcPr/>
                </a:tc>
                <a:tc>
                  <a:txBody>
                    <a:bodyPr/>
                    <a:lstStyle/>
                    <a:p>
                      <a:r>
                        <a:rPr lang="en-US" dirty="0"/>
                        <a:t>Deepfake creation and detection using Deep Learning</a:t>
                      </a:r>
                      <a:endParaRPr lang="en-IN" dirty="0"/>
                    </a:p>
                  </a:txBody>
                  <a:tcPr/>
                </a:tc>
                <a:tc>
                  <a:txBody>
                    <a:bodyPr/>
                    <a:lstStyle/>
                    <a:p>
                      <a:r>
                        <a:rPr lang="en-IN" dirty="0" err="1"/>
                        <a:t>MesoNet</a:t>
                      </a:r>
                      <a:r>
                        <a:rPr lang="en-IN" dirty="0"/>
                        <a:t> CNN</a:t>
                      </a:r>
                    </a:p>
                  </a:txBody>
                  <a:tcPr/>
                </a:tc>
                <a:tc>
                  <a:txBody>
                    <a:bodyPr/>
                    <a:lstStyle/>
                    <a:p>
                      <a:r>
                        <a:rPr lang="en-IN" dirty="0"/>
                        <a:t>Deepfake Detection Challenge</a:t>
                      </a:r>
                    </a:p>
                  </a:txBody>
                  <a:tcPr/>
                </a:tc>
                <a:extLst>
                  <a:ext uri="{0D108BD9-81ED-4DB2-BD59-A6C34878D82A}">
                    <a16:rowId xmlns:a16="http://schemas.microsoft.com/office/drawing/2014/main" val="2911077413"/>
                  </a:ext>
                </a:extLst>
              </a:tr>
              <a:tr h="1048607">
                <a:tc>
                  <a:txBody>
                    <a:bodyPr/>
                    <a:lstStyle/>
                    <a:p>
                      <a:r>
                        <a:rPr lang="en-IN" dirty="0"/>
                        <a:t>9</a:t>
                      </a:r>
                    </a:p>
                  </a:txBody>
                  <a:tcPr/>
                </a:tc>
                <a:tc>
                  <a:txBody>
                    <a:bodyPr/>
                    <a:lstStyle/>
                    <a:p>
                      <a:r>
                        <a:rPr lang="en-US" dirty="0"/>
                        <a:t>Detecting CNN Generated Facial Images in Real-World Scenarios</a:t>
                      </a:r>
                      <a:endParaRPr lang="en-IN" dirty="0"/>
                    </a:p>
                  </a:txBody>
                  <a:tcPr/>
                </a:tc>
                <a:tc>
                  <a:txBody>
                    <a:bodyPr/>
                    <a:lstStyle/>
                    <a:p>
                      <a:r>
                        <a:rPr lang="en-US" dirty="0"/>
                        <a:t>Using Generative Adversarial Networks (GANs) </a:t>
                      </a:r>
                      <a:r>
                        <a:rPr lang="en-US" dirty="0" err="1"/>
                        <a:t>CelebA</a:t>
                      </a:r>
                      <a:r>
                        <a:rPr lang="en-US" dirty="0"/>
                        <a:t>-HQ (CAHQ)</a:t>
                      </a:r>
                      <a:endParaRPr lang="en-IN" dirty="0"/>
                    </a:p>
                  </a:txBody>
                  <a:tcPr/>
                </a:tc>
                <a:tc>
                  <a:txBody>
                    <a:bodyPr/>
                    <a:lstStyle/>
                    <a:p>
                      <a:r>
                        <a:rPr lang="en-IN" dirty="0"/>
                        <a:t>Flickr-</a:t>
                      </a:r>
                      <a:r>
                        <a:rPr lang="en-IN" dirty="0" err="1"/>
                        <a:t>FacesHQ</a:t>
                      </a:r>
                      <a:r>
                        <a:rPr lang="en-IN" dirty="0"/>
                        <a:t> (FFHQ)</a:t>
                      </a:r>
                    </a:p>
                  </a:txBody>
                  <a:tcPr/>
                </a:tc>
                <a:extLst>
                  <a:ext uri="{0D108BD9-81ED-4DB2-BD59-A6C34878D82A}">
                    <a16:rowId xmlns:a16="http://schemas.microsoft.com/office/drawing/2014/main" val="3112903890"/>
                  </a:ext>
                </a:extLst>
              </a:tr>
              <a:tr h="1363189">
                <a:tc>
                  <a:txBody>
                    <a:bodyPr/>
                    <a:lstStyle/>
                    <a:p>
                      <a:r>
                        <a:rPr lang="en-IN" dirty="0"/>
                        <a:t>10</a:t>
                      </a:r>
                    </a:p>
                  </a:txBody>
                  <a:tcPr/>
                </a:tc>
                <a:tc>
                  <a:txBody>
                    <a:bodyPr/>
                    <a:lstStyle/>
                    <a:p>
                      <a:r>
                        <a:rPr lang="en-US" dirty="0" err="1"/>
                        <a:t>FaceForensics</a:t>
                      </a:r>
                      <a:r>
                        <a:rPr lang="en-US" dirty="0"/>
                        <a:t>++: Attempting to Detect Manipulated Facial Images</a:t>
                      </a:r>
                      <a:endParaRPr lang="en-IN" dirty="0"/>
                    </a:p>
                  </a:txBody>
                  <a:tcPr/>
                </a:tc>
                <a:tc>
                  <a:txBody>
                    <a:bodyPr/>
                    <a:lstStyle/>
                    <a:p>
                      <a:r>
                        <a:rPr lang="en-IN" dirty="0" err="1"/>
                        <a:t>Dete</a:t>
                      </a:r>
                      <a:r>
                        <a:rPr lang="en-IN" dirty="0"/>
                        <a:t> Using Steganalysis Method</a:t>
                      </a:r>
                    </a:p>
                  </a:txBody>
                  <a:tcPr/>
                </a:tc>
                <a:tc>
                  <a:txBody>
                    <a:bodyPr/>
                    <a:lstStyle/>
                    <a:p>
                      <a:r>
                        <a:rPr lang="en-IN" dirty="0" err="1"/>
                        <a:t>FaceSwap</a:t>
                      </a:r>
                      <a:r>
                        <a:rPr lang="en-IN" dirty="0"/>
                        <a:t>, </a:t>
                      </a:r>
                      <a:r>
                        <a:rPr lang="en-IN" dirty="0" err="1"/>
                        <a:t>DeepFakes</a:t>
                      </a:r>
                      <a:r>
                        <a:rPr lang="en-IN" dirty="0"/>
                        <a:t>, Face2Face,Neural </a:t>
                      </a:r>
                      <a:r>
                        <a:rPr lang="en-IN" dirty="0" err="1"/>
                        <a:t>Textures,Post</a:t>
                      </a:r>
                      <a:r>
                        <a:rPr lang="en-IN" dirty="0"/>
                        <a:t> Processing Video Quality</a:t>
                      </a:r>
                    </a:p>
                  </a:txBody>
                  <a:tcPr/>
                </a:tc>
                <a:extLst>
                  <a:ext uri="{0D108BD9-81ED-4DB2-BD59-A6C34878D82A}">
                    <a16:rowId xmlns:a16="http://schemas.microsoft.com/office/drawing/2014/main" val="2917344068"/>
                  </a:ext>
                </a:extLst>
              </a:tr>
            </a:tbl>
          </a:graphicData>
        </a:graphic>
      </p:graphicFrame>
      <p:sp>
        <p:nvSpPr>
          <p:cNvPr id="4" name="Footer Placeholder 3">
            <a:extLst>
              <a:ext uri="{FF2B5EF4-FFF2-40B4-BE49-F238E27FC236}">
                <a16:creationId xmlns:a16="http://schemas.microsoft.com/office/drawing/2014/main" id="{CED1B635-295D-C2EA-96C0-140B3BED5067}"/>
              </a:ext>
            </a:extLst>
          </p:cNvPr>
          <p:cNvSpPr>
            <a:spLocks noGrp="1"/>
          </p:cNvSpPr>
          <p:nvPr>
            <p:ph type="ftr" sz="quarter" idx="10"/>
          </p:nvPr>
        </p:nvSpPr>
        <p:spPr/>
        <p:txBody>
          <a:bodyPr/>
          <a:lstStyle/>
          <a:p>
            <a:r>
              <a:rPr lang="en-US" sz="1600" b="1" dirty="0">
                <a:solidFill>
                  <a:srgbClr val="C00000"/>
                </a:solidFill>
                <a:latin typeface="Comfortaa"/>
              </a:rPr>
              <a:t>National Conference </a:t>
            </a:r>
            <a:r>
              <a:rPr lang="en-US" sz="1600" b="1" dirty="0">
                <a:solidFill>
                  <a:schemeClr val="accent2"/>
                </a:solidFill>
                <a:latin typeface="Comfortaa"/>
              </a:rPr>
              <a:t>on</a:t>
            </a:r>
            <a:r>
              <a:rPr lang="en-US" sz="1600" b="1" dirty="0">
                <a:solidFill>
                  <a:srgbClr val="4472C4"/>
                </a:solidFill>
                <a:latin typeface="Comfortaa"/>
              </a:rPr>
              <a:t> </a:t>
            </a:r>
            <a:r>
              <a:rPr lang="en-US" sz="1600" b="1" dirty="0">
                <a:solidFill>
                  <a:srgbClr val="C00000"/>
                </a:solidFill>
                <a:latin typeface="Comfortaa"/>
              </a:rPr>
              <a:t>Computing Technology - 2022 (NCCT’22) – </a:t>
            </a:r>
            <a:r>
              <a:rPr lang="en-US" sz="1600" b="1" dirty="0">
                <a:solidFill>
                  <a:schemeClr val="accent2"/>
                </a:solidFill>
                <a:latin typeface="Comfortaa"/>
              </a:rPr>
              <a:t>Paper ID : NCCT 252</a:t>
            </a:r>
            <a:endParaRPr lang="en-US" sz="1600" dirty="0">
              <a:solidFill>
                <a:schemeClr val="accent2"/>
              </a:solidFill>
              <a:latin typeface="Droid Sans"/>
            </a:endParaRPr>
          </a:p>
        </p:txBody>
      </p:sp>
      <p:sp>
        <p:nvSpPr>
          <p:cNvPr id="5" name="Slide Number Placeholder 4">
            <a:extLst>
              <a:ext uri="{FF2B5EF4-FFF2-40B4-BE49-F238E27FC236}">
                <a16:creationId xmlns:a16="http://schemas.microsoft.com/office/drawing/2014/main" id="{65EDAE1B-B980-68FB-3E4F-6D6246DD03C8}"/>
              </a:ext>
            </a:extLst>
          </p:cNvPr>
          <p:cNvSpPr>
            <a:spLocks noGrp="1"/>
          </p:cNvSpPr>
          <p:nvPr>
            <p:ph type="sldNum" sz="quarter" idx="11"/>
          </p:nvPr>
        </p:nvSpPr>
        <p:spPr/>
        <p:txBody>
          <a:bodyPr/>
          <a:lstStyle/>
          <a:p>
            <a:fld id="{8B392652-5824-434A-BC1A-1CCC8A983533}" type="slidenum">
              <a:rPr lang="en-US" altLang="en-US" smtClean="0"/>
              <a:pPr/>
              <a:t>8</a:t>
            </a:fld>
            <a:endParaRPr lang="en-US" altLang="en-US" dirty="0"/>
          </a:p>
        </p:txBody>
      </p:sp>
    </p:spTree>
    <p:extLst>
      <p:ext uri="{BB962C8B-B14F-4D97-AF65-F5344CB8AC3E}">
        <p14:creationId xmlns:p14="http://schemas.microsoft.com/office/powerpoint/2010/main" val="40568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FBC79-3320-0CF2-0792-37315CED9E04}"/>
              </a:ext>
            </a:extLst>
          </p:cNvPr>
          <p:cNvSpPr>
            <a:spLocks noGrp="1"/>
          </p:cNvSpPr>
          <p:nvPr>
            <p:ph type="title"/>
          </p:nvPr>
        </p:nvSpPr>
        <p:spPr/>
        <p:txBody>
          <a:bodyPr/>
          <a:lstStyle/>
          <a:p>
            <a:r>
              <a:rPr lang="en-IN" dirty="0"/>
              <a:t>Challenges</a:t>
            </a:r>
          </a:p>
        </p:txBody>
      </p:sp>
      <p:sp>
        <p:nvSpPr>
          <p:cNvPr id="3" name="Content Placeholder 2">
            <a:extLst>
              <a:ext uri="{FF2B5EF4-FFF2-40B4-BE49-F238E27FC236}">
                <a16:creationId xmlns:a16="http://schemas.microsoft.com/office/drawing/2014/main" id="{0FA96B9F-5591-A5D0-BBF5-A9F996C57F52}"/>
              </a:ext>
            </a:extLst>
          </p:cNvPr>
          <p:cNvSpPr>
            <a:spLocks noGrp="1"/>
          </p:cNvSpPr>
          <p:nvPr>
            <p:ph idx="1"/>
          </p:nvPr>
        </p:nvSpPr>
        <p:spPr>
          <a:xfrm>
            <a:off x="318051" y="1262063"/>
            <a:ext cx="11626575" cy="3419267"/>
          </a:xfrm>
        </p:spPr>
        <p:txBody>
          <a:bodyPr/>
          <a:lstStyle/>
          <a:p>
            <a:r>
              <a:rPr lang="en-IN" dirty="0"/>
              <a:t>CHALLENGES IN DEEPFAKE CREATION</a:t>
            </a:r>
          </a:p>
          <a:p>
            <a:pPr lvl="1"/>
            <a:r>
              <a:rPr lang="en-IN" dirty="0"/>
              <a:t>Generalization</a:t>
            </a:r>
          </a:p>
          <a:p>
            <a:pPr lvl="1"/>
            <a:r>
              <a:rPr lang="en-IN" dirty="0"/>
              <a:t>Temporal coherence</a:t>
            </a:r>
          </a:p>
          <a:p>
            <a:pPr lvl="1"/>
            <a:r>
              <a:rPr lang="en-IN" dirty="0"/>
              <a:t>Differences in illumination</a:t>
            </a:r>
          </a:p>
          <a:p>
            <a:pPr lvl="1"/>
            <a:r>
              <a:rPr lang="en-IN" dirty="0"/>
              <a:t>Lack of realistic emotions</a:t>
            </a:r>
          </a:p>
          <a:p>
            <a:pPr lvl="1"/>
            <a:r>
              <a:rPr lang="en-IN" dirty="0"/>
              <a:t>Hand movements</a:t>
            </a:r>
          </a:p>
        </p:txBody>
      </p:sp>
      <p:sp>
        <p:nvSpPr>
          <p:cNvPr id="4" name="Footer Placeholder 3">
            <a:extLst>
              <a:ext uri="{FF2B5EF4-FFF2-40B4-BE49-F238E27FC236}">
                <a16:creationId xmlns:a16="http://schemas.microsoft.com/office/drawing/2014/main" id="{0D7A3E4A-AFE3-E3B8-0A89-12F264CE3B74}"/>
              </a:ext>
            </a:extLst>
          </p:cNvPr>
          <p:cNvSpPr>
            <a:spLocks noGrp="1"/>
          </p:cNvSpPr>
          <p:nvPr>
            <p:ph type="ftr" sz="quarter" idx="10"/>
          </p:nvPr>
        </p:nvSpPr>
        <p:spPr/>
        <p:txBody>
          <a:bodyPr/>
          <a:lstStyle/>
          <a:p>
            <a:r>
              <a:rPr lang="en-US" sz="1600" b="1" dirty="0">
                <a:solidFill>
                  <a:srgbClr val="C00000"/>
                </a:solidFill>
                <a:latin typeface="Comfortaa"/>
              </a:rPr>
              <a:t>National Conference </a:t>
            </a:r>
            <a:r>
              <a:rPr lang="en-US" sz="1600" b="1" dirty="0">
                <a:solidFill>
                  <a:schemeClr val="accent2"/>
                </a:solidFill>
                <a:latin typeface="Comfortaa"/>
              </a:rPr>
              <a:t>on</a:t>
            </a:r>
            <a:r>
              <a:rPr lang="en-US" sz="1600" b="1" dirty="0">
                <a:solidFill>
                  <a:srgbClr val="4472C4"/>
                </a:solidFill>
                <a:latin typeface="Comfortaa"/>
              </a:rPr>
              <a:t> </a:t>
            </a:r>
            <a:r>
              <a:rPr lang="en-US" sz="1600" b="1" dirty="0">
                <a:solidFill>
                  <a:srgbClr val="C00000"/>
                </a:solidFill>
                <a:latin typeface="Comfortaa"/>
              </a:rPr>
              <a:t>Computing Technology - 2022 (NCCT’22) – </a:t>
            </a:r>
            <a:r>
              <a:rPr lang="en-US" sz="1600" b="1" dirty="0">
                <a:solidFill>
                  <a:schemeClr val="accent2"/>
                </a:solidFill>
                <a:latin typeface="Comfortaa"/>
              </a:rPr>
              <a:t>Paper ID : NCCT 252</a:t>
            </a:r>
            <a:endParaRPr lang="en-US" sz="1600" dirty="0">
              <a:solidFill>
                <a:schemeClr val="accent2"/>
              </a:solidFill>
              <a:latin typeface="Droid Sans"/>
            </a:endParaRPr>
          </a:p>
        </p:txBody>
      </p:sp>
      <p:sp>
        <p:nvSpPr>
          <p:cNvPr id="5" name="Slide Number Placeholder 4">
            <a:extLst>
              <a:ext uri="{FF2B5EF4-FFF2-40B4-BE49-F238E27FC236}">
                <a16:creationId xmlns:a16="http://schemas.microsoft.com/office/drawing/2014/main" id="{75E469B2-DDC3-636F-59A4-30A2D8D99C2B}"/>
              </a:ext>
            </a:extLst>
          </p:cNvPr>
          <p:cNvSpPr>
            <a:spLocks noGrp="1"/>
          </p:cNvSpPr>
          <p:nvPr>
            <p:ph type="sldNum" sz="quarter" idx="11"/>
          </p:nvPr>
        </p:nvSpPr>
        <p:spPr/>
        <p:txBody>
          <a:bodyPr/>
          <a:lstStyle/>
          <a:p>
            <a:fld id="{8B392652-5824-434A-BC1A-1CCC8A983533}" type="slidenum">
              <a:rPr lang="en-US" altLang="en-US" smtClean="0"/>
              <a:pPr/>
              <a:t>9</a:t>
            </a:fld>
            <a:endParaRPr lang="en-US" altLang="en-US" dirty="0"/>
          </a:p>
        </p:txBody>
      </p:sp>
    </p:spTree>
    <p:extLst>
      <p:ext uri="{BB962C8B-B14F-4D97-AF65-F5344CB8AC3E}">
        <p14:creationId xmlns:p14="http://schemas.microsoft.com/office/powerpoint/2010/main" val="3431996573"/>
      </p:ext>
    </p:extLst>
  </p:cSld>
  <p:clrMapOvr>
    <a:masterClrMapping/>
  </p:clrMapOvr>
</p:sld>
</file>

<file path=ppt/theme/theme1.xml><?xml version="1.0" encoding="utf-8"?>
<a:theme xmlns:a="http://schemas.openxmlformats.org/drawingml/2006/main" name="Tannenbaum">
  <a:themeElements>
    <a:clrScheme name="Tannenbaum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annenbaum">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Tannenbaum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annenbaum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annenbaum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annenbaum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annenbaum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annenbaum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annenbaum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Tannenbaum</Template>
  <TotalTime>20633</TotalTime>
  <Words>1057</Words>
  <Application>Microsoft Office PowerPoint</Application>
  <PresentationFormat>Widescreen</PresentationFormat>
  <Paragraphs>158</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Aharoni</vt:lpstr>
      <vt:lpstr>Arial</vt:lpstr>
      <vt:lpstr>Comfortaa</vt:lpstr>
      <vt:lpstr>Droid Sans</vt:lpstr>
      <vt:lpstr>Times New Roman</vt:lpstr>
      <vt:lpstr>Tannenbaum</vt:lpstr>
      <vt:lpstr>System for Detecting Deepfake in Videos : A Survey</vt:lpstr>
      <vt:lpstr>Contents</vt:lpstr>
      <vt:lpstr>Introduction</vt:lpstr>
      <vt:lpstr>Manipulation methods</vt:lpstr>
      <vt:lpstr>Dataset used</vt:lpstr>
      <vt:lpstr>Methodology</vt:lpstr>
      <vt:lpstr>PowerPoint Presentation</vt:lpstr>
      <vt:lpstr>PowerPoint Presentation</vt:lpstr>
      <vt:lpstr>Challenges</vt:lpstr>
      <vt:lpstr>PowerPoint Presentation</vt:lpstr>
      <vt:lpstr>Conclusion</vt:lpstr>
      <vt:lpstr>PowerPoint Presentation</vt:lpstr>
    </vt:vector>
  </TitlesOfParts>
  <Company>East Texas Data Service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Steve Armstrong</dc:creator>
  <cp:lastModifiedBy>1rn18is051.harshithags@gmail.com</cp:lastModifiedBy>
  <cp:revision>1596</cp:revision>
  <cp:lastPrinted>2020-04-13T06:51:52Z</cp:lastPrinted>
  <dcterms:created xsi:type="dcterms:W3CDTF">2002-06-28T19:04:26Z</dcterms:created>
  <dcterms:modified xsi:type="dcterms:W3CDTF">2022-06-30T05:38:19Z</dcterms:modified>
</cp:coreProperties>
</file>