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660" autoAdjust="0"/>
  </p:normalViewPr>
  <p:slideViewPr>
    <p:cSldViewPr>
      <p:cViewPr varScale="1">
        <p:scale>
          <a:sx n="62" d="100"/>
          <a:sy n="6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20483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5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6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4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IN" smtClean="0"/>
              <a:t>Click to edit Master subtitle style</a:t>
            </a:r>
            <a:endParaRPr lang="en-IN"/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81F312C1-2B9A-45DE-980A-56571F7341B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817C1-ECCD-4E4C-9875-E032878BB71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BD2E4-A617-4544-855A-8C39B69A61D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408D0-D36E-4584-A315-5BBDEDD00BDC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6D51D-92DC-4153-A7D6-9932AB70D6F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2E98E-15EF-47AD-A569-6802A8A5A662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2C34A-5A07-42FB-9AFA-944D3ACCE01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AEC8C6-D952-4EDB-A8DA-2E1EE8EC2C74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E5276-A7E5-44DF-8036-1F312A5D2C1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EFFE4-63F5-4901-BD01-D4132004BBC3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IN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N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870BC-CF02-4371-8AA3-57CA38F1F8D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8" name="Group 1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945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4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title style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Click to edit Master text styles</a:t>
            </a:r>
          </a:p>
          <a:p>
            <a:pPr lvl="1"/>
            <a:r>
              <a:rPr lang="en-IN" smtClean="0"/>
              <a:t>Second level</a:t>
            </a:r>
          </a:p>
          <a:p>
            <a:pPr lvl="2"/>
            <a:r>
              <a:rPr lang="en-IN" smtClean="0"/>
              <a:t>Third level</a:t>
            </a:r>
          </a:p>
          <a:p>
            <a:pPr lvl="3"/>
            <a:r>
              <a:rPr lang="en-IN" smtClean="0"/>
              <a:t>Fourth level</a:t>
            </a:r>
          </a:p>
          <a:p>
            <a:pPr lvl="4"/>
            <a:r>
              <a:rPr lang="en-IN" smtClean="0"/>
              <a:t>Fifth level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IN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IN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CAB02CA6-88AE-48F9-9B03-27C2D48E168A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alibri" pitchFamily="34" charset="0"/>
              </a:rPr>
              <a:t>Micro- Credit Defaulter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441700"/>
            <a:ext cx="6719910" cy="2273316"/>
          </a:xfrm>
        </p:spPr>
        <p:txBody>
          <a:bodyPr/>
          <a:lstStyle/>
          <a:p>
            <a:pPr algn="ctr"/>
            <a:r>
              <a:rPr lang="en-IN" dirty="0" smtClean="0"/>
              <a:t>Under the guidance of  </a:t>
            </a:r>
          </a:p>
          <a:p>
            <a:pPr algn="ctr"/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>
                <a:latin typeface="Calibri" pitchFamily="34" charset="0"/>
              </a:rPr>
              <a:t>“Flip </a:t>
            </a:r>
            <a:r>
              <a:rPr lang="en-IN" b="1" dirty="0" err="1" smtClean="0">
                <a:latin typeface="Calibri" pitchFamily="34" charset="0"/>
              </a:rPr>
              <a:t>Robo</a:t>
            </a:r>
            <a:r>
              <a:rPr lang="en-IN" b="1" dirty="0" smtClean="0">
                <a:latin typeface="Calibri" pitchFamily="34" charset="0"/>
              </a:rPr>
              <a:t>-Technologies”</a:t>
            </a:r>
            <a:r>
              <a:rPr lang="en-IN" dirty="0" smtClean="0"/>
              <a:t>                          </a:t>
            </a:r>
          </a:p>
          <a:p>
            <a:pPr algn="ctr"/>
            <a:r>
              <a:rPr lang="en-IN" dirty="0"/>
              <a:t> </a:t>
            </a:r>
            <a:r>
              <a:rPr lang="en-IN" dirty="0" smtClean="0"/>
              <a:t>                          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</a:t>
            </a:r>
          </a:p>
          <a:p>
            <a:pPr algn="just"/>
            <a:r>
              <a:rPr lang="en-IN" dirty="0"/>
              <a:t> </a:t>
            </a:r>
            <a:r>
              <a:rPr lang="en-IN" dirty="0" smtClean="0"/>
              <a:t>                               </a:t>
            </a:r>
            <a:r>
              <a:rPr lang="en-IN" dirty="0" smtClean="0"/>
              <a:t>    by </a:t>
            </a:r>
            <a:endParaRPr lang="en-IN" dirty="0" smtClean="0"/>
          </a:p>
          <a:p>
            <a:pPr algn="just"/>
            <a:r>
              <a:rPr lang="en-IN" sz="2800" b="1" dirty="0"/>
              <a:t> </a:t>
            </a:r>
            <a:r>
              <a:rPr lang="en-IN" sz="2800" b="1" dirty="0" smtClean="0"/>
              <a:t>                                        </a:t>
            </a:r>
            <a:r>
              <a:rPr lang="en-IN" sz="2800" b="1" dirty="0" err="1" smtClean="0"/>
              <a:t>Harshitha</a:t>
            </a:r>
            <a:r>
              <a:rPr lang="en-IN" sz="2800" b="1" dirty="0" smtClean="0"/>
              <a:t>  </a:t>
            </a:r>
            <a:r>
              <a:rPr lang="en-IN" sz="2800" b="1" dirty="0" smtClean="0"/>
              <a:t>K.S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Problem Statement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 smtClean="0">
                <a:latin typeface="Calibri" pitchFamily="34" charset="0"/>
              </a:rPr>
              <a:t>To classify if the user will default the loan using the user’s finance history. 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This means given a set of new predictor variables, we need to predict the variable as :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Label:1: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Flag indicating 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the user paid back the credit amount within 5 days of issuing the 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loan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Label:0: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Flag indicating 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the </a:t>
            </a:r>
            <a:r>
              <a:rPr lang="en-IN" sz="1800" dirty="0" smtClean="0">
                <a:solidFill>
                  <a:schemeClr val="tx1"/>
                </a:solidFill>
                <a:latin typeface="Calibri" pitchFamily="34" charset="0"/>
              </a:rPr>
              <a:t>user not  </a:t>
            </a:r>
            <a:r>
              <a:rPr lang="en-IN" sz="1800" dirty="0">
                <a:solidFill>
                  <a:schemeClr val="tx1"/>
                </a:solidFill>
                <a:latin typeface="Calibri" pitchFamily="34" charset="0"/>
              </a:rPr>
              <a:t>paid back the credit amount within 5 days of issuing the loan</a:t>
            </a:r>
            <a:endParaRPr lang="en-IN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alibri" pitchFamily="34" charset="0"/>
              </a:rPr>
              <a:t>Tools used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 smtClean="0">
                <a:latin typeface="Calibri" pitchFamily="34" charset="0"/>
              </a:rPr>
              <a:t>Python</a:t>
            </a:r>
          </a:p>
          <a:p>
            <a:pPr algn="just"/>
            <a:r>
              <a:rPr lang="en-IN" sz="1800" dirty="0" err="1" smtClean="0">
                <a:latin typeface="Calibri" pitchFamily="34" charset="0"/>
              </a:rPr>
              <a:t>Jupyter</a:t>
            </a:r>
            <a:r>
              <a:rPr lang="en-IN" sz="1800" dirty="0" smtClean="0">
                <a:latin typeface="Calibri" pitchFamily="34" charset="0"/>
              </a:rPr>
              <a:t> notebook</a:t>
            </a:r>
          </a:p>
          <a:p>
            <a:pPr algn="just">
              <a:buNone/>
            </a:pPr>
            <a:endParaRPr lang="en-IN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alibri" pitchFamily="34" charset="0"/>
              </a:rPr>
              <a:t>Software Requirement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 smtClean="0">
                <a:latin typeface="Calibri" pitchFamily="34" charset="0"/>
              </a:rPr>
              <a:t>Python</a:t>
            </a:r>
          </a:p>
          <a:p>
            <a:pPr algn="just"/>
            <a:r>
              <a:rPr lang="en-IN" sz="1800" dirty="0" err="1" smtClean="0">
                <a:latin typeface="Calibri" pitchFamily="34" charset="0"/>
              </a:rPr>
              <a:t>Jupyter</a:t>
            </a:r>
            <a:r>
              <a:rPr lang="en-IN" sz="1800" dirty="0" smtClean="0">
                <a:latin typeface="Calibri" pitchFamily="34" charset="0"/>
              </a:rPr>
              <a:t> notebook</a:t>
            </a:r>
          </a:p>
          <a:p>
            <a:pPr algn="just"/>
            <a:r>
              <a:rPr lang="en-IN" sz="1800" dirty="0" err="1" smtClean="0">
                <a:latin typeface="Calibri" pitchFamily="34" charset="0"/>
              </a:rPr>
              <a:t>Numpy</a:t>
            </a:r>
            <a:endParaRPr lang="en-IN" sz="1800" dirty="0" smtClean="0">
              <a:latin typeface="Calibri" pitchFamily="34" charset="0"/>
            </a:endParaRPr>
          </a:p>
          <a:p>
            <a:pPr algn="just"/>
            <a:r>
              <a:rPr lang="en-IN" sz="1800" dirty="0" smtClean="0">
                <a:latin typeface="Calibri" pitchFamily="34" charset="0"/>
              </a:rPr>
              <a:t>Pandas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Seaborn</a:t>
            </a:r>
          </a:p>
          <a:p>
            <a:pPr algn="just"/>
            <a:r>
              <a:rPr lang="en-IN" sz="1800" dirty="0" err="1" smtClean="0">
                <a:latin typeface="Calibri" pitchFamily="34" charset="0"/>
              </a:rPr>
              <a:t>Scikit</a:t>
            </a:r>
            <a:r>
              <a:rPr lang="en-IN" sz="1800" dirty="0" smtClean="0">
                <a:latin typeface="Calibri" pitchFamily="34" charset="0"/>
              </a:rPr>
              <a:t>-learn</a:t>
            </a:r>
            <a:endParaRPr lang="en-IN" sz="1800" dirty="0" smtClean="0">
              <a:latin typeface="Calibri" pitchFamily="34" charset="0"/>
            </a:endParaRPr>
          </a:p>
          <a:p>
            <a:pPr algn="just">
              <a:buNone/>
            </a:pPr>
            <a:endParaRPr lang="en-IN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alibri" pitchFamily="34" charset="0"/>
              </a:rPr>
              <a:t>EDA Steps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 smtClean="0">
                <a:latin typeface="Calibri" pitchFamily="34" charset="0"/>
              </a:rPr>
              <a:t>Data collection:-lending data from the </a:t>
            </a:r>
            <a:r>
              <a:rPr lang="en-IN" sz="1800" dirty="0" err="1" smtClean="0">
                <a:latin typeface="Calibri" pitchFamily="34" charset="0"/>
              </a:rPr>
              <a:t>csv</a:t>
            </a:r>
            <a:r>
              <a:rPr lang="en-IN" sz="1800" dirty="0" smtClean="0">
                <a:latin typeface="Calibri" pitchFamily="34" charset="0"/>
              </a:rPr>
              <a:t> file. The dataset contains </a:t>
            </a:r>
            <a:r>
              <a:rPr lang="en-IN" sz="1800" dirty="0" smtClean="0">
                <a:latin typeface="Calibri" pitchFamily="34" charset="0"/>
              </a:rPr>
              <a:t>209593 </a:t>
            </a:r>
            <a:r>
              <a:rPr lang="en-IN" sz="1800" dirty="0" smtClean="0">
                <a:latin typeface="Calibri" pitchFamily="34" charset="0"/>
              </a:rPr>
              <a:t>entries</a:t>
            </a:r>
            <a:endParaRPr lang="en-IN" sz="1800" dirty="0" smtClean="0">
              <a:latin typeface="Calibri" pitchFamily="34" charset="0"/>
            </a:endParaRPr>
          </a:p>
          <a:p>
            <a:pPr algn="just"/>
            <a:r>
              <a:rPr lang="en-IN" sz="1800" dirty="0" smtClean="0">
                <a:latin typeface="Calibri" pitchFamily="34" charset="0"/>
              </a:rPr>
              <a:t>Data preparation:-out of 37 features, we have removed categorical variable using the label encoding and drop method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Analysis and Modelling:-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</a:rPr>
              <a:t>     </a:t>
            </a:r>
            <a:r>
              <a:rPr lang="en-IN" sz="1800" dirty="0" smtClean="0">
                <a:latin typeface="Calibri" pitchFamily="34" charset="0"/>
              </a:rPr>
              <a:t>1. Data will be divided into training and testing data. 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       2.</a:t>
            </a:r>
            <a:r>
              <a:rPr lang="en-IN" sz="1800" dirty="0" smtClean="0">
                <a:latin typeface="Calibri" pitchFamily="34" charset="0"/>
              </a:rPr>
              <a:t>This model will be developed on the training data and developed on the testing data.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       3.</a:t>
            </a:r>
            <a:r>
              <a:rPr lang="en-IN" sz="1800" dirty="0" smtClean="0">
                <a:latin typeface="Calibri" pitchFamily="34" charset="0"/>
              </a:rPr>
              <a:t> The Visualization is done using the scatter-plot using seaborn library</a:t>
            </a:r>
          </a:p>
          <a:p>
            <a:pPr algn="just">
              <a:buNone/>
            </a:pPr>
            <a:endParaRPr lang="en-IN" sz="1800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Assumptions made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Assumption made:-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1</a:t>
            </a:r>
            <a:r>
              <a:rPr lang="en-IN" sz="1800" dirty="0" smtClean="0">
                <a:latin typeface="Calibri" pitchFamily="34" charset="0"/>
              </a:rPr>
              <a:t>. Positive examples :- the flag indicating the user paid back the credit amount within 5 days of issuing the loan(1)- success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 2. Negative examples:- the flag indicating the user have not paid credit amount within 5 days of issuing the loan(0)- Failure</a:t>
            </a:r>
          </a:p>
          <a:p>
            <a:pPr algn="just"/>
            <a:endParaRPr lang="en-IN" sz="1800" dirty="0" smtClean="0">
              <a:latin typeface="Calibri" pitchFamily="34" charset="0"/>
            </a:endParaRPr>
          </a:p>
          <a:p>
            <a:pPr algn="just"/>
            <a:endParaRPr lang="en-IN" sz="1800" dirty="0" smtClean="0">
              <a:latin typeface="Calibri" pitchFamily="34" charset="0"/>
            </a:endParaRPr>
          </a:p>
          <a:p>
            <a:pPr algn="just"/>
            <a:r>
              <a:rPr lang="en-IN" sz="1800" dirty="0" smtClean="0">
                <a:latin typeface="Calibri" pitchFamily="34" charset="0"/>
              </a:rPr>
              <a:t>Output obtained:-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Positive examples = </a:t>
            </a:r>
            <a:r>
              <a:rPr lang="en-IN" sz="1800" dirty="0" smtClean="0">
                <a:latin typeface="Calibri" pitchFamily="34" charset="0"/>
              </a:rPr>
              <a:t>183431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Negative </a:t>
            </a:r>
            <a:r>
              <a:rPr lang="en-IN" sz="1800" dirty="0" smtClean="0">
                <a:latin typeface="Calibri" pitchFamily="34" charset="0"/>
              </a:rPr>
              <a:t>examples = </a:t>
            </a:r>
            <a:r>
              <a:rPr lang="en-IN" sz="1800" dirty="0" smtClean="0">
                <a:latin typeface="Calibri" pitchFamily="34" charset="0"/>
              </a:rPr>
              <a:t>26162</a:t>
            </a:r>
          </a:p>
          <a:p>
            <a:pPr algn="just">
              <a:buNone/>
            </a:pPr>
            <a:r>
              <a:rPr lang="en-IN" sz="1800" dirty="0" smtClean="0">
                <a:latin typeface="Calibri" pitchFamily="34" charset="0"/>
              </a:rPr>
              <a:t>Proportion </a:t>
            </a:r>
            <a:r>
              <a:rPr lang="en-IN" sz="1800" dirty="0" smtClean="0">
                <a:latin typeface="Calibri" pitchFamily="34" charset="0"/>
              </a:rPr>
              <a:t>of positive to negative examples = 70.11%</a:t>
            </a:r>
            <a:endParaRPr lang="en-IN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:\photos\download 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7932" y="1500174"/>
            <a:ext cx="3524266" cy="247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14612" y="4071942"/>
            <a:ext cx="3825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b="1" dirty="0" smtClean="0"/>
              <a:t>Plot </a:t>
            </a:r>
            <a:r>
              <a:rPr lang="en-IN" sz="1400" b="1" dirty="0" smtClean="0"/>
              <a:t>Obtained</a:t>
            </a:r>
            <a:r>
              <a:rPr lang="en-IN" sz="1600" b="1" dirty="0" smtClean="0"/>
              <a:t> after assumption made</a:t>
            </a:r>
            <a:endParaRPr lang="en-IN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4857760"/>
            <a:ext cx="7542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Calibri" pitchFamily="34" charset="0"/>
              </a:rPr>
              <a:t>there are 1,83,431 user paid back the credit </a:t>
            </a:r>
            <a:r>
              <a:rPr lang="en-IN" dirty="0" smtClean="0">
                <a:latin typeface="Calibri" pitchFamily="34" charset="0"/>
              </a:rPr>
              <a:t>amount </a:t>
            </a:r>
            <a:r>
              <a:rPr lang="en-IN" dirty="0" smtClean="0">
                <a:latin typeface="Calibri" pitchFamily="34" charset="0"/>
              </a:rPr>
              <a:t>within a 5 days of </a:t>
            </a:r>
            <a:r>
              <a:rPr lang="en-IN" dirty="0" smtClean="0">
                <a:latin typeface="Calibri" pitchFamily="34" charset="0"/>
              </a:rPr>
              <a:t>issuing</a:t>
            </a:r>
          </a:p>
          <a:p>
            <a:pPr algn="just"/>
            <a:r>
              <a:rPr lang="en-IN" dirty="0" smtClean="0">
                <a:latin typeface="Calibri" pitchFamily="34" charset="0"/>
              </a:rPr>
              <a:t> </a:t>
            </a:r>
            <a:r>
              <a:rPr lang="en-IN" dirty="0" smtClean="0">
                <a:latin typeface="Calibri" pitchFamily="34" charset="0"/>
              </a:rPr>
              <a:t>a </a:t>
            </a:r>
            <a:r>
              <a:rPr lang="en-IN" dirty="0" smtClean="0">
                <a:latin typeface="Calibri" pitchFamily="34" charset="0"/>
              </a:rPr>
              <a:t>loan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Calibri" pitchFamily="34" charset="0"/>
              </a:rPr>
              <a:t>there </a:t>
            </a:r>
            <a:r>
              <a:rPr lang="en-IN" dirty="0" smtClean="0">
                <a:latin typeface="Calibri" pitchFamily="34" charset="0"/>
              </a:rPr>
              <a:t>are 26,162 user  not paid back the credit amount within a 5 days </a:t>
            </a:r>
            <a:r>
              <a:rPr lang="en-IN" dirty="0" smtClean="0">
                <a:latin typeface="Calibri" pitchFamily="34" charset="0"/>
              </a:rPr>
              <a:t>of      </a:t>
            </a:r>
          </a:p>
          <a:p>
            <a:pPr algn="just"/>
            <a:r>
              <a:rPr lang="en-IN" dirty="0" smtClean="0">
                <a:latin typeface="Calibri" pitchFamily="34" charset="0"/>
              </a:rPr>
              <a:t> Issuing </a:t>
            </a:r>
            <a:r>
              <a:rPr lang="en-IN" dirty="0" smtClean="0">
                <a:latin typeface="Calibri" pitchFamily="34" charset="0"/>
              </a:rPr>
              <a:t>a loan </a:t>
            </a:r>
            <a:endParaRPr lang="en-IN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alibri" pitchFamily="34" charset="0"/>
              </a:rPr>
              <a:t>Conclusion</a:t>
            </a:r>
            <a:endParaRPr lang="en-IN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1800" dirty="0" smtClean="0">
                <a:latin typeface="Calibri" pitchFamily="34" charset="0"/>
              </a:rPr>
              <a:t>Microfinance has been globally accepted as the preferred medium to reach out to the rural and productive poor with banking services which includes micro credit to help alleviate </a:t>
            </a:r>
            <a:r>
              <a:rPr lang="en-IN" sz="1800" dirty="0" smtClean="0">
                <a:latin typeface="Calibri" pitchFamily="34" charset="0"/>
              </a:rPr>
              <a:t>poverty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</a:rPr>
              <a:t>Micro credit default has been identified to be one of the major drawbacks of this laudable initiative as it depletes these revolving funds and reduces investors’ confidence</a:t>
            </a:r>
            <a:r>
              <a:rPr lang="en-IN" sz="1800" dirty="0" smtClean="0">
                <a:latin typeface="Calibri" pitchFamily="34" charset="0"/>
              </a:rPr>
              <a:t>.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 </a:t>
            </a:r>
            <a:r>
              <a:rPr lang="en-IN" sz="1800" dirty="0" smtClean="0">
                <a:latin typeface="Calibri" pitchFamily="34" charset="0"/>
              </a:rPr>
              <a:t>Therefore, it is important to understand the factors that influence a loan beneficiary to default so that appropriate counter measures can be developed to prevent and reduce the incidents of </a:t>
            </a:r>
            <a:r>
              <a:rPr lang="en-IN" sz="1800" dirty="0" smtClean="0">
                <a:latin typeface="Calibri" pitchFamily="34" charset="0"/>
              </a:rPr>
              <a:t>default</a:t>
            </a:r>
          </a:p>
          <a:p>
            <a:pPr algn="just"/>
            <a:r>
              <a:rPr lang="en-IN" sz="1800" dirty="0" smtClean="0">
                <a:latin typeface="Calibri" pitchFamily="34" charset="0"/>
              </a:rPr>
              <a:t>In this project default prediction is done using Random Forest Classifier and decision tree.</a:t>
            </a:r>
            <a:endParaRPr lang="en-IN" sz="1800" dirty="0" smtClean="0">
              <a:latin typeface="Calibri" pitchFamily="34" charset="0"/>
            </a:endParaRPr>
          </a:p>
          <a:p>
            <a:endParaRPr lang="en-IN" sz="1800" dirty="0" smtClean="0">
              <a:latin typeface="Calibri" pitchFamily="34" charset="0"/>
            </a:endParaRPr>
          </a:p>
          <a:p>
            <a:endParaRPr lang="en-IN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f10203788_win32">
  <a:themeElements>
    <a:clrScheme name="Office Theme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tf10203788_win32</Template>
  <TotalTime>87</TotalTime>
  <Words>409</Words>
  <Application>Microsoft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tf10203788_win32</vt:lpstr>
      <vt:lpstr>Micro- Credit Defaulter</vt:lpstr>
      <vt:lpstr>Problem Statement </vt:lpstr>
      <vt:lpstr>Tools used</vt:lpstr>
      <vt:lpstr>Software Requirement</vt:lpstr>
      <vt:lpstr>EDA Steps</vt:lpstr>
      <vt:lpstr>Assumptions made</vt:lpstr>
      <vt:lpstr>Slide 7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 Credit Defaulter</dc:title>
  <dc:creator>Admin</dc:creator>
  <cp:lastModifiedBy>Admin</cp:lastModifiedBy>
  <cp:revision>10</cp:revision>
  <cp:lastPrinted>1601-01-01T00:00:00Z</cp:lastPrinted>
  <dcterms:created xsi:type="dcterms:W3CDTF">2021-03-15T07:55:32Z</dcterms:created>
  <dcterms:modified xsi:type="dcterms:W3CDTF">2021-03-17T03:27:36Z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TC102037881033</vt:lpwstr>
  </property>
</Properties>
</file>