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90"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9F38-7A43-430C-8462-FC0E716728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45CD57-638E-4924-B4AB-71B4A140D9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DB903F-26A0-4F62-B551-945D2CBC061F}"/>
              </a:ext>
            </a:extLst>
          </p:cNvPr>
          <p:cNvSpPr>
            <a:spLocks noGrp="1"/>
          </p:cNvSpPr>
          <p:nvPr>
            <p:ph type="dt" sz="half" idx="10"/>
          </p:nvPr>
        </p:nvSpPr>
        <p:spPr/>
        <p:txBody>
          <a:bodyPr/>
          <a:lstStyle/>
          <a:p>
            <a:fld id="{FB0447C0-1F7E-4A36-9A08-AA3FD63143B5}" type="datetimeFigureOut">
              <a:rPr lang="en-IN" smtClean="0"/>
              <a:t>12-07-2021</a:t>
            </a:fld>
            <a:endParaRPr lang="en-IN"/>
          </a:p>
        </p:txBody>
      </p:sp>
      <p:sp>
        <p:nvSpPr>
          <p:cNvPr id="5" name="Footer Placeholder 4">
            <a:extLst>
              <a:ext uri="{FF2B5EF4-FFF2-40B4-BE49-F238E27FC236}">
                <a16:creationId xmlns:a16="http://schemas.microsoft.com/office/drawing/2014/main" id="{AB02E774-FBAC-404F-AACC-830E8CAC7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02E48-62DF-48D8-8C88-A86FFA952B42}"/>
              </a:ext>
            </a:extLst>
          </p:cNvPr>
          <p:cNvSpPr>
            <a:spLocks noGrp="1"/>
          </p:cNvSpPr>
          <p:nvPr>
            <p:ph type="sldNum" sz="quarter" idx="12"/>
          </p:nvPr>
        </p:nvSpPr>
        <p:spPr/>
        <p:txBody>
          <a:bodyPr/>
          <a:lstStyle/>
          <a:p>
            <a:fld id="{C42226B7-E318-4764-B975-85F95B14B932}" type="slidenum">
              <a:rPr lang="en-IN" smtClean="0"/>
              <a:t>‹#›</a:t>
            </a:fld>
            <a:endParaRPr lang="en-IN"/>
          </a:p>
        </p:txBody>
      </p:sp>
    </p:spTree>
    <p:extLst>
      <p:ext uri="{BB962C8B-B14F-4D97-AF65-F5344CB8AC3E}">
        <p14:creationId xmlns:p14="http://schemas.microsoft.com/office/powerpoint/2010/main" val="282213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A4BF-A6E4-46DB-8F2A-1BB3A72FCB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6F780A-6D23-4FBA-ACB4-0EB4549ABB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95139D-10D0-4D94-8663-C44C1D2A8A2D}"/>
              </a:ext>
            </a:extLst>
          </p:cNvPr>
          <p:cNvSpPr>
            <a:spLocks noGrp="1"/>
          </p:cNvSpPr>
          <p:nvPr>
            <p:ph type="dt" sz="half" idx="10"/>
          </p:nvPr>
        </p:nvSpPr>
        <p:spPr/>
        <p:txBody>
          <a:bodyPr/>
          <a:lstStyle/>
          <a:p>
            <a:fld id="{FB0447C0-1F7E-4A36-9A08-AA3FD63143B5}" type="datetimeFigureOut">
              <a:rPr lang="en-IN" smtClean="0"/>
              <a:t>12-07-2021</a:t>
            </a:fld>
            <a:endParaRPr lang="en-IN"/>
          </a:p>
        </p:txBody>
      </p:sp>
      <p:sp>
        <p:nvSpPr>
          <p:cNvPr id="5" name="Footer Placeholder 4">
            <a:extLst>
              <a:ext uri="{FF2B5EF4-FFF2-40B4-BE49-F238E27FC236}">
                <a16:creationId xmlns:a16="http://schemas.microsoft.com/office/drawing/2014/main" id="{56B04450-F6E3-4A1F-A80D-9FC9D4C246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47FEB0-1FAA-44FE-B9E4-9ABF0B3B1917}"/>
              </a:ext>
            </a:extLst>
          </p:cNvPr>
          <p:cNvSpPr>
            <a:spLocks noGrp="1"/>
          </p:cNvSpPr>
          <p:nvPr>
            <p:ph type="sldNum" sz="quarter" idx="12"/>
          </p:nvPr>
        </p:nvSpPr>
        <p:spPr/>
        <p:txBody>
          <a:bodyPr/>
          <a:lstStyle/>
          <a:p>
            <a:fld id="{C42226B7-E318-4764-B975-85F95B14B932}" type="slidenum">
              <a:rPr lang="en-IN" smtClean="0"/>
              <a:t>‹#›</a:t>
            </a:fld>
            <a:endParaRPr lang="en-IN"/>
          </a:p>
        </p:txBody>
      </p:sp>
    </p:spTree>
    <p:extLst>
      <p:ext uri="{BB962C8B-B14F-4D97-AF65-F5344CB8AC3E}">
        <p14:creationId xmlns:p14="http://schemas.microsoft.com/office/powerpoint/2010/main" val="330185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E17CA-0878-49EA-84C2-7C7E9A4896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CCE33A-7C79-46C8-8ADB-13EC65CA72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FE88A7-E6AA-4A77-B9E4-8E9BD7A7A1D0}"/>
              </a:ext>
            </a:extLst>
          </p:cNvPr>
          <p:cNvSpPr>
            <a:spLocks noGrp="1"/>
          </p:cNvSpPr>
          <p:nvPr>
            <p:ph type="dt" sz="half" idx="10"/>
          </p:nvPr>
        </p:nvSpPr>
        <p:spPr/>
        <p:txBody>
          <a:bodyPr/>
          <a:lstStyle/>
          <a:p>
            <a:fld id="{FB0447C0-1F7E-4A36-9A08-AA3FD63143B5}" type="datetimeFigureOut">
              <a:rPr lang="en-IN" smtClean="0"/>
              <a:t>12-07-2021</a:t>
            </a:fld>
            <a:endParaRPr lang="en-IN"/>
          </a:p>
        </p:txBody>
      </p:sp>
      <p:sp>
        <p:nvSpPr>
          <p:cNvPr id="5" name="Footer Placeholder 4">
            <a:extLst>
              <a:ext uri="{FF2B5EF4-FFF2-40B4-BE49-F238E27FC236}">
                <a16:creationId xmlns:a16="http://schemas.microsoft.com/office/drawing/2014/main" id="{C928C3D4-3AC2-47C1-8EA1-6033F3BB47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EAD0F5-00B5-4155-BEC9-77B7E1D2835B}"/>
              </a:ext>
            </a:extLst>
          </p:cNvPr>
          <p:cNvSpPr>
            <a:spLocks noGrp="1"/>
          </p:cNvSpPr>
          <p:nvPr>
            <p:ph type="sldNum" sz="quarter" idx="12"/>
          </p:nvPr>
        </p:nvSpPr>
        <p:spPr/>
        <p:txBody>
          <a:bodyPr/>
          <a:lstStyle/>
          <a:p>
            <a:fld id="{C42226B7-E318-4764-B975-85F95B14B932}" type="slidenum">
              <a:rPr lang="en-IN" smtClean="0"/>
              <a:t>‹#›</a:t>
            </a:fld>
            <a:endParaRPr lang="en-IN"/>
          </a:p>
        </p:txBody>
      </p:sp>
    </p:spTree>
    <p:extLst>
      <p:ext uri="{BB962C8B-B14F-4D97-AF65-F5344CB8AC3E}">
        <p14:creationId xmlns:p14="http://schemas.microsoft.com/office/powerpoint/2010/main" val="307777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A972-55AE-48E4-810A-978B06EB82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5FB979-A45B-417B-B1DF-C96C4544BE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263C8B-DE2F-4410-9EB6-F304A827849F}"/>
              </a:ext>
            </a:extLst>
          </p:cNvPr>
          <p:cNvSpPr>
            <a:spLocks noGrp="1"/>
          </p:cNvSpPr>
          <p:nvPr>
            <p:ph type="dt" sz="half" idx="10"/>
          </p:nvPr>
        </p:nvSpPr>
        <p:spPr/>
        <p:txBody>
          <a:bodyPr/>
          <a:lstStyle/>
          <a:p>
            <a:fld id="{FB0447C0-1F7E-4A36-9A08-AA3FD63143B5}" type="datetimeFigureOut">
              <a:rPr lang="en-IN" smtClean="0"/>
              <a:t>12-07-2021</a:t>
            </a:fld>
            <a:endParaRPr lang="en-IN"/>
          </a:p>
        </p:txBody>
      </p:sp>
      <p:sp>
        <p:nvSpPr>
          <p:cNvPr id="5" name="Footer Placeholder 4">
            <a:extLst>
              <a:ext uri="{FF2B5EF4-FFF2-40B4-BE49-F238E27FC236}">
                <a16:creationId xmlns:a16="http://schemas.microsoft.com/office/drawing/2014/main" id="{E76E0E1A-5DF0-41B6-8706-1A57E0800C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D8C0CF-E505-469A-BECC-AE9D254FE6AA}"/>
              </a:ext>
            </a:extLst>
          </p:cNvPr>
          <p:cNvSpPr>
            <a:spLocks noGrp="1"/>
          </p:cNvSpPr>
          <p:nvPr>
            <p:ph type="sldNum" sz="quarter" idx="12"/>
          </p:nvPr>
        </p:nvSpPr>
        <p:spPr/>
        <p:txBody>
          <a:bodyPr/>
          <a:lstStyle/>
          <a:p>
            <a:fld id="{C42226B7-E318-4764-B975-85F95B14B932}" type="slidenum">
              <a:rPr lang="en-IN" smtClean="0"/>
              <a:t>‹#›</a:t>
            </a:fld>
            <a:endParaRPr lang="en-IN"/>
          </a:p>
        </p:txBody>
      </p:sp>
    </p:spTree>
    <p:extLst>
      <p:ext uri="{BB962C8B-B14F-4D97-AF65-F5344CB8AC3E}">
        <p14:creationId xmlns:p14="http://schemas.microsoft.com/office/powerpoint/2010/main" val="37121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F701-E90F-48C6-BA2C-D5060361A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744CC7-2240-41CE-A3C7-1168F3010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461B21-089A-4C2C-B25E-FD1982697B38}"/>
              </a:ext>
            </a:extLst>
          </p:cNvPr>
          <p:cNvSpPr>
            <a:spLocks noGrp="1"/>
          </p:cNvSpPr>
          <p:nvPr>
            <p:ph type="dt" sz="half" idx="10"/>
          </p:nvPr>
        </p:nvSpPr>
        <p:spPr/>
        <p:txBody>
          <a:bodyPr/>
          <a:lstStyle/>
          <a:p>
            <a:fld id="{FB0447C0-1F7E-4A36-9A08-AA3FD63143B5}" type="datetimeFigureOut">
              <a:rPr lang="en-IN" smtClean="0"/>
              <a:t>12-07-2021</a:t>
            </a:fld>
            <a:endParaRPr lang="en-IN"/>
          </a:p>
        </p:txBody>
      </p:sp>
      <p:sp>
        <p:nvSpPr>
          <p:cNvPr id="5" name="Footer Placeholder 4">
            <a:extLst>
              <a:ext uri="{FF2B5EF4-FFF2-40B4-BE49-F238E27FC236}">
                <a16:creationId xmlns:a16="http://schemas.microsoft.com/office/drawing/2014/main" id="{56212D03-8153-421A-9932-28C47056B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FAF63C-34B0-490F-A8F5-A6774AB95AC9}"/>
              </a:ext>
            </a:extLst>
          </p:cNvPr>
          <p:cNvSpPr>
            <a:spLocks noGrp="1"/>
          </p:cNvSpPr>
          <p:nvPr>
            <p:ph type="sldNum" sz="quarter" idx="12"/>
          </p:nvPr>
        </p:nvSpPr>
        <p:spPr/>
        <p:txBody>
          <a:bodyPr/>
          <a:lstStyle/>
          <a:p>
            <a:fld id="{C42226B7-E318-4764-B975-85F95B14B932}" type="slidenum">
              <a:rPr lang="en-IN" smtClean="0"/>
              <a:t>‹#›</a:t>
            </a:fld>
            <a:endParaRPr lang="en-IN"/>
          </a:p>
        </p:txBody>
      </p:sp>
    </p:spTree>
    <p:extLst>
      <p:ext uri="{BB962C8B-B14F-4D97-AF65-F5344CB8AC3E}">
        <p14:creationId xmlns:p14="http://schemas.microsoft.com/office/powerpoint/2010/main" val="1719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4B50-9C00-478C-81FC-1F0DA96855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A20A44-97A4-4DA2-AEE5-7749E2696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D2CE9F-3E44-4400-9AD1-E5D05EF6D5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D06095-4CD5-44A6-98E2-2D92BACF5766}"/>
              </a:ext>
            </a:extLst>
          </p:cNvPr>
          <p:cNvSpPr>
            <a:spLocks noGrp="1"/>
          </p:cNvSpPr>
          <p:nvPr>
            <p:ph type="dt" sz="half" idx="10"/>
          </p:nvPr>
        </p:nvSpPr>
        <p:spPr/>
        <p:txBody>
          <a:bodyPr/>
          <a:lstStyle/>
          <a:p>
            <a:fld id="{FB0447C0-1F7E-4A36-9A08-AA3FD63143B5}" type="datetimeFigureOut">
              <a:rPr lang="en-IN" smtClean="0"/>
              <a:t>12-07-2021</a:t>
            </a:fld>
            <a:endParaRPr lang="en-IN"/>
          </a:p>
        </p:txBody>
      </p:sp>
      <p:sp>
        <p:nvSpPr>
          <p:cNvPr id="6" name="Footer Placeholder 5">
            <a:extLst>
              <a:ext uri="{FF2B5EF4-FFF2-40B4-BE49-F238E27FC236}">
                <a16:creationId xmlns:a16="http://schemas.microsoft.com/office/drawing/2014/main" id="{CC81A729-A20F-47E7-B011-8E07EA128F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135713-A446-4B26-B41F-6808178ACA44}"/>
              </a:ext>
            </a:extLst>
          </p:cNvPr>
          <p:cNvSpPr>
            <a:spLocks noGrp="1"/>
          </p:cNvSpPr>
          <p:nvPr>
            <p:ph type="sldNum" sz="quarter" idx="12"/>
          </p:nvPr>
        </p:nvSpPr>
        <p:spPr/>
        <p:txBody>
          <a:bodyPr/>
          <a:lstStyle/>
          <a:p>
            <a:fld id="{C42226B7-E318-4764-B975-85F95B14B932}" type="slidenum">
              <a:rPr lang="en-IN" smtClean="0"/>
              <a:t>‹#›</a:t>
            </a:fld>
            <a:endParaRPr lang="en-IN"/>
          </a:p>
        </p:txBody>
      </p:sp>
    </p:spTree>
    <p:extLst>
      <p:ext uri="{BB962C8B-B14F-4D97-AF65-F5344CB8AC3E}">
        <p14:creationId xmlns:p14="http://schemas.microsoft.com/office/powerpoint/2010/main" val="322814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9DAD-1348-4C07-8D80-707AEA6572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6B3087-2D9D-46D5-B293-C02EE6E56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75BF36-9E12-49B4-A6D1-B45D3DF1D2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B109E7-3AB7-4077-8BDE-D28FE333DF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CFBF1-F347-46B6-8EE3-5F06B4A0E5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ED26A2-3BB7-44BE-AD31-656B6D0B85DD}"/>
              </a:ext>
            </a:extLst>
          </p:cNvPr>
          <p:cNvSpPr>
            <a:spLocks noGrp="1"/>
          </p:cNvSpPr>
          <p:nvPr>
            <p:ph type="dt" sz="half" idx="10"/>
          </p:nvPr>
        </p:nvSpPr>
        <p:spPr/>
        <p:txBody>
          <a:bodyPr/>
          <a:lstStyle/>
          <a:p>
            <a:fld id="{FB0447C0-1F7E-4A36-9A08-AA3FD63143B5}" type="datetimeFigureOut">
              <a:rPr lang="en-IN" smtClean="0"/>
              <a:t>12-07-2021</a:t>
            </a:fld>
            <a:endParaRPr lang="en-IN"/>
          </a:p>
        </p:txBody>
      </p:sp>
      <p:sp>
        <p:nvSpPr>
          <p:cNvPr id="8" name="Footer Placeholder 7">
            <a:extLst>
              <a:ext uri="{FF2B5EF4-FFF2-40B4-BE49-F238E27FC236}">
                <a16:creationId xmlns:a16="http://schemas.microsoft.com/office/drawing/2014/main" id="{853A7933-F1C4-411D-84A7-C6992E1DF0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D2B988-3C44-4D7F-A2DF-EB1BA48D62D6}"/>
              </a:ext>
            </a:extLst>
          </p:cNvPr>
          <p:cNvSpPr>
            <a:spLocks noGrp="1"/>
          </p:cNvSpPr>
          <p:nvPr>
            <p:ph type="sldNum" sz="quarter" idx="12"/>
          </p:nvPr>
        </p:nvSpPr>
        <p:spPr/>
        <p:txBody>
          <a:bodyPr/>
          <a:lstStyle/>
          <a:p>
            <a:fld id="{C42226B7-E318-4764-B975-85F95B14B932}" type="slidenum">
              <a:rPr lang="en-IN" smtClean="0"/>
              <a:t>‹#›</a:t>
            </a:fld>
            <a:endParaRPr lang="en-IN"/>
          </a:p>
        </p:txBody>
      </p:sp>
    </p:spTree>
    <p:extLst>
      <p:ext uri="{BB962C8B-B14F-4D97-AF65-F5344CB8AC3E}">
        <p14:creationId xmlns:p14="http://schemas.microsoft.com/office/powerpoint/2010/main" val="111829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411B-B583-40A4-8333-99EAF6EC9D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13A92B-0226-487C-9B17-F3A8EAD77E48}"/>
              </a:ext>
            </a:extLst>
          </p:cNvPr>
          <p:cNvSpPr>
            <a:spLocks noGrp="1"/>
          </p:cNvSpPr>
          <p:nvPr>
            <p:ph type="dt" sz="half" idx="10"/>
          </p:nvPr>
        </p:nvSpPr>
        <p:spPr/>
        <p:txBody>
          <a:bodyPr/>
          <a:lstStyle/>
          <a:p>
            <a:fld id="{FB0447C0-1F7E-4A36-9A08-AA3FD63143B5}" type="datetimeFigureOut">
              <a:rPr lang="en-IN" smtClean="0"/>
              <a:t>12-07-2021</a:t>
            </a:fld>
            <a:endParaRPr lang="en-IN"/>
          </a:p>
        </p:txBody>
      </p:sp>
      <p:sp>
        <p:nvSpPr>
          <p:cNvPr id="4" name="Footer Placeholder 3">
            <a:extLst>
              <a:ext uri="{FF2B5EF4-FFF2-40B4-BE49-F238E27FC236}">
                <a16:creationId xmlns:a16="http://schemas.microsoft.com/office/drawing/2014/main" id="{30D71885-C409-4150-86DF-139B6E3FC0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7872D5-83BF-4552-9014-BEB66F7EDBC5}"/>
              </a:ext>
            </a:extLst>
          </p:cNvPr>
          <p:cNvSpPr>
            <a:spLocks noGrp="1"/>
          </p:cNvSpPr>
          <p:nvPr>
            <p:ph type="sldNum" sz="quarter" idx="12"/>
          </p:nvPr>
        </p:nvSpPr>
        <p:spPr/>
        <p:txBody>
          <a:bodyPr/>
          <a:lstStyle/>
          <a:p>
            <a:fld id="{C42226B7-E318-4764-B975-85F95B14B932}" type="slidenum">
              <a:rPr lang="en-IN" smtClean="0"/>
              <a:t>‹#›</a:t>
            </a:fld>
            <a:endParaRPr lang="en-IN"/>
          </a:p>
        </p:txBody>
      </p:sp>
    </p:spTree>
    <p:extLst>
      <p:ext uri="{BB962C8B-B14F-4D97-AF65-F5344CB8AC3E}">
        <p14:creationId xmlns:p14="http://schemas.microsoft.com/office/powerpoint/2010/main" val="418692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C0E46D-8186-40D5-8E7F-86A424AB9BCE}"/>
              </a:ext>
            </a:extLst>
          </p:cNvPr>
          <p:cNvSpPr>
            <a:spLocks noGrp="1"/>
          </p:cNvSpPr>
          <p:nvPr>
            <p:ph type="dt" sz="half" idx="10"/>
          </p:nvPr>
        </p:nvSpPr>
        <p:spPr/>
        <p:txBody>
          <a:bodyPr/>
          <a:lstStyle/>
          <a:p>
            <a:fld id="{FB0447C0-1F7E-4A36-9A08-AA3FD63143B5}" type="datetimeFigureOut">
              <a:rPr lang="en-IN" smtClean="0"/>
              <a:t>12-07-2021</a:t>
            </a:fld>
            <a:endParaRPr lang="en-IN"/>
          </a:p>
        </p:txBody>
      </p:sp>
      <p:sp>
        <p:nvSpPr>
          <p:cNvPr id="3" name="Footer Placeholder 2">
            <a:extLst>
              <a:ext uri="{FF2B5EF4-FFF2-40B4-BE49-F238E27FC236}">
                <a16:creationId xmlns:a16="http://schemas.microsoft.com/office/drawing/2014/main" id="{48E6CC57-E80F-44F5-B1DB-E9C35C2167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CBC517-B2AA-4DD1-955D-3C432E0F4ADA}"/>
              </a:ext>
            </a:extLst>
          </p:cNvPr>
          <p:cNvSpPr>
            <a:spLocks noGrp="1"/>
          </p:cNvSpPr>
          <p:nvPr>
            <p:ph type="sldNum" sz="quarter" idx="12"/>
          </p:nvPr>
        </p:nvSpPr>
        <p:spPr/>
        <p:txBody>
          <a:bodyPr/>
          <a:lstStyle/>
          <a:p>
            <a:fld id="{C42226B7-E318-4764-B975-85F95B14B932}" type="slidenum">
              <a:rPr lang="en-IN" smtClean="0"/>
              <a:t>‹#›</a:t>
            </a:fld>
            <a:endParaRPr lang="en-IN"/>
          </a:p>
        </p:txBody>
      </p:sp>
    </p:spTree>
    <p:extLst>
      <p:ext uri="{BB962C8B-B14F-4D97-AF65-F5344CB8AC3E}">
        <p14:creationId xmlns:p14="http://schemas.microsoft.com/office/powerpoint/2010/main" val="1931673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4199-5D2D-4135-90B7-000A23A35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EF60FF-85B8-44A9-84FF-C4969B6FB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FA6132-0B62-4C95-AA80-BF400B13A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2CDDD-D8E7-4327-9AF4-CE6D4DEFDDB2}"/>
              </a:ext>
            </a:extLst>
          </p:cNvPr>
          <p:cNvSpPr>
            <a:spLocks noGrp="1"/>
          </p:cNvSpPr>
          <p:nvPr>
            <p:ph type="dt" sz="half" idx="10"/>
          </p:nvPr>
        </p:nvSpPr>
        <p:spPr/>
        <p:txBody>
          <a:bodyPr/>
          <a:lstStyle/>
          <a:p>
            <a:fld id="{FB0447C0-1F7E-4A36-9A08-AA3FD63143B5}" type="datetimeFigureOut">
              <a:rPr lang="en-IN" smtClean="0"/>
              <a:t>12-07-2021</a:t>
            </a:fld>
            <a:endParaRPr lang="en-IN"/>
          </a:p>
        </p:txBody>
      </p:sp>
      <p:sp>
        <p:nvSpPr>
          <p:cNvPr id="6" name="Footer Placeholder 5">
            <a:extLst>
              <a:ext uri="{FF2B5EF4-FFF2-40B4-BE49-F238E27FC236}">
                <a16:creationId xmlns:a16="http://schemas.microsoft.com/office/drawing/2014/main" id="{53B4CD59-C9CE-4806-A062-F8FD24A4F5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040BAE-B0E6-4EC1-9C85-C7989F319E51}"/>
              </a:ext>
            </a:extLst>
          </p:cNvPr>
          <p:cNvSpPr>
            <a:spLocks noGrp="1"/>
          </p:cNvSpPr>
          <p:nvPr>
            <p:ph type="sldNum" sz="quarter" idx="12"/>
          </p:nvPr>
        </p:nvSpPr>
        <p:spPr/>
        <p:txBody>
          <a:bodyPr/>
          <a:lstStyle/>
          <a:p>
            <a:fld id="{C42226B7-E318-4764-B975-85F95B14B932}" type="slidenum">
              <a:rPr lang="en-IN" smtClean="0"/>
              <a:t>‹#›</a:t>
            </a:fld>
            <a:endParaRPr lang="en-IN"/>
          </a:p>
        </p:txBody>
      </p:sp>
    </p:spTree>
    <p:extLst>
      <p:ext uri="{BB962C8B-B14F-4D97-AF65-F5344CB8AC3E}">
        <p14:creationId xmlns:p14="http://schemas.microsoft.com/office/powerpoint/2010/main" val="3104584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B508-3A05-4568-AC65-797D3FB55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BF0E4C-B7C1-461D-A567-CFE33FBAC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94E7A7-E526-46AE-9237-CF1560247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A4F784-91F8-4DB2-AA16-C00953CA8354}"/>
              </a:ext>
            </a:extLst>
          </p:cNvPr>
          <p:cNvSpPr>
            <a:spLocks noGrp="1"/>
          </p:cNvSpPr>
          <p:nvPr>
            <p:ph type="dt" sz="half" idx="10"/>
          </p:nvPr>
        </p:nvSpPr>
        <p:spPr/>
        <p:txBody>
          <a:bodyPr/>
          <a:lstStyle/>
          <a:p>
            <a:fld id="{FB0447C0-1F7E-4A36-9A08-AA3FD63143B5}" type="datetimeFigureOut">
              <a:rPr lang="en-IN" smtClean="0"/>
              <a:t>12-07-2021</a:t>
            </a:fld>
            <a:endParaRPr lang="en-IN"/>
          </a:p>
        </p:txBody>
      </p:sp>
      <p:sp>
        <p:nvSpPr>
          <p:cNvPr id="6" name="Footer Placeholder 5">
            <a:extLst>
              <a:ext uri="{FF2B5EF4-FFF2-40B4-BE49-F238E27FC236}">
                <a16:creationId xmlns:a16="http://schemas.microsoft.com/office/drawing/2014/main" id="{2CA9A364-2B7B-4464-A279-6B17F38FAD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33BC6A-BDF2-4AC5-BB8D-F04356DFB9E2}"/>
              </a:ext>
            </a:extLst>
          </p:cNvPr>
          <p:cNvSpPr>
            <a:spLocks noGrp="1"/>
          </p:cNvSpPr>
          <p:nvPr>
            <p:ph type="sldNum" sz="quarter" idx="12"/>
          </p:nvPr>
        </p:nvSpPr>
        <p:spPr/>
        <p:txBody>
          <a:bodyPr/>
          <a:lstStyle/>
          <a:p>
            <a:fld id="{C42226B7-E318-4764-B975-85F95B14B932}" type="slidenum">
              <a:rPr lang="en-IN" smtClean="0"/>
              <a:t>‹#›</a:t>
            </a:fld>
            <a:endParaRPr lang="en-IN"/>
          </a:p>
        </p:txBody>
      </p:sp>
    </p:spTree>
    <p:extLst>
      <p:ext uri="{BB962C8B-B14F-4D97-AF65-F5344CB8AC3E}">
        <p14:creationId xmlns:p14="http://schemas.microsoft.com/office/powerpoint/2010/main" val="4283191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AA07D4-EE76-461D-B7EA-827EAB66DC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F450FA-CDE6-465E-AC5D-8F0F3BD99F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E0BEB0-8CA3-4BBB-9513-5C6B5439B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447C0-1F7E-4A36-9A08-AA3FD63143B5}" type="datetimeFigureOut">
              <a:rPr lang="en-IN" smtClean="0"/>
              <a:t>12-07-2021</a:t>
            </a:fld>
            <a:endParaRPr lang="en-IN"/>
          </a:p>
        </p:txBody>
      </p:sp>
      <p:sp>
        <p:nvSpPr>
          <p:cNvPr id="5" name="Footer Placeholder 4">
            <a:extLst>
              <a:ext uri="{FF2B5EF4-FFF2-40B4-BE49-F238E27FC236}">
                <a16:creationId xmlns:a16="http://schemas.microsoft.com/office/drawing/2014/main" id="{B53A529B-45FB-4778-AAF9-5B9A7D79A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618842-BE30-4BDC-A3A4-C61B1C899E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226B7-E318-4764-B975-85F95B14B932}" type="slidenum">
              <a:rPr lang="en-IN" smtClean="0"/>
              <a:t>‹#›</a:t>
            </a:fld>
            <a:endParaRPr lang="en-IN"/>
          </a:p>
        </p:txBody>
      </p:sp>
    </p:spTree>
    <p:extLst>
      <p:ext uri="{BB962C8B-B14F-4D97-AF65-F5344CB8AC3E}">
        <p14:creationId xmlns:p14="http://schemas.microsoft.com/office/powerpoint/2010/main" val="2273339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5533C-867C-4E6A-B147-E3877C186BE6}"/>
              </a:ext>
            </a:extLst>
          </p:cNvPr>
          <p:cNvSpPr>
            <a:spLocks noGrp="1"/>
          </p:cNvSpPr>
          <p:nvPr>
            <p:ph type="ctrTitle"/>
          </p:nvPr>
        </p:nvSpPr>
        <p:spPr>
          <a:xfrm>
            <a:off x="776288" y="1238251"/>
            <a:ext cx="10639424" cy="2190749"/>
          </a:xfrm>
        </p:spPr>
        <p:txBody>
          <a:bodyPr anchor="b">
            <a:normAutofit/>
          </a:bodyPr>
          <a:lstStyle/>
          <a:p>
            <a:r>
              <a:rPr lang="en-IN" sz="3600" b="1" dirty="0">
                <a:latin typeface="Times New Roman" panose="02020603050405020304" pitchFamily="18" charset="0"/>
                <a:cs typeface="Times New Roman" panose="02020603050405020304" pitchFamily="18" charset="0"/>
              </a:rPr>
              <a:t>MALIGNANT COMMENTS CLASSIFICATION</a:t>
            </a:r>
            <a:br>
              <a:rPr lang="en-IN" sz="3600" dirty="0">
                <a:latin typeface="Times New Roman" panose="02020603050405020304" pitchFamily="18" charset="0"/>
                <a:cs typeface="Times New Roman" panose="02020603050405020304" pitchFamily="18" charset="0"/>
              </a:rPr>
            </a:br>
            <a:endParaRPr lang="en-IN" sz="3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BFA14AE-4CE3-4936-BC2C-2D6BA9646C43}"/>
              </a:ext>
            </a:extLst>
          </p:cNvPr>
          <p:cNvSpPr>
            <a:spLocks noGrp="1"/>
          </p:cNvSpPr>
          <p:nvPr>
            <p:ph type="subTitle" idx="1"/>
          </p:nvPr>
        </p:nvSpPr>
        <p:spPr>
          <a:xfrm>
            <a:off x="7776839" y="3948056"/>
            <a:ext cx="3116061" cy="830134"/>
          </a:xfrm>
        </p:spPr>
        <p:txBody>
          <a:bodyPr anchor="t">
            <a:noAutofit/>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By,</a:t>
            </a:r>
          </a:p>
          <a:p>
            <a:r>
              <a:rPr lang="en-US" dirty="0" err="1">
                <a:solidFill>
                  <a:schemeClr val="tx1">
                    <a:lumMod val="65000"/>
                    <a:lumOff val="35000"/>
                  </a:schemeClr>
                </a:solidFill>
                <a:latin typeface="Times New Roman" panose="02020603050405020304" pitchFamily="18" charset="0"/>
                <a:cs typeface="Times New Roman" panose="02020603050405020304" pitchFamily="18" charset="0"/>
              </a:rPr>
              <a:t>Harshitha</a:t>
            </a:r>
            <a:r>
              <a:rPr lang="en-US" dirty="0">
                <a:solidFill>
                  <a:schemeClr val="tx1">
                    <a:lumMod val="65000"/>
                    <a:lumOff val="35000"/>
                  </a:schemeClr>
                </a:solidFill>
                <a:latin typeface="Times New Roman" panose="02020603050405020304" pitchFamily="18" charset="0"/>
                <a:cs typeface="Times New Roman" panose="02020603050405020304" pitchFamily="18" charset="0"/>
              </a:rPr>
              <a:t> K. S.</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90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D79B0-6C54-4A84-9CA2-839DD8BB46EB}"/>
              </a:ext>
            </a:extLst>
          </p:cNvPr>
          <p:cNvSpPr>
            <a:spLocks noGrp="1"/>
          </p:cNvSpPr>
          <p:nvPr>
            <p:ph type="title"/>
          </p:nvPr>
        </p:nvSpPr>
        <p:spPr>
          <a:xfrm>
            <a:off x="196788" y="102173"/>
            <a:ext cx="11798424" cy="803350"/>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Checking for numerical columns and their distribution.</a:t>
            </a:r>
            <a:endParaRPr lang="en-IN" sz="2800" b="1" u="sng" dirty="0"/>
          </a:p>
        </p:txBody>
      </p:sp>
      <p:pic>
        <p:nvPicPr>
          <p:cNvPr id="4" name="Content Placeholder 3">
            <a:extLst>
              <a:ext uri="{FF2B5EF4-FFF2-40B4-BE49-F238E27FC236}">
                <a16:creationId xmlns:a16="http://schemas.microsoft.com/office/drawing/2014/main" id="{54CB4628-A655-4476-8084-AF2E81E3A8EB}"/>
              </a:ext>
            </a:extLst>
          </p:cNvPr>
          <p:cNvPicPr>
            <a:picLocks noGrp="1" noChangeAspect="1"/>
          </p:cNvPicPr>
          <p:nvPr>
            <p:ph idx="1"/>
          </p:nvPr>
        </p:nvPicPr>
        <p:blipFill>
          <a:blip r:embed="rId2"/>
          <a:stretch>
            <a:fillRect/>
          </a:stretch>
        </p:blipFill>
        <p:spPr>
          <a:xfrm>
            <a:off x="510327" y="1016601"/>
            <a:ext cx="3505200" cy="1295400"/>
          </a:xfrm>
          <a:prstGeom prst="rect">
            <a:avLst/>
          </a:prstGeom>
        </p:spPr>
      </p:pic>
      <p:pic>
        <p:nvPicPr>
          <p:cNvPr id="5" name="Picture 4">
            <a:extLst>
              <a:ext uri="{FF2B5EF4-FFF2-40B4-BE49-F238E27FC236}">
                <a16:creationId xmlns:a16="http://schemas.microsoft.com/office/drawing/2014/main" id="{582ED257-0519-43A2-AC0F-9846AF9FD4BE}"/>
              </a:ext>
            </a:extLst>
          </p:cNvPr>
          <p:cNvPicPr>
            <a:picLocks noChangeAspect="1"/>
          </p:cNvPicPr>
          <p:nvPr/>
        </p:nvPicPr>
        <p:blipFill>
          <a:blip r:embed="rId3"/>
          <a:stretch>
            <a:fillRect/>
          </a:stretch>
        </p:blipFill>
        <p:spPr>
          <a:xfrm>
            <a:off x="4619625" y="1073751"/>
            <a:ext cx="3667125" cy="1238250"/>
          </a:xfrm>
          <a:prstGeom prst="rect">
            <a:avLst/>
          </a:prstGeom>
        </p:spPr>
      </p:pic>
      <p:pic>
        <p:nvPicPr>
          <p:cNvPr id="6" name="Picture 5">
            <a:extLst>
              <a:ext uri="{FF2B5EF4-FFF2-40B4-BE49-F238E27FC236}">
                <a16:creationId xmlns:a16="http://schemas.microsoft.com/office/drawing/2014/main" id="{6AE78815-3690-45E0-A851-E15CE4B5895C}"/>
              </a:ext>
            </a:extLst>
          </p:cNvPr>
          <p:cNvPicPr>
            <a:picLocks noChangeAspect="1"/>
          </p:cNvPicPr>
          <p:nvPr/>
        </p:nvPicPr>
        <p:blipFill>
          <a:blip r:embed="rId4"/>
          <a:stretch>
            <a:fillRect/>
          </a:stretch>
        </p:blipFill>
        <p:spPr>
          <a:xfrm>
            <a:off x="8890848" y="1049938"/>
            <a:ext cx="2790825" cy="1285875"/>
          </a:xfrm>
          <a:prstGeom prst="rect">
            <a:avLst/>
          </a:prstGeom>
        </p:spPr>
      </p:pic>
      <p:pic>
        <p:nvPicPr>
          <p:cNvPr id="7" name="Picture 6">
            <a:extLst>
              <a:ext uri="{FF2B5EF4-FFF2-40B4-BE49-F238E27FC236}">
                <a16:creationId xmlns:a16="http://schemas.microsoft.com/office/drawing/2014/main" id="{F09C224E-76F6-4B66-B033-AC276100062E}"/>
              </a:ext>
            </a:extLst>
          </p:cNvPr>
          <p:cNvPicPr>
            <a:picLocks noChangeAspect="1"/>
          </p:cNvPicPr>
          <p:nvPr/>
        </p:nvPicPr>
        <p:blipFill>
          <a:blip r:embed="rId5"/>
          <a:stretch>
            <a:fillRect/>
          </a:stretch>
        </p:blipFill>
        <p:spPr>
          <a:xfrm>
            <a:off x="510327" y="2673226"/>
            <a:ext cx="2781300" cy="1333500"/>
          </a:xfrm>
          <a:prstGeom prst="rect">
            <a:avLst/>
          </a:prstGeom>
        </p:spPr>
      </p:pic>
      <p:pic>
        <p:nvPicPr>
          <p:cNvPr id="8" name="Picture 7">
            <a:extLst>
              <a:ext uri="{FF2B5EF4-FFF2-40B4-BE49-F238E27FC236}">
                <a16:creationId xmlns:a16="http://schemas.microsoft.com/office/drawing/2014/main" id="{3A35DB8A-2A86-4A07-B5EA-189638203DE1}"/>
              </a:ext>
            </a:extLst>
          </p:cNvPr>
          <p:cNvPicPr>
            <a:picLocks noChangeAspect="1"/>
          </p:cNvPicPr>
          <p:nvPr/>
        </p:nvPicPr>
        <p:blipFill>
          <a:blip r:embed="rId6"/>
          <a:stretch>
            <a:fillRect/>
          </a:stretch>
        </p:blipFill>
        <p:spPr>
          <a:xfrm>
            <a:off x="8890848" y="2882421"/>
            <a:ext cx="2705100" cy="1304925"/>
          </a:xfrm>
          <a:prstGeom prst="rect">
            <a:avLst/>
          </a:prstGeom>
        </p:spPr>
      </p:pic>
      <p:pic>
        <p:nvPicPr>
          <p:cNvPr id="9" name="Picture 8">
            <a:extLst>
              <a:ext uri="{FF2B5EF4-FFF2-40B4-BE49-F238E27FC236}">
                <a16:creationId xmlns:a16="http://schemas.microsoft.com/office/drawing/2014/main" id="{4D2F72A5-8A40-4C83-84C6-FE91941DB8D2}"/>
              </a:ext>
            </a:extLst>
          </p:cNvPr>
          <p:cNvPicPr>
            <a:picLocks noChangeAspect="1"/>
          </p:cNvPicPr>
          <p:nvPr/>
        </p:nvPicPr>
        <p:blipFill>
          <a:blip r:embed="rId7"/>
          <a:stretch>
            <a:fillRect/>
          </a:stretch>
        </p:blipFill>
        <p:spPr>
          <a:xfrm>
            <a:off x="4619625" y="2903690"/>
            <a:ext cx="3057525" cy="1285875"/>
          </a:xfrm>
          <a:prstGeom prst="rect">
            <a:avLst/>
          </a:prstGeom>
        </p:spPr>
      </p:pic>
      <p:sp>
        <p:nvSpPr>
          <p:cNvPr id="10" name="TextBox 9">
            <a:extLst>
              <a:ext uri="{FF2B5EF4-FFF2-40B4-BE49-F238E27FC236}">
                <a16:creationId xmlns:a16="http://schemas.microsoft.com/office/drawing/2014/main" id="{E0129831-98DA-4B99-8B7E-E5347505CB33}"/>
              </a:ext>
            </a:extLst>
          </p:cNvPr>
          <p:cNvSpPr txBox="1"/>
          <p:nvPr/>
        </p:nvSpPr>
        <p:spPr>
          <a:xfrm>
            <a:off x="424602" y="4477167"/>
            <a:ext cx="11171346" cy="18836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There are only 2 unique values in all the columns. </a:t>
            </a:r>
          </a:p>
          <a:p>
            <a:pPr marL="285750" indent="-28575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Hence the columns are not the continuous data.</a:t>
            </a:r>
          </a:p>
          <a:p>
            <a:pPr marL="285750" indent="-28575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data is ordinal type of categorical data.</a:t>
            </a:r>
          </a:p>
          <a:p>
            <a:pPr marL="285750" indent="-28575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Hence no outliers can be found in the dataset.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32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B4E1-66B8-4C21-BF0D-FD1F0DB1F4F2}"/>
              </a:ext>
            </a:extLst>
          </p:cNvPr>
          <p:cNvSpPr>
            <a:spLocks noGrp="1"/>
          </p:cNvSpPr>
          <p:nvPr>
            <p:ph type="title"/>
          </p:nvPr>
        </p:nvSpPr>
        <p:spPr>
          <a:xfrm>
            <a:off x="838200" y="89918"/>
            <a:ext cx="10515600" cy="1325563"/>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Data cleaning and Importing </a:t>
            </a:r>
            <a:r>
              <a:rPr lang="en-US" sz="2800" b="1" u="sng" dirty="0" err="1">
                <a:latin typeface="Times New Roman" panose="02020603050405020304" pitchFamily="18" charset="0"/>
                <a:cs typeface="Times New Roman" panose="02020603050405020304" pitchFamily="18" charset="0"/>
              </a:rPr>
              <a:t>nlp</a:t>
            </a:r>
            <a:r>
              <a:rPr lang="en-US" sz="2800" b="1" u="sng" dirty="0">
                <a:latin typeface="Times New Roman" panose="02020603050405020304" pitchFamily="18" charset="0"/>
                <a:cs typeface="Times New Roman" panose="02020603050405020304" pitchFamily="18" charset="0"/>
              </a:rPr>
              <a:t> libraries.</a:t>
            </a:r>
            <a:endParaRPr lang="en-IN" sz="2800"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D374A7F-C6AF-40CE-BBA9-7E8C8297BEA0}"/>
              </a:ext>
            </a:extLst>
          </p:cNvPr>
          <p:cNvPicPr>
            <a:picLocks noGrp="1" noChangeAspect="1"/>
          </p:cNvPicPr>
          <p:nvPr>
            <p:ph idx="1"/>
          </p:nvPr>
        </p:nvPicPr>
        <p:blipFill>
          <a:blip r:embed="rId2"/>
          <a:stretch>
            <a:fillRect/>
          </a:stretch>
        </p:blipFill>
        <p:spPr>
          <a:xfrm>
            <a:off x="4151143" y="1056532"/>
            <a:ext cx="3676650" cy="1819275"/>
          </a:xfrm>
          <a:prstGeom prst="rect">
            <a:avLst/>
          </a:prstGeom>
        </p:spPr>
      </p:pic>
      <p:sp>
        <p:nvSpPr>
          <p:cNvPr id="5" name="TextBox 4">
            <a:extLst>
              <a:ext uri="{FF2B5EF4-FFF2-40B4-BE49-F238E27FC236}">
                <a16:creationId xmlns:a16="http://schemas.microsoft.com/office/drawing/2014/main" id="{E9C9DE1F-0185-418C-AD15-8D100ED787EE}"/>
              </a:ext>
            </a:extLst>
          </p:cNvPr>
          <p:cNvSpPr txBox="1"/>
          <p:nvPr/>
        </p:nvSpPr>
        <p:spPr>
          <a:xfrm>
            <a:off x="1639409" y="3059668"/>
            <a:ext cx="8700117" cy="369332"/>
          </a:xfrm>
          <a:prstGeom prst="rect">
            <a:avLst/>
          </a:prstGeom>
          <a:noFill/>
        </p:spPr>
        <p:txBody>
          <a:bodyPr wrap="square" rtlCol="0">
            <a:spAutoFit/>
          </a:bodyPr>
          <a:lstStyle/>
          <a:p>
            <a:pPr marL="285750" indent="-285750" algn="ctr">
              <a:buFont typeface="Wingdings" panose="05000000000000000000" pitchFamily="2" charset="2"/>
              <a:buChar char="v"/>
            </a:pPr>
            <a:r>
              <a:rPr lang="en-US" dirty="0"/>
              <a:t>The above are the necessary libraries which is required for text cleaning.</a:t>
            </a:r>
            <a:endParaRPr lang="en-IN" dirty="0"/>
          </a:p>
        </p:txBody>
      </p:sp>
      <p:pic>
        <p:nvPicPr>
          <p:cNvPr id="6" name="Content Placeholder 3">
            <a:extLst>
              <a:ext uri="{FF2B5EF4-FFF2-40B4-BE49-F238E27FC236}">
                <a16:creationId xmlns:a16="http://schemas.microsoft.com/office/drawing/2014/main" id="{FDD2599C-5EEB-417E-82FA-D473B2AAEC5A}"/>
              </a:ext>
            </a:extLst>
          </p:cNvPr>
          <p:cNvPicPr>
            <a:picLocks noChangeAspect="1"/>
          </p:cNvPicPr>
          <p:nvPr/>
        </p:nvPicPr>
        <p:blipFill>
          <a:blip r:embed="rId3"/>
          <a:stretch>
            <a:fillRect/>
          </a:stretch>
        </p:blipFill>
        <p:spPr>
          <a:xfrm>
            <a:off x="2077375" y="3589461"/>
            <a:ext cx="7998780" cy="2929379"/>
          </a:xfrm>
          <a:prstGeom prst="rect">
            <a:avLst/>
          </a:prstGeom>
        </p:spPr>
      </p:pic>
    </p:spTree>
    <p:extLst>
      <p:ext uri="{BB962C8B-B14F-4D97-AF65-F5344CB8AC3E}">
        <p14:creationId xmlns:p14="http://schemas.microsoft.com/office/powerpoint/2010/main" val="2301363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771940-AEFA-4061-AF6A-A3D4EACD7781}"/>
              </a:ext>
            </a:extLst>
          </p:cNvPr>
          <p:cNvPicPr>
            <a:picLocks noChangeAspect="1"/>
          </p:cNvPicPr>
          <p:nvPr/>
        </p:nvPicPr>
        <p:blipFill>
          <a:blip r:embed="rId2"/>
          <a:stretch>
            <a:fillRect/>
          </a:stretch>
        </p:blipFill>
        <p:spPr>
          <a:xfrm>
            <a:off x="2128835" y="1251804"/>
            <a:ext cx="7934325" cy="2705100"/>
          </a:xfrm>
          <a:prstGeom prst="rect">
            <a:avLst/>
          </a:prstGeom>
        </p:spPr>
      </p:pic>
      <p:sp>
        <p:nvSpPr>
          <p:cNvPr id="10" name="TextBox 9">
            <a:extLst>
              <a:ext uri="{FF2B5EF4-FFF2-40B4-BE49-F238E27FC236}">
                <a16:creationId xmlns:a16="http://schemas.microsoft.com/office/drawing/2014/main" id="{FEBF383B-3D47-4930-9437-3A6DABC5FC6E}"/>
              </a:ext>
            </a:extLst>
          </p:cNvPr>
          <p:cNvSpPr txBox="1"/>
          <p:nvPr/>
        </p:nvSpPr>
        <p:spPr>
          <a:xfrm>
            <a:off x="139082" y="4580878"/>
            <a:ext cx="11913833" cy="707886"/>
          </a:xfrm>
          <a:prstGeom prst="rect">
            <a:avLst/>
          </a:prstGeom>
          <a:noFill/>
        </p:spPr>
        <p:txBody>
          <a:bodyPr wrap="square" rtlCol="0">
            <a:spAutoFit/>
          </a:bodyPr>
          <a:lstStyle/>
          <a:p>
            <a:pPr marL="342900" indent="-342900" algn="ct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above is the code to extract only text from the dataset by </a:t>
            </a:r>
            <a:r>
              <a:rPr lang="en-US" sz="2000" dirty="0" err="1">
                <a:latin typeface="Times New Roman" panose="02020603050405020304" pitchFamily="18" charset="0"/>
                <a:cs typeface="Times New Roman" panose="02020603050405020304" pitchFamily="18" charset="0"/>
              </a:rPr>
              <a:t>eluminating</a:t>
            </a:r>
            <a:r>
              <a:rPr lang="en-US" sz="2000" dirty="0">
                <a:latin typeface="Times New Roman" panose="02020603050405020304" pitchFamily="18" charset="0"/>
                <a:cs typeface="Times New Roman" panose="02020603050405020304" pitchFamily="18" charset="0"/>
              </a:rPr>
              <a:t> all the extra special characters, numerical. By creating the empty list and appending the cleaned data into 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34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EECE-45CB-40B9-8E36-DB73AC17C9B2}"/>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The column which is resulted after cleaning.</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66F23DA2-EC4D-4105-9065-7176765BEC43}"/>
              </a:ext>
            </a:extLst>
          </p:cNvPr>
          <p:cNvPicPr>
            <a:picLocks noGrp="1" noChangeAspect="1"/>
          </p:cNvPicPr>
          <p:nvPr>
            <p:ph idx="1"/>
          </p:nvPr>
        </p:nvPicPr>
        <p:blipFill>
          <a:blip r:embed="rId2"/>
          <a:stretch>
            <a:fillRect/>
          </a:stretch>
        </p:blipFill>
        <p:spPr>
          <a:xfrm>
            <a:off x="1076873" y="1690688"/>
            <a:ext cx="10038253" cy="4502393"/>
          </a:xfrm>
          <a:prstGeom prst="rect">
            <a:avLst/>
          </a:prstGeom>
        </p:spPr>
      </p:pic>
    </p:spTree>
    <p:extLst>
      <p:ext uri="{BB962C8B-B14F-4D97-AF65-F5344CB8AC3E}">
        <p14:creationId xmlns:p14="http://schemas.microsoft.com/office/powerpoint/2010/main" val="2827602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B072-9731-4F93-B0C1-3EA17F4ADA1C}"/>
              </a:ext>
            </a:extLst>
          </p:cNvPr>
          <p:cNvSpPr>
            <a:spLocks noGrp="1"/>
          </p:cNvSpPr>
          <p:nvPr>
            <p:ph type="title"/>
          </p:nvPr>
        </p:nvSpPr>
        <p:spPr>
          <a:xfrm>
            <a:off x="909221" y="89917"/>
            <a:ext cx="10515600" cy="815605"/>
          </a:xfrm>
        </p:spPr>
        <p:txBody>
          <a:bodyPr>
            <a:normAutofit/>
          </a:bodyPr>
          <a:lstStyle/>
          <a:p>
            <a:pPr algn="ctr"/>
            <a:r>
              <a:rPr lang="en-US" sz="2000" b="1" dirty="0">
                <a:latin typeface="Times New Roman" panose="02020603050405020304" pitchFamily="18" charset="0"/>
                <a:cs typeface="Times New Roman" panose="02020603050405020304" pitchFamily="18" charset="0"/>
              </a:rPr>
              <a:t>The dataset view</a:t>
            </a:r>
            <a:endParaRPr lang="en-IN" sz="20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4B1AAD3-3216-43F5-A803-06F791EC945A}"/>
              </a:ext>
            </a:extLst>
          </p:cNvPr>
          <p:cNvPicPr>
            <a:picLocks noGrp="1" noChangeAspect="1"/>
          </p:cNvPicPr>
          <p:nvPr>
            <p:ph idx="1"/>
          </p:nvPr>
        </p:nvPicPr>
        <p:blipFill>
          <a:blip r:embed="rId2"/>
          <a:stretch>
            <a:fillRect/>
          </a:stretch>
        </p:blipFill>
        <p:spPr>
          <a:xfrm>
            <a:off x="1033508" y="715335"/>
            <a:ext cx="10515600" cy="2825591"/>
          </a:xfrm>
          <a:prstGeom prst="rect">
            <a:avLst/>
          </a:prstGeom>
        </p:spPr>
      </p:pic>
      <p:pic>
        <p:nvPicPr>
          <p:cNvPr id="5" name="Picture 4">
            <a:extLst>
              <a:ext uri="{FF2B5EF4-FFF2-40B4-BE49-F238E27FC236}">
                <a16:creationId xmlns:a16="http://schemas.microsoft.com/office/drawing/2014/main" id="{70E6E9FB-6CEF-49EA-9CD6-2D76929CA0A8}"/>
              </a:ext>
            </a:extLst>
          </p:cNvPr>
          <p:cNvPicPr>
            <a:picLocks noChangeAspect="1"/>
          </p:cNvPicPr>
          <p:nvPr/>
        </p:nvPicPr>
        <p:blipFill>
          <a:blip r:embed="rId3"/>
          <a:stretch>
            <a:fillRect/>
          </a:stretch>
        </p:blipFill>
        <p:spPr>
          <a:xfrm>
            <a:off x="2320770" y="4008238"/>
            <a:ext cx="7950694" cy="2433055"/>
          </a:xfrm>
          <a:prstGeom prst="rect">
            <a:avLst/>
          </a:prstGeom>
        </p:spPr>
      </p:pic>
      <p:sp>
        <p:nvSpPr>
          <p:cNvPr id="6" name="TextBox 5">
            <a:extLst>
              <a:ext uri="{FF2B5EF4-FFF2-40B4-BE49-F238E27FC236}">
                <a16:creationId xmlns:a16="http://schemas.microsoft.com/office/drawing/2014/main" id="{CB82AD53-23B1-4658-94D6-359B18AA812F}"/>
              </a:ext>
            </a:extLst>
          </p:cNvPr>
          <p:cNvSpPr txBox="1"/>
          <p:nvPr/>
        </p:nvSpPr>
        <p:spPr>
          <a:xfrm>
            <a:off x="0" y="3540926"/>
            <a:ext cx="1204699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Dataset with new column.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823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0367-ED38-40AD-8F22-3B94F7B8B289}"/>
              </a:ext>
            </a:extLst>
          </p:cNvPr>
          <p:cNvSpPr>
            <a:spLocks noGrp="1"/>
          </p:cNvSpPr>
          <p:nvPr>
            <p:ph type="title"/>
          </p:nvPr>
        </p:nvSpPr>
        <p:spPr>
          <a:xfrm>
            <a:off x="838200" y="88106"/>
            <a:ext cx="10515600" cy="1325563"/>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Columns with multi-labels.</a:t>
            </a:r>
            <a:endParaRPr lang="en-IN" sz="2800"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15B191A-2987-4CDA-BB7F-A12450D0FC80}"/>
              </a:ext>
            </a:extLst>
          </p:cNvPr>
          <p:cNvPicPr>
            <a:picLocks noGrp="1" noChangeAspect="1"/>
          </p:cNvPicPr>
          <p:nvPr>
            <p:ph idx="1"/>
          </p:nvPr>
        </p:nvPicPr>
        <p:blipFill>
          <a:blip r:embed="rId2"/>
          <a:stretch>
            <a:fillRect/>
          </a:stretch>
        </p:blipFill>
        <p:spPr>
          <a:xfrm>
            <a:off x="1743075" y="1759898"/>
            <a:ext cx="8705850" cy="2886075"/>
          </a:xfrm>
          <a:prstGeom prst="rect">
            <a:avLst/>
          </a:prstGeom>
        </p:spPr>
      </p:pic>
      <p:sp>
        <p:nvSpPr>
          <p:cNvPr id="5" name="TextBox 4">
            <a:extLst>
              <a:ext uri="{FF2B5EF4-FFF2-40B4-BE49-F238E27FC236}">
                <a16:creationId xmlns:a16="http://schemas.microsoft.com/office/drawing/2014/main" id="{3556738C-C1B8-447C-83ED-88D756ACEFE9}"/>
              </a:ext>
            </a:extLst>
          </p:cNvPr>
          <p:cNvSpPr txBox="1"/>
          <p:nvPr/>
        </p:nvSpPr>
        <p:spPr>
          <a:xfrm>
            <a:off x="0" y="5223023"/>
            <a:ext cx="12192000" cy="707886"/>
          </a:xfrm>
          <a:prstGeom prst="rect">
            <a:avLst/>
          </a:prstGeom>
          <a:noFill/>
        </p:spPr>
        <p:txBody>
          <a:bodyPr wrap="square" rtlCol="0">
            <a:spAutoFit/>
          </a:bodyPr>
          <a:lstStyle/>
          <a:p>
            <a:pPr marL="285750" indent="-285750" algn="ct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Text which is malignant and highly malignant.</a:t>
            </a:r>
          </a:p>
          <a:p>
            <a:pPr marL="285750" indent="-285750" algn="ct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1595 rows has both tags.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96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5BE4FE4-13F5-43C8-8203-F8767179FCD7}"/>
              </a:ext>
            </a:extLst>
          </p:cNvPr>
          <p:cNvPicPr>
            <a:picLocks noGrp="1" noChangeAspect="1"/>
          </p:cNvPicPr>
          <p:nvPr>
            <p:ph idx="1"/>
          </p:nvPr>
        </p:nvPicPr>
        <p:blipFill>
          <a:blip r:embed="rId2"/>
          <a:stretch>
            <a:fillRect/>
          </a:stretch>
        </p:blipFill>
        <p:spPr>
          <a:xfrm>
            <a:off x="1838325" y="1040452"/>
            <a:ext cx="8515350" cy="3400425"/>
          </a:xfrm>
          <a:prstGeom prst="rect">
            <a:avLst/>
          </a:prstGeom>
        </p:spPr>
      </p:pic>
      <p:sp>
        <p:nvSpPr>
          <p:cNvPr id="5" name="TextBox 4">
            <a:extLst>
              <a:ext uri="{FF2B5EF4-FFF2-40B4-BE49-F238E27FC236}">
                <a16:creationId xmlns:a16="http://schemas.microsoft.com/office/drawing/2014/main" id="{0F62E95E-C4C9-408F-AC94-674093F2706E}"/>
              </a:ext>
            </a:extLst>
          </p:cNvPr>
          <p:cNvSpPr txBox="1"/>
          <p:nvPr/>
        </p:nvSpPr>
        <p:spPr>
          <a:xfrm>
            <a:off x="0" y="5223023"/>
            <a:ext cx="12192000" cy="707886"/>
          </a:xfrm>
          <a:prstGeom prst="rect">
            <a:avLst/>
          </a:prstGeom>
          <a:noFill/>
        </p:spPr>
        <p:txBody>
          <a:bodyPr wrap="square" rtlCol="0">
            <a:spAutoFit/>
          </a:bodyPr>
          <a:lstStyle/>
          <a:p>
            <a:pPr marL="285750" indent="-285750" algn="ct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Text which is malignant , highly malignant and rude.</a:t>
            </a:r>
          </a:p>
          <a:p>
            <a:pPr marL="285750" indent="-285750" algn="ct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1517 rows has all the tags.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502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62C0DA6-064E-4155-BC38-5E9BDCF92D1E}"/>
              </a:ext>
            </a:extLst>
          </p:cNvPr>
          <p:cNvPicPr>
            <a:picLocks noGrp="1" noChangeAspect="1"/>
          </p:cNvPicPr>
          <p:nvPr>
            <p:ph idx="1"/>
          </p:nvPr>
        </p:nvPicPr>
        <p:blipFill>
          <a:blip r:embed="rId2"/>
          <a:stretch>
            <a:fillRect/>
          </a:stretch>
        </p:blipFill>
        <p:spPr>
          <a:xfrm>
            <a:off x="1162050" y="1084463"/>
            <a:ext cx="9867900" cy="2886075"/>
          </a:xfrm>
          <a:prstGeom prst="rect">
            <a:avLst/>
          </a:prstGeom>
        </p:spPr>
      </p:pic>
      <p:sp>
        <p:nvSpPr>
          <p:cNvPr id="5" name="TextBox 4">
            <a:extLst>
              <a:ext uri="{FF2B5EF4-FFF2-40B4-BE49-F238E27FC236}">
                <a16:creationId xmlns:a16="http://schemas.microsoft.com/office/drawing/2014/main" id="{1B8F2A05-54AB-4E69-B590-D6910EF9E83B}"/>
              </a:ext>
            </a:extLst>
          </p:cNvPr>
          <p:cNvSpPr txBox="1"/>
          <p:nvPr/>
        </p:nvSpPr>
        <p:spPr>
          <a:xfrm>
            <a:off x="71021" y="4574953"/>
            <a:ext cx="12192000" cy="707886"/>
          </a:xfrm>
          <a:prstGeom prst="rect">
            <a:avLst/>
          </a:prstGeom>
          <a:noFill/>
        </p:spPr>
        <p:txBody>
          <a:bodyPr wrap="square" rtlCol="0">
            <a:spAutoFit/>
          </a:bodyPr>
          <a:lstStyle/>
          <a:p>
            <a:pPr marL="285750" indent="-285750" algn="ct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Text which is malignant , highly malignant , rude and abuse.</a:t>
            </a:r>
          </a:p>
          <a:p>
            <a:pPr marL="285750" indent="-285750" algn="ct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1349 rows has all the tags.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133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A8D680-7A86-4743-B313-2C21A5713D09}"/>
              </a:ext>
            </a:extLst>
          </p:cNvPr>
          <p:cNvPicPr>
            <a:picLocks noGrp="1" noChangeAspect="1"/>
          </p:cNvPicPr>
          <p:nvPr>
            <p:ph idx="1"/>
          </p:nvPr>
        </p:nvPicPr>
        <p:blipFill>
          <a:blip r:embed="rId2"/>
          <a:stretch>
            <a:fillRect/>
          </a:stretch>
        </p:blipFill>
        <p:spPr>
          <a:xfrm>
            <a:off x="909221" y="912909"/>
            <a:ext cx="10515600" cy="2740276"/>
          </a:xfrm>
          <a:prstGeom prst="rect">
            <a:avLst/>
          </a:prstGeom>
        </p:spPr>
      </p:pic>
      <p:sp>
        <p:nvSpPr>
          <p:cNvPr id="5" name="TextBox 4">
            <a:extLst>
              <a:ext uri="{FF2B5EF4-FFF2-40B4-BE49-F238E27FC236}">
                <a16:creationId xmlns:a16="http://schemas.microsoft.com/office/drawing/2014/main" id="{488372DB-6106-4DED-AA32-EBCD6AF28DB7}"/>
              </a:ext>
            </a:extLst>
          </p:cNvPr>
          <p:cNvSpPr txBox="1"/>
          <p:nvPr/>
        </p:nvSpPr>
        <p:spPr>
          <a:xfrm>
            <a:off x="71021" y="4574953"/>
            <a:ext cx="12192000" cy="707886"/>
          </a:xfrm>
          <a:prstGeom prst="rect">
            <a:avLst/>
          </a:prstGeom>
          <a:noFill/>
        </p:spPr>
        <p:txBody>
          <a:bodyPr wrap="square" rtlCol="0">
            <a:spAutoFit/>
          </a:bodyPr>
          <a:lstStyle/>
          <a:p>
            <a:pPr marL="285750" indent="-285750" algn="ct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Text which is malignant , highly malignant , rude , abuse and threat.</a:t>
            </a:r>
          </a:p>
          <a:p>
            <a:pPr marL="285750" indent="-285750" algn="ct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95 rows has all the tags.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846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2C717BD-86CA-4F26-A403-54D8B22AABF9}"/>
              </a:ext>
            </a:extLst>
          </p:cNvPr>
          <p:cNvPicPr>
            <a:picLocks noGrp="1" noChangeAspect="1"/>
          </p:cNvPicPr>
          <p:nvPr>
            <p:ph idx="1"/>
          </p:nvPr>
        </p:nvPicPr>
        <p:blipFill>
          <a:blip r:embed="rId2"/>
          <a:stretch>
            <a:fillRect/>
          </a:stretch>
        </p:blipFill>
        <p:spPr>
          <a:xfrm>
            <a:off x="1009233" y="747219"/>
            <a:ext cx="10315575" cy="3657600"/>
          </a:xfrm>
          <a:prstGeom prst="rect">
            <a:avLst/>
          </a:prstGeom>
        </p:spPr>
      </p:pic>
      <p:sp>
        <p:nvSpPr>
          <p:cNvPr id="5" name="TextBox 4">
            <a:extLst>
              <a:ext uri="{FF2B5EF4-FFF2-40B4-BE49-F238E27FC236}">
                <a16:creationId xmlns:a16="http://schemas.microsoft.com/office/drawing/2014/main" id="{5D1458E6-B1D3-41CD-A3A2-6E5B505500BE}"/>
              </a:ext>
            </a:extLst>
          </p:cNvPr>
          <p:cNvSpPr txBox="1"/>
          <p:nvPr/>
        </p:nvSpPr>
        <p:spPr>
          <a:xfrm>
            <a:off x="71020" y="4992205"/>
            <a:ext cx="12192000" cy="707886"/>
          </a:xfrm>
          <a:prstGeom prst="rect">
            <a:avLst/>
          </a:prstGeom>
          <a:noFill/>
        </p:spPr>
        <p:txBody>
          <a:bodyPr wrap="square" rtlCol="0">
            <a:spAutoFit/>
          </a:bodyPr>
          <a:lstStyle/>
          <a:p>
            <a:pPr marL="285750" indent="-285750" algn="ct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Text which is malignant , highly malignant , rude , abuse , threat and loathe.</a:t>
            </a:r>
          </a:p>
          <a:p>
            <a:pPr marL="285750" indent="-285750" algn="ct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31 rows has all the tags.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93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3C74-4112-4E90-A6F8-139F21A9680A}"/>
              </a:ext>
            </a:extLst>
          </p:cNvPr>
          <p:cNvSpPr>
            <a:spLocks noGrp="1"/>
          </p:cNvSpPr>
          <p:nvPr>
            <p:ph type="title"/>
          </p:nvPr>
        </p:nvSpPr>
        <p:spPr>
          <a:xfrm>
            <a:off x="838199" y="285227"/>
            <a:ext cx="10515600" cy="602541"/>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PROBLEM STATEMENT.</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2097C2-744E-483D-AE41-9D8F6D532609}"/>
              </a:ext>
            </a:extLst>
          </p:cNvPr>
          <p:cNvSpPr>
            <a:spLocks noGrp="1"/>
          </p:cNvSpPr>
          <p:nvPr>
            <p:ph idx="1"/>
          </p:nvPr>
        </p:nvSpPr>
        <p:spPr>
          <a:xfrm>
            <a:off x="325514" y="1091953"/>
            <a:ext cx="11540971" cy="5646198"/>
          </a:xfrm>
        </p:spPr>
        <p:txBody>
          <a:bodyPr>
            <a:normAutofit/>
          </a:bodyPr>
          <a:lstStyle/>
          <a:p>
            <a:pPr algn="just">
              <a:lnSpc>
                <a:spcPct val="100000"/>
              </a:lnSpc>
            </a:pPr>
            <a:r>
              <a:rPr lang="en-IN" sz="2000" dirty="0">
                <a:latin typeface="Times New Roman" panose="02020603050405020304" pitchFamily="18" charset="0"/>
                <a:cs typeface="Times New Roman" panose="02020603050405020304" pitchFamily="18" charset="0"/>
              </a:rPr>
              <a:t>The proliferation of social media enables people to express their opinions widely online. </a:t>
            </a:r>
          </a:p>
          <a:p>
            <a:pPr algn="just">
              <a:lnSpc>
                <a:spcPct val="100000"/>
              </a:lnSpc>
            </a:pPr>
            <a:r>
              <a:rPr lang="en-IN" sz="2000" dirty="0">
                <a:latin typeface="Times New Roman" panose="02020603050405020304" pitchFamily="18" charset="0"/>
                <a:cs typeface="Times New Roman" panose="02020603050405020304" pitchFamily="18" charset="0"/>
              </a:rPr>
              <a:t>However, at the same time, this has resulted in the emergence of conflict and hate, making online environments uninviting for users. </a:t>
            </a:r>
          </a:p>
          <a:p>
            <a:pPr algn="just">
              <a:lnSpc>
                <a:spcPct val="100000"/>
              </a:lnSpc>
            </a:pPr>
            <a:r>
              <a:rPr lang="en-IN" sz="2000" dirty="0">
                <a:latin typeface="Times New Roman" panose="02020603050405020304" pitchFamily="18" charset="0"/>
                <a:cs typeface="Times New Roman" panose="02020603050405020304" pitchFamily="18" charset="0"/>
              </a:rPr>
              <a:t>Although researchers have found that hate is a problem across multiple platforms, there is a lack of models for online hate detection.</a:t>
            </a:r>
          </a:p>
          <a:p>
            <a:pPr algn="just">
              <a:lnSpc>
                <a:spcPct val="100000"/>
              </a:lnSpc>
            </a:pPr>
            <a:r>
              <a:rPr lang="en-IN" sz="2000" dirty="0">
                <a:latin typeface="Times New Roman" panose="02020603050405020304" pitchFamily="18"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algn="just">
              <a:lnSpc>
                <a:spcPct val="100000"/>
              </a:lnSpc>
            </a:pPr>
            <a:r>
              <a:rPr lang="en-IN" sz="2000" dirty="0">
                <a:latin typeface="Times New Roman" panose="02020603050405020304" pitchFamily="18" charset="0"/>
                <a:cs typeface="Times New Roman" panose="02020603050405020304" pitchFamily="18" charset="0"/>
              </a:rPr>
              <a:t>There has been a remarkable increase in the cases of cyberbullying and trolls on various social media platforms. </a:t>
            </a:r>
          </a:p>
          <a:p>
            <a:pPr algn="just">
              <a:lnSpc>
                <a:spcPct val="100000"/>
              </a:lnSpc>
            </a:pPr>
            <a:r>
              <a:rPr lang="en-IN" sz="2000" dirty="0">
                <a:latin typeface="Times New Roman" panose="02020603050405020304" pitchFamily="18" charset="0"/>
                <a:cs typeface="Times New Roman" panose="02020603050405020304" pitchFamily="18" charset="0"/>
              </a:rPr>
              <a:t>While online anonymity has provided a new outlet for aggression and hate speech, machine learning can be used to fight it.</a:t>
            </a:r>
          </a:p>
          <a:p>
            <a:pPr algn="just">
              <a:lnSpc>
                <a:spcPct val="100000"/>
              </a:lnSpc>
            </a:pPr>
            <a:r>
              <a:rPr lang="en-IN" sz="2000" dirty="0">
                <a:latin typeface="Times New Roman" panose="02020603050405020304"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pPr algn="just">
              <a:lnSpc>
                <a:spcPct val="10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012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5368D22-C25C-4C1C-9284-D4719F10E215}"/>
              </a:ext>
            </a:extLst>
          </p:cNvPr>
          <p:cNvPicPr>
            <a:picLocks noGrp="1" noChangeAspect="1"/>
          </p:cNvPicPr>
          <p:nvPr>
            <p:ph idx="1"/>
          </p:nvPr>
        </p:nvPicPr>
        <p:blipFill>
          <a:blip r:embed="rId2"/>
          <a:stretch>
            <a:fillRect/>
          </a:stretch>
        </p:blipFill>
        <p:spPr>
          <a:xfrm>
            <a:off x="805648" y="2367467"/>
            <a:ext cx="10515600" cy="2930302"/>
          </a:xfrm>
          <a:prstGeom prst="rect">
            <a:avLst/>
          </a:prstGeom>
        </p:spPr>
      </p:pic>
      <p:sp>
        <p:nvSpPr>
          <p:cNvPr id="5" name="TextBox 4">
            <a:extLst>
              <a:ext uri="{FF2B5EF4-FFF2-40B4-BE49-F238E27FC236}">
                <a16:creationId xmlns:a16="http://schemas.microsoft.com/office/drawing/2014/main" id="{3594E582-9582-4D21-9EB6-1EAC16C61665}"/>
              </a:ext>
            </a:extLst>
          </p:cNvPr>
          <p:cNvSpPr txBox="1"/>
          <p:nvPr/>
        </p:nvSpPr>
        <p:spPr>
          <a:xfrm>
            <a:off x="0" y="1065320"/>
            <a:ext cx="12126897" cy="707886"/>
          </a:xfrm>
          <a:prstGeom prst="rect">
            <a:avLst/>
          </a:prstGeom>
          <a:noFill/>
        </p:spPr>
        <p:txBody>
          <a:bodyPr wrap="square" rtlCol="0">
            <a:spAutoFit/>
          </a:bodyPr>
          <a:lstStyle/>
          <a:p>
            <a:pPr marL="342900" indent="-342900" algn="ct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Normal rows with negative comments.</a:t>
            </a:r>
          </a:p>
          <a:p>
            <a:pPr marL="342900" indent="-342900" algn="ct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Totally 143346 rows.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010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F97DA-4514-4618-87BC-D0D08C9E0EDB}"/>
              </a:ext>
            </a:extLst>
          </p:cNvPr>
          <p:cNvSpPr>
            <a:spLocks noGrp="1"/>
          </p:cNvSpPr>
          <p:nvPr>
            <p:ph type="title"/>
          </p:nvPr>
        </p:nvSpPr>
        <p:spPr>
          <a:xfrm>
            <a:off x="71022" y="18255"/>
            <a:ext cx="12192000" cy="1325563"/>
          </a:xfrm>
        </p:spPr>
        <p:txBody>
          <a:bodyPr>
            <a:normAutofit/>
          </a:bodyPr>
          <a:lstStyle/>
          <a:p>
            <a:pPr algn="ctr"/>
            <a:r>
              <a:rPr lang="en-US" sz="2800" b="1" u="sng" dirty="0" err="1">
                <a:latin typeface="Times New Roman" panose="02020603050405020304" pitchFamily="18" charset="0"/>
                <a:cs typeface="Times New Roman" panose="02020603050405020304" pitchFamily="18" charset="0"/>
              </a:rPr>
              <a:t>Wordcloud</a:t>
            </a:r>
            <a:r>
              <a:rPr lang="en-US" sz="2800" b="1" u="sng" dirty="0">
                <a:latin typeface="Times New Roman" panose="02020603050405020304" pitchFamily="18" charset="0"/>
                <a:cs typeface="Times New Roman" panose="02020603050405020304" pitchFamily="18" charset="0"/>
              </a:rPr>
              <a:t> for each label separately</a:t>
            </a:r>
            <a:endParaRPr lang="en-IN" sz="2800"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F642F22-852F-4F8E-84C6-0B50A6CB2A06}"/>
              </a:ext>
            </a:extLst>
          </p:cNvPr>
          <p:cNvPicPr>
            <a:picLocks noGrp="1" noChangeAspect="1"/>
          </p:cNvPicPr>
          <p:nvPr>
            <p:ph idx="1"/>
          </p:nvPr>
        </p:nvPicPr>
        <p:blipFill>
          <a:blip r:embed="rId2"/>
          <a:stretch>
            <a:fillRect/>
          </a:stretch>
        </p:blipFill>
        <p:spPr>
          <a:xfrm>
            <a:off x="3389572" y="1159799"/>
            <a:ext cx="5554899" cy="4351338"/>
          </a:xfrm>
          <a:prstGeom prst="rect">
            <a:avLst/>
          </a:prstGeom>
        </p:spPr>
      </p:pic>
      <p:sp>
        <p:nvSpPr>
          <p:cNvPr id="5" name="Title 1">
            <a:extLst>
              <a:ext uri="{FF2B5EF4-FFF2-40B4-BE49-F238E27FC236}">
                <a16:creationId xmlns:a16="http://schemas.microsoft.com/office/drawing/2014/main" id="{AC4F73C7-1A4D-4832-AE93-961CA2EC6A5B}"/>
              </a:ext>
            </a:extLst>
          </p:cNvPr>
          <p:cNvSpPr txBox="1">
            <a:spLocks/>
          </p:cNvSpPr>
          <p:nvPr/>
        </p:nvSpPr>
        <p:spPr>
          <a:xfrm>
            <a:off x="28110" y="5257573"/>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u="sng" dirty="0" err="1">
                <a:latin typeface="Times New Roman" panose="02020603050405020304" pitchFamily="18" charset="0"/>
                <a:cs typeface="Times New Roman" panose="02020603050405020304" pitchFamily="18" charset="0"/>
              </a:rPr>
              <a:t>Wordcloud</a:t>
            </a:r>
            <a:r>
              <a:rPr lang="en-US" sz="2800" u="sng" dirty="0">
                <a:latin typeface="Times New Roman" panose="02020603050405020304" pitchFamily="18" charset="0"/>
                <a:cs typeface="Times New Roman" panose="02020603050405020304" pitchFamily="18" charset="0"/>
              </a:rPr>
              <a:t> for Malignant.</a:t>
            </a:r>
            <a:endParaRPr lang="en-IN"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504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C7B4453-DD99-42C8-8EAE-020032E70112}"/>
              </a:ext>
            </a:extLst>
          </p:cNvPr>
          <p:cNvPicPr>
            <a:picLocks noGrp="1" noChangeAspect="1"/>
          </p:cNvPicPr>
          <p:nvPr>
            <p:ph idx="1"/>
          </p:nvPr>
        </p:nvPicPr>
        <p:blipFill>
          <a:blip r:embed="rId2"/>
          <a:stretch>
            <a:fillRect/>
          </a:stretch>
        </p:blipFill>
        <p:spPr>
          <a:xfrm>
            <a:off x="2800383" y="675416"/>
            <a:ext cx="6591233" cy="4351338"/>
          </a:xfrm>
          <a:prstGeom prst="rect">
            <a:avLst/>
          </a:prstGeom>
        </p:spPr>
      </p:pic>
      <p:sp>
        <p:nvSpPr>
          <p:cNvPr id="5" name="Title 1">
            <a:extLst>
              <a:ext uri="{FF2B5EF4-FFF2-40B4-BE49-F238E27FC236}">
                <a16:creationId xmlns:a16="http://schemas.microsoft.com/office/drawing/2014/main" id="{3D46EBB3-0990-4671-B0DA-ED727326EAC9}"/>
              </a:ext>
            </a:extLst>
          </p:cNvPr>
          <p:cNvSpPr txBox="1">
            <a:spLocks/>
          </p:cNvSpPr>
          <p:nvPr/>
        </p:nvSpPr>
        <p:spPr>
          <a:xfrm>
            <a:off x="72498" y="5026754"/>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u="sng" dirty="0" err="1">
                <a:latin typeface="Times New Roman" panose="02020603050405020304" pitchFamily="18" charset="0"/>
                <a:cs typeface="Times New Roman" panose="02020603050405020304" pitchFamily="18" charset="0"/>
              </a:rPr>
              <a:t>Wordcloud</a:t>
            </a:r>
            <a:r>
              <a:rPr lang="en-US" sz="2800" u="sng" dirty="0">
                <a:latin typeface="Times New Roman" panose="02020603050405020304" pitchFamily="18" charset="0"/>
                <a:cs typeface="Times New Roman" panose="02020603050405020304" pitchFamily="18" charset="0"/>
              </a:rPr>
              <a:t> for Highly Malignant.</a:t>
            </a:r>
            <a:endParaRPr lang="en-IN"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906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D14FF65-E0A3-4907-B561-19E9D099093E}"/>
              </a:ext>
            </a:extLst>
          </p:cNvPr>
          <p:cNvPicPr>
            <a:picLocks noGrp="1" noChangeAspect="1"/>
          </p:cNvPicPr>
          <p:nvPr>
            <p:ph idx="1"/>
          </p:nvPr>
        </p:nvPicPr>
        <p:blipFill>
          <a:blip r:embed="rId2"/>
          <a:stretch>
            <a:fillRect/>
          </a:stretch>
        </p:blipFill>
        <p:spPr>
          <a:xfrm>
            <a:off x="3595937" y="813570"/>
            <a:ext cx="5056345" cy="4351338"/>
          </a:xfrm>
          <a:prstGeom prst="rect">
            <a:avLst/>
          </a:prstGeom>
        </p:spPr>
      </p:pic>
      <p:sp>
        <p:nvSpPr>
          <p:cNvPr id="5" name="Title 1">
            <a:extLst>
              <a:ext uri="{FF2B5EF4-FFF2-40B4-BE49-F238E27FC236}">
                <a16:creationId xmlns:a16="http://schemas.microsoft.com/office/drawing/2014/main" id="{399C92C5-05E5-407E-81CA-0A515910D534}"/>
              </a:ext>
            </a:extLst>
          </p:cNvPr>
          <p:cNvSpPr txBox="1">
            <a:spLocks/>
          </p:cNvSpPr>
          <p:nvPr/>
        </p:nvSpPr>
        <p:spPr>
          <a:xfrm>
            <a:off x="28109" y="4911344"/>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u="sng" dirty="0" err="1">
                <a:latin typeface="Times New Roman" panose="02020603050405020304" pitchFamily="18" charset="0"/>
                <a:cs typeface="Times New Roman" panose="02020603050405020304" pitchFamily="18" charset="0"/>
              </a:rPr>
              <a:t>Wordcloud</a:t>
            </a:r>
            <a:r>
              <a:rPr lang="en-US" sz="2800" u="sng" dirty="0">
                <a:latin typeface="Times New Roman" panose="02020603050405020304" pitchFamily="18" charset="0"/>
                <a:cs typeface="Times New Roman" panose="02020603050405020304" pitchFamily="18" charset="0"/>
              </a:rPr>
              <a:t> for Rude.</a:t>
            </a:r>
            <a:endParaRPr lang="en-IN"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794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F7CCD07-B7F7-4B5C-A144-9A73DD51720A}"/>
              </a:ext>
            </a:extLst>
          </p:cNvPr>
          <p:cNvPicPr>
            <a:picLocks noGrp="1" noChangeAspect="1"/>
          </p:cNvPicPr>
          <p:nvPr>
            <p:ph idx="1"/>
          </p:nvPr>
        </p:nvPicPr>
        <p:blipFill>
          <a:blip r:embed="rId2"/>
          <a:stretch>
            <a:fillRect/>
          </a:stretch>
        </p:blipFill>
        <p:spPr>
          <a:xfrm>
            <a:off x="3610055" y="840203"/>
            <a:ext cx="4971889" cy="4351338"/>
          </a:xfrm>
          <a:prstGeom prst="rect">
            <a:avLst/>
          </a:prstGeom>
        </p:spPr>
      </p:pic>
      <p:sp>
        <p:nvSpPr>
          <p:cNvPr id="5" name="Title 1">
            <a:extLst>
              <a:ext uri="{FF2B5EF4-FFF2-40B4-BE49-F238E27FC236}">
                <a16:creationId xmlns:a16="http://schemas.microsoft.com/office/drawing/2014/main" id="{9A881690-BF43-40C8-B332-B8DA6068D409}"/>
              </a:ext>
            </a:extLst>
          </p:cNvPr>
          <p:cNvSpPr txBox="1">
            <a:spLocks/>
          </p:cNvSpPr>
          <p:nvPr/>
        </p:nvSpPr>
        <p:spPr>
          <a:xfrm>
            <a:off x="28110" y="508001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u="sng" dirty="0" err="1">
                <a:latin typeface="Times New Roman" panose="02020603050405020304" pitchFamily="18" charset="0"/>
                <a:cs typeface="Times New Roman" panose="02020603050405020304" pitchFamily="18" charset="0"/>
              </a:rPr>
              <a:t>Wordcloud</a:t>
            </a:r>
            <a:r>
              <a:rPr lang="en-US" sz="2800" u="sng" dirty="0">
                <a:latin typeface="Times New Roman" panose="02020603050405020304" pitchFamily="18" charset="0"/>
                <a:cs typeface="Times New Roman" panose="02020603050405020304" pitchFamily="18" charset="0"/>
              </a:rPr>
              <a:t> for Threat.</a:t>
            </a:r>
            <a:endParaRPr lang="en-IN"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915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F11FE8D-D4A5-4F19-9719-A7ECB21E0133}"/>
              </a:ext>
            </a:extLst>
          </p:cNvPr>
          <p:cNvPicPr>
            <a:picLocks noGrp="1" noChangeAspect="1"/>
          </p:cNvPicPr>
          <p:nvPr>
            <p:ph idx="1"/>
          </p:nvPr>
        </p:nvPicPr>
        <p:blipFill>
          <a:blip r:embed="rId2"/>
          <a:stretch>
            <a:fillRect/>
          </a:stretch>
        </p:blipFill>
        <p:spPr>
          <a:xfrm>
            <a:off x="3215414" y="751429"/>
            <a:ext cx="5761171" cy="4351338"/>
          </a:xfrm>
          <a:prstGeom prst="rect">
            <a:avLst/>
          </a:prstGeom>
        </p:spPr>
      </p:pic>
      <p:sp>
        <p:nvSpPr>
          <p:cNvPr id="5" name="Title 1">
            <a:extLst>
              <a:ext uri="{FF2B5EF4-FFF2-40B4-BE49-F238E27FC236}">
                <a16:creationId xmlns:a16="http://schemas.microsoft.com/office/drawing/2014/main" id="{FCF4CEEE-4E81-40B6-8B07-F82F64A62041}"/>
              </a:ext>
            </a:extLst>
          </p:cNvPr>
          <p:cNvSpPr txBox="1">
            <a:spLocks/>
          </p:cNvSpPr>
          <p:nvPr/>
        </p:nvSpPr>
        <p:spPr>
          <a:xfrm>
            <a:off x="0" y="5013989"/>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u="sng" dirty="0" err="1">
                <a:latin typeface="Times New Roman" panose="02020603050405020304" pitchFamily="18" charset="0"/>
                <a:cs typeface="Times New Roman" panose="02020603050405020304" pitchFamily="18" charset="0"/>
              </a:rPr>
              <a:t>wordcloud</a:t>
            </a:r>
            <a:r>
              <a:rPr lang="en-US" sz="2800" u="sng" dirty="0">
                <a:latin typeface="Times New Roman" panose="02020603050405020304" pitchFamily="18" charset="0"/>
                <a:cs typeface="Times New Roman" panose="02020603050405020304" pitchFamily="18" charset="0"/>
              </a:rPr>
              <a:t> for loathe.</a:t>
            </a:r>
            <a:endParaRPr lang="en-IN"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993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ED4E-90A0-49CF-B36A-32917F6AF2C1}"/>
              </a:ext>
            </a:extLst>
          </p:cNvPr>
          <p:cNvSpPr>
            <a:spLocks noGrp="1"/>
          </p:cNvSpPr>
          <p:nvPr>
            <p:ph type="title"/>
          </p:nvPr>
        </p:nvSpPr>
        <p:spPr>
          <a:xfrm>
            <a:off x="838200" y="365125"/>
            <a:ext cx="10515600" cy="658019"/>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Vectorization</a:t>
            </a:r>
            <a:endParaRPr lang="en-IN" sz="2800"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F3337A3-DA1E-456C-A93D-0CB3BBCFD0CE}"/>
              </a:ext>
            </a:extLst>
          </p:cNvPr>
          <p:cNvPicPr>
            <a:picLocks noGrp="1" noChangeAspect="1"/>
          </p:cNvPicPr>
          <p:nvPr>
            <p:ph idx="1"/>
          </p:nvPr>
        </p:nvPicPr>
        <p:blipFill>
          <a:blip r:embed="rId2"/>
          <a:stretch>
            <a:fillRect/>
          </a:stretch>
        </p:blipFill>
        <p:spPr>
          <a:xfrm>
            <a:off x="2519362" y="1191188"/>
            <a:ext cx="7153275" cy="3667125"/>
          </a:xfrm>
          <a:prstGeom prst="rect">
            <a:avLst/>
          </a:prstGeom>
        </p:spPr>
      </p:pic>
      <p:sp>
        <p:nvSpPr>
          <p:cNvPr id="5" name="TextBox 4">
            <a:extLst>
              <a:ext uri="{FF2B5EF4-FFF2-40B4-BE49-F238E27FC236}">
                <a16:creationId xmlns:a16="http://schemas.microsoft.com/office/drawing/2014/main" id="{C9F19A57-AB02-41AD-AB70-25365191E404}"/>
              </a:ext>
            </a:extLst>
          </p:cNvPr>
          <p:cNvSpPr txBox="1"/>
          <p:nvPr/>
        </p:nvSpPr>
        <p:spPr>
          <a:xfrm>
            <a:off x="719091" y="5140171"/>
            <a:ext cx="10634709" cy="9603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After cleaning the text data, the text data was converted to numerical vector for the further analysis.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dependent and independent data was separately labelled.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961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AF91542-5018-4761-B0E7-7B5F162EC9CF}"/>
              </a:ext>
            </a:extLst>
          </p:cNvPr>
          <p:cNvPicPr>
            <a:picLocks noGrp="1" noChangeAspect="1"/>
          </p:cNvPicPr>
          <p:nvPr>
            <p:ph idx="1"/>
          </p:nvPr>
        </p:nvPicPr>
        <p:blipFill>
          <a:blip r:embed="rId2"/>
          <a:stretch>
            <a:fillRect/>
          </a:stretch>
        </p:blipFill>
        <p:spPr>
          <a:xfrm>
            <a:off x="504825" y="1030180"/>
            <a:ext cx="6055773" cy="2544958"/>
          </a:xfrm>
          <a:prstGeom prst="rect">
            <a:avLst/>
          </a:prstGeom>
        </p:spPr>
      </p:pic>
      <p:sp>
        <p:nvSpPr>
          <p:cNvPr id="5" name="TextBox 4">
            <a:extLst>
              <a:ext uri="{FF2B5EF4-FFF2-40B4-BE49-F238E27FC236}">
                <a16:creationId xmlns:a16="http://schemas.microsoft.com/office/drawing/2014/main" id="{C353FA53-EBF8-4D93-8CC8-98CDDE99B2C3}"/>
              </a:ext>
            </a:extLst>
          </p:cNvPr>
          <p:cNvSpPr txBox="1"/>
          <p:nvPr/>
        </p:nvSpPr>
        <p:spPr>
          <a:xfrm>
            <a:off x="7211350" y="1229816"/>
            <a:ext cx="4466947" cy="2806987"/>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data was </a:t>
            </a:r>
            <a:r>
              <a:rPr lang="en-US" sz="2000" dirty="0" err="1">
                <a:latin typeface="Times New Roman" panose="02020603050405020304" pitchFamily="18" charset="0"/>
                <a:cs typeface="Times New Roman" panose="02020603050405020304" pitchFamily="18" charset="0"/>
              </a:rPr>
              <a:t>splitted</a:t>
            </a:r>
            <a:r>
              <a:rPr lang="en-US" sz="2000" dirty="0">
                <a:latin typeface="Times New Roman" panose="02020603050405020304" pitchFamily="18" charset="0"/>
                <a:cs typeface="Times New Roman" panose="02020603050405020304" pitchFamily="18" charset="0"/>
              </a:rPr>
              <a:t> into train and test for training and </a:t>
            </a:r>
            <a:r>
              <a:rPr lang="en-US" sz="2000" dirty="0" err="1">
                <a:latin typeface="Times New Roman" panose="02020603050405020304" pitchFamily="18" charset="0"/>
                <a:cs typeface="Times New Roman" panose="02020603050405020304" pitchFamily="18" charset="0"/>
              </a:rPr>
              <a:t>valiadation</a:t>
            </a:r>
            <a:r>
              <a:rPr lang="en-US" sz="2000"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Random forest and SVC were the two models used for modelling.</a:t>
            </a:r>
          </a:p>
          <a:p>
            <a:pPr marL="285750" indent="-28575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model which was performed better was later used for prediction.</a:t>
            </a:r>
          </a:p>
        </p:txBody>
      </p:sp>
      <p:pic>
        <p:nvPicPr>
          <p:cNvPr id="6" name="Content Placeholder 3">
            <a:extLst>
              <a:ext uri="{FF2B5EF4-FFF2-40B4-BE49-F238E27FC236}">
                <a16:creationId xmlns:a16="http://schemas.microsoft.com/office/drawing/2014/main" id="{481B8252-5F57-4290-9D62-156CFF2D5AAA}"/>
              </a:ext>
            </a:extLst>
          </p:cNvPr>
          <p:cNvPicPr>
            <a:picLocks noChangeAspect="1"/>
          </p:cNvPicPr>
          <p:nvPr/>
        </p:nvPicPr>
        <p:blipFill>
          <a:blip r:embed="rId3"/>
          <a:stretch>
            <a:fillRect/>
          </a:stretch>
        </p:blipFill>
        <p:spPr>
          <a:xfrm>
            <a:off x="664623" y="4019021"/>
            <a:ext cx="5904853" cy="2406228"/>
          </a:xfrm>
          <a:prstGeom prst="rect">
            <a:avLst/>
          </a:prstGeom>
        </p:spPr>
      </p:pic>
    </p:spTree>
    <p:extLst>
      <p:ext uri="{BB962C8B-B14F-4D97-AF65-F5344CB8AC3E}">
        <p14:creationId xmlns:p14="http://schemas.microsoft.com/office/powerpoint/2010/main" val="2286150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2E9DAF2-5566-45AB-BB77-F802D9EB79D4}"/>
              </a:ext>
            </a:extLst>
          </p:cNvPr>
          <p:cNvPicPr>
            <a:picLocks noGrp="1" noChangeAspect="1"/>
          </p:cNvPicPr>
          <p:nvPr>
            <p:ph idx="1"/>
          </p:nvPr>
        </p:nvPicPr>
        <p:blipFill>
          <a:blip r:embed="rId2"/>
          <a:stretch>
            <a:fillRect/>
          </a:stretch>
        </p:blipFill>
        <p:spPr>
          <a:xfrm>
            <a:off x="3184307" y="800919"/>
            <a:ext cx="5823386" cy="4351338"/>
          </a:xfrm>
          <a:prstGeom prst="rect">
            <a:avLst/>
          </a:prstGeom>
        </p:spPr>
      </p:pic>
      <p:sp>
        <p:nvSpPr>
          <p:cNvPr id="5" name="TextBox 4">
            <a:extLst>
              <a:ext uri="{FF2B5EF4-FFF2-40B4-BE49-F238E27FC236}">
                <a16:creationId xmlns:a16="http://schemas.microsoft.com/office/drawing/2014/main" id="{894640F8-BEED-4D4F-A831-BD9F4D6184ED}"/>
              </a:ext>
            </a:extLst>
          </p:cNvPr>
          <p:cNvSpPr txBox="1"/>
          <p:nvPr/>
        </p:nvSpPr>
        <p:spPr>
          <a:xfrm>
            <a:off x="0" y="5656971"/>
            <a:ext cx="12191999" cy="400110"/>
          </a:xfrm>
          <a:prstGeom prst="rect">
            <a:avLst/>
          </a:prstGeom>
          <a:noFill/>
        </p:spPr>
        <p:txBody>
          <a:bodyPr wrap="square" rtlCol="0">
            <a:spAutoFit/>
          </a:bodyPr>
          <a:lstStyle/>
          <a:p>
            <a:pPr marL="342900" indent="-342900" algn="ct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accuracy score for Random forest model was found to be 91.3 per cent and the loss was 2 per cent.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042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3CAE5B-FBD3-4EA7-8C25-38AC40B5C7D9}"/>
              </a:ext>
            </a:extLst>
          </p:cNvPr>
          <p:cNvPicPr>
            <a:picLocks noGrp="1" noChangeAspect="1"/>
          </p:cNvPicPr>
          <p:nvPr>
            <p:ph idx="1"/>
          </p:nvPr>
        </p:nvPicPr>
        <p:blipFill>
          <a:blip r:embed="rId2"/>
          <a:stretch>
            <a:fillRect/>
          </a:stretch>
        </p:blipFill>
        <p:spPr>
          <a:xfrm>
            <a:off x="3134282" y="268259"/>
            <a:ext cx="5923434" cy="4351338"/>
          </a:xfrm>
          <a:prstGeom prst="rect">
            <a:avLst/>
          </a:prstGeom>
        </p:spPr>
      </p:pic>
      <p:sp>
        <p:nvSpPr>
          <p:cNvPr id="5" name="TextBox 4">
            <a:extLst>
              <a:ext uri="{FF2B5EF4-FFF2-40B4-BE49-F238E27FC236}">
                <a16:creationId xmlns:a16="http://schemas.microsoft.com/office/drawing/2014/main" id="{01D83814-E6A7-4F54-A5AD-A7FFF9B769FA}"/>
              </a:ext>
            </a:extLst>
          </p:cNvPr>
          <p:cNvSpPr txBox="1"/>
          <p:nvPr/>
        </p:nvSpPr>
        <p:spPr>
          <a:xfrm>
            <a:off x="1" y="4769204"/>
            <a:ext cx="12191999" cy="1421992"/>
          </a:xfrm>
          <a:prstGeom prst="rect">
            <a:avLst/>
          </a:prstGeom>
          <a:noFill/>
        </p:spPr>
        <p:txBody>
          <a:bodyPr wrap="square" rtlCol="0">
            <a:spAutoFit/>
          </a:bodyPr>
          <a:lstStyle/>
          <a:p>
            <a:pPr marL="342900" indent="-342900" algn="ct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accuracy score for Random forest model was found to be 91.7 per cent and the loss was 1.8 per cent.</a:t>
            </a:r>
          </a:p>
          <a:p>
            <a:pPr marL="342900" indent="-342900" algn="ct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From both the model we can conclude that the SVC model is performing better when compare to Random </a:t>
            </a:r>
          </a:p>
          <a:p>
            <a:pPr algn="ctr">
              <a:lnSpc>
                <a:spcPct val="150000"/>
              </a:lnSpc>
            </a:pPr>
            <a:r>
              <a:rPr lang="en-US" sz="2000" dirty="0">
                <a:latin typeface="Times New Roman" panose="02020603050405020304" pitchFamily="18" charset="0"/>
                <a:cs typeface="Times New Roman" panose="02020603050405020304" pitchFamily="18" charset="0"/>
              </a:rPr>
              <a:t>forest model. Hence can be used for predicting the unseen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50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956C8-0F00-48F7-BE1E-E73521899060}"/>
              </a:ext>
            </a:extLst>
          </p:cNvPr>
          <p:cNvSpPr>
            <a:spLocks noGrp="1"/>
          </p:cNvSpPr>
          <p:nvPr>
            <p:ph type="title"/>
          </p:nvPr>
        </p:nvSpPr>
        <p:spPr>
          <a:xfrm>
            <a:off x="838200" y="533801"/>
            <a:ext cx="10515600" cy="815606"/>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Dataset</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D98E74-9A4C-49FE-9D3D-AC8848F3376E}"/>
              </a:ext>
            </a:extLst>
          </p:cNvPr>
          <p:cNvSpPr>
            <a:spLocks noGrp="1"/>
          </p:cNvSpPr>
          <p:nvPr>
            <p:ph idx="1"/>
          </p:nvPr>
        </p:nvSpPr>
        <p:spPr>
          <a:xfrm>
            <a:off x="838200" y="1737988"/>
            <a:ext cx="10515600" cy="4351338"/>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data set contains the training set, which has approximately 1,59,000 samples and the test set which contains nearly 1,53,000 samples. </a:t>
            </a:r>
          </a:p>
          <a:p>
            <a:pPr algn="just">
              <a:lnSpc>
                <a:spcPct val="150000"/>
              </a:lnSpc>
            </a:pPr>
            <a:r>
              <a:rPr lang="en-IN" sz="2000" dirty="0">
                <a:latin typeface="Times New Roman" panose="02020603050405020304" pitchFamily="18" charset="0"/>
                <a:cs typeface="Times New Roman" panose="02020603050405020304" pitchFamily="18" charset="0"/>
              </a:rPr>
              <a:t>All the data samples contain 8 fields which includes ‘Id’, ‘Comments’, ‘Malignant’, ‘Highly malignant’, ‘Rude’, ‘Threat’, ‘Abuse’ and ‘Loathe’. </a:t>
            </a:r>
          </a:p>
          <a:p>
            <a:pPr algn="just">
              <a:lnSpc>
                <a:spcPct val="150000"/>
              </a:lnSpc>
            </a:pPr>
            <a:r>
              <a:rPr lang="en-IN" sz="2000" dirty="0">
                <a:latin typeface="Times New Roman" panose="02020603050405020304" pitchFamily="18" charset="0"/>
                <a:cs typeface="Times New Roman" panose="02020603050405020304" pitchFamily="18" charset="0"/>
              </a:rPr>
              <a:t>The label can be either 0 or 1, where 0 denotes a NO while 1 denotes a YES. </a:t>
            </a:r>
          </a:p>
          <a:p>
            <a:pPr algn="just">
              <a:lnSpc>
                <a:spcPct val="150000"/>
              </a:lnSpc>
            </a:pPr>
            <a:r>
              <a:rPr lang="en-IN" sz="2000" dirty="0">
                <a:latin typeface="Times New Roman" panose="02020603050405020304" pitchFamily="18" charset="0"/>
                <a:cs typeface="Times New Roman" panose="02020603050405020304" pitchFamily="18" charset="0"/>
              </a:rPr>
              <a:t>There are various comments which have multiple labels. </a:t>
            </a:r>
          </a:p>
          <a:p>
            <a:pPr algn="just">
              <a:lnSpc>
                <a:spcPct val="150000"/>
              </a:lnSpc>
            </a:pPr>
            <a:r>
              <a:rPr lang="en-IN" sz="2000" dirty="0">
                <a:latin typeface="Times New Roman" panose="02020603050405020304" pitchFamily="18" charset="0"/>
                <a:cs typeface="Times New Roman" panose="02020603050405020304" pitchFamily="18" charset="0"/>
              </a:rPr>
              <a:t>The first attribute is a unique ID associated with each comment.  </a:t>
            </a: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794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7ABB6DC-13DE-4CE5-B23C-F74711E88BA9}"/>
              </a:ext>
            </a:extLst>
          </p:cNvPr>
          <p:cNvPicPr>
            <a:picLocks noGrp="1" noChangeAspect="1"/>
          </p:cNvPicPr>
          <p:nvPr>
            <p:ph idx="1"/>
          </p:nvPr>
        </p:nvPicPr>
        <p:blipFill>
          <a:blip r:embed="rId2"/>
          <a:stretch>
            <a:fillRect/>
          </a:stretch>
        </p:blipFill>
        <p:spPr>
          <a:xfrm>
            <a:off x="2328861" y="1069306"/>
            <a:ext cx="7534275" cy="3857625"/>
          </a:xfrm>
          <a:prstGeom prst="rect">
            <a:avLst/>
          </a:prstGeom>
        </p:spPr>
      </p:pic>
      <p:sp>
        <p:nvSpPr>
          <p:cNvPr id="5" name="TextBox 4">
            <a:extLst>
              <a:ext uri="{FF2B5EF4-FFF2-40B4-BE49-F238E27FC236}">
                <a16:creationId xmlns:a16="http://schemas.microsoft.com/office/drawing/2014/main" id="{56DF06B5-7CB5-4646-90B9-798A30CFFCAF}"/>
              </a:ext>
            </a:extLst>
          </p:cNvPr>
          <p:cNvSpPr txBox="1"/>
          <p:nvPr/>
        </p:nvSpPr>
        <p:spPr>
          <a:xfrm>
            <a:off x="556332" y="5308530"/>
            <a:ext cx="11079332" cy="9603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Imported test data for prediction.</a:t>
            </a:r>
            <a:endParaRPr lang="en-IN"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same EDA was carried out for the test data which was followed for train data.</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DD9E44D-2A71-438F-9D3D-123813E8E46C}"/>
              </a:ext>
            </a:extLst>
          </p:cNvPr>
          <p:cNvSpPr txBox="1"/>
          <p:nvPr/>
        </p:nvSpPr>
        <p:spPr>
          <a:xfrm>
            <a:off x="0" y="355107"/>
            <a:ext cx="12191999"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Test data for prediction.</a:t>
            </a:r>
            <a:endParaRPr lang="en-IN"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015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7D7D-C9EA-489B-83CE-9CBF88723331}"/>
              </a:ext>
            </a:extLst>
          </p:cNvPr>
          <p:cNvSpPr>
            <a:spLocks noGrp="1"/>
          </p:cNvSpPr>
          <p:nvPr>
            <p:ph type="title"/>
          </p:nvPr>
        </p:nvSpPr>
        <p:spPr>
          <a:xfrm>
            <a:off x="0" y="3561087"/>
            <a:ext cx="12192000" cy="1325563"/>
          </a:xfrm>
        </p:spPr>
        <p:txBody>
          <a:bodyPr>
            <a:normAutofit/>
          </a:bodyPr>
          <a:lstStyle/>
          <a:p>
            <a:pPr marL="342900" indent="-342900" algn="ct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Predictions was converted into data frame and was stored in CSV file.</a:t>
            </a:r>
            <a:endParaRPr lang="en-IN" sz="2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61DD869-4A0D-45CA-A30A-42EAF500D5AB}"/>
              </a:ext>
            </a:extLst>
          </p:cNvPr>
          <p:cNvPicPr>
            <a:picLocks noGrp="1" noChangeAspect="1"/>
          </p:cNvPicPr>
          <p:nvPr>
            <p:ph idx="1"/>
          </p:nvPr>
        </p:nvPicPr>
        <p:blipFill>
          <a:blip r:embed="rId2"/>
          <a:stretch>
            <a:fillRect/>
          </a:stretch>
        </p:blipFill>
        <p:spPr>
          <a:xfrm>
            <a:off x="2805159" y="2178327"/>
            <a:ext cx="6972300" cy="1209675"/>
          </a:xfrm>
          <a:prstGeom prst="rect">
            <a:avLst/>
          </a:prstGeom>
        </p:spPr>
      </p:pic>
    </p:spTree>
    <p:extLst>
      <p:ext uri="{BB962C8B-B14F-4D97-AF65-F5344CB8AC3E}">
        <p14:creationId xmlns:p14="http://schemas.microsoft.com/office/powerpoint/2010/main" val="3540532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334D-FAD8-4BE7-9FB7-48455CB0291F}"/>
              </a:ext>
            </a:extLst>
          </p:cNvPr>
          <p:cNvSpPr>
            <a:spLocks noGrp="1"/>
          </p:cNvSpPr>
          <p:nvPr>
            <p:ph type="title"/>
          </p:nvPr>
        </p:nvSpPr>
        <p:spPr>
          <a:xfrm>
            <a:off x="838200" y="681037"/>
            <a:ext cx="10515600" cy="852257"/>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EDA</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1E40DC-8BAA-4FA3-A763-86625957F6F4}"/>
              </a:ext>
            </a:extLst>
          </p:cNvPr>
          <p:cNvSpPr>
            <a:spLocks noGrp="1"/>
          </p:cNvSpPr>
          <p:nvPr>
            <p:ph idx="1"/>
          </p:nvPr>
        </p:nvSpPr>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1.Understanding of the data</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2.Checking the missing values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3.Checking for numerical columns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4.Checking for the distribution of numerical variables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5.Checking for Categorical variables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6.Types of categorical variables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7.Detecting outliers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67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6FAA-F45C-45DF-903E-C677B8DC747D}"/>
              </a:ext>
            </a:extLst>
          </p:cNvPr>
          <p:cNvSpPr>
            <a:spLocks noGrp="1"/>
          </p:cNvSpPr>
          <p:nvPr>
            <p:ph type="title"/>
          </p:nvPr>
        </p:nvSpPr>
        <p:spPr>
          <a:xfrm>
            <a:off x="838200" y="543687"/>
            <a:ext cx="10515600" cy="709073"/>
          </a:xfrm>
        </p:spPr>
        <p:txBody>
          <a:bodyPr>
            <a:normAutofit fontScale="90000"/>
          </a:bodyPr>
          <a:lstStyle/>
          <a:p>
            <a:pPr algn="ctr"/>
            <a:r>
              <a:rPr lang="en-US" sz="2800" b="1" u="sng" dirty="0">
                <a:latin typeface="Times New Roman" panose="02020603050405020304" pitchFamily="18" charset="0"/>
                <a:cs typeface="Times New Roman" panose="02020603050405020304" pitchFamily="18" charset="0"/>
              </a:rPr>
              <a:t>Understanding of the data</a:t>
            </a:r>
            <a:br>
              <a:rPr lang="en-US" sz="2800" b="1" u="sng" dirty="0">
                <a:latin typeface="Times New Roman" panose="02020603050405020304" pitchFamily="18" charset="0"/>
                <a:cs typeface="Times New Roman" panose="02020603050405020304" pitchFamily="18" charset="0"/>
              </a:rPr>
            </a:b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720C4E-3952-496E-BF96-4F07A13F4CEB}"/>
              </a:ext>
            </a:extLst>
          </p:cNvPr>
          <p:cNvSpPr>
            <a:spLocks noGrp="1"/>
          </p:cNvSpPr>
          <p:nvPr>
            <p:ph idx="1"/>
          </p:nvPr>
        </p:nvSpPr>
        <p:spPr>
          <a:xfrm>
            <a:off x="838200" y="1608438"/>
            <a:ext cx="10515600" cy="4351338"/>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Malignant: It is the Label column, which includes values 0 and 1, denoting if the comment is malignant or not.</a:t>
            </a:r>
          </a:p>
          <a:p>
            <a:pPr algn="just">
              <a:lnSpc>
                <a:spcPct val="150000"/>
              </a:lnSpc>
            </a:pPr>
            <a:r>
              <a:rPr lang="en-US" sz="2000" dirty="0">
                <a:latin typeface="Times New Roman" panose="02020603050405020304" pitchFamily="18" charset="0"/>
                <a:cs typeface="Times New Roman" panose="02020603050405020304" pitchFamily="18" charset="0"/>
              </a:rPr>
              <a:t>Highly Malignant: It denotes comments that are highly malignant and hurtful.</a:t>
            </a:r>
          </a:p>
          <a:p>
            <a:pPr algn="just">
              <a:lnSpc>
                <a:spcPct val="150000"/>
              </a:lnSpc>
            </a:pPr>
            <a:r>
              <a:rPr lang="en-US" sz="2000" dirty="0">
                <a:latin typeface="Times New Roman" panose="02020603050405020304" pitchFamily="18" charset="0"/>
                <a:cs typeface="Times New Roman" panose="02020603050405020304" pitchFamily="18" charset="0"/>
              </a:rPr>
              <a:t>Rude: It denotes comments that are very rude and offensive.</a:t>
            </a:r>
          </a:p>
          <a:p>
            <a:pPr algn="just">
              <a:lnSpc>
                <a:spcPct val="150000"/>
              </a:lnSpc>
            </a:pPr>
            <a:r>
              <a:rPr lang="en-US" sz="2000" dirty="0">
                <a:latin typeface="Times New Roman" panose="02020603050405020304" pitchFamily="18" charset="0"/>
                <a:cs typeface="Times New Roman" panose="02020603050405020304" pitchFamily="18" charset="0"/>
              </a:rPr>
              <a:t>Threat: It contains indication of the comments that are giving any threat to someone.</a:t>
            </a:r>
          </a:p>
          <a:p>
            <a:pPr algn="just">
              <a:lnSpc>
                <a:spcPct val="150000"/>
              </a:lnSpc>
            </a:pPr>
            <a:r>
              <a:rPr lang="en-US" sz="2000" dirty="0">
                <a:latin typeface="Times New Roman" panose="02020603050405020304" pitchFamily="18" charset="0"/>
                <a:cs typeface="Times New Roman" panose="02020603050405020304" pitchFamily="18" charset="0"/>
              </a:rPr>
              <a:t>Abuse: It is for comments that are abusive in nature.</a:t>
            </a:r>
          </a:p>
          <a:p>
            <a:pPr algn="just">
              <a:lnSpc>
                <a:spcPct val="150000"/>
              </a:lnSpc>
            </a:pPr>
            <a:r>
              <a:rPr lang="en-US" sz="2000" dirty="0">
                <a:latin typeface="Times New Roman" panose="02020603050405020304" pitchFamily="18" charset="0"/>
                <a:cs typeface="Times New Roman" panose="02020603050405020304" pitchFamily="18" charset="0"/>
              </a:rPr>
              <a:t>Loathe: It describes the comments which are hateful and loathing in nature.</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11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EB7C04-0357-4913-9D53-E75C2C0A1F63}"/>
              </a:ext>
            </a:extLst>
          </p:cNvPr>
          <p:cNvSpPr>
            <a:spLocks noGrp="1"/>
          </p:cNvSpPr>
          <p:nvPr>
            <p:ph idx="1"/>
          </p:nvPr>
        </p:nvSpPr>
        <p:spPr>
          <a:xfrm>
            <a:off x="918099" y="1035513"/>
            <a:ext cx="10515600" cy="4575174"/>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ID: It includes unique Ids associated with each comment text given.</a:t>
            </a:r>
          </a:p>
          <a:p>
            <a:pPr algn="just">
              <a:lnSpc>
                <a:spcPct val="150000"/>
              </a:lnSpc>
            </a:pPr>
            <a:r>
              <a:rPr lang="en-US" sz="2000" dirty="0">
                <a:latin typeface="Times New Roman" panose="02020603050405020304" pitchFamily="18" charset="0"/>
                <a:cs typeface="Times New Roman" panose="02020603050405020304" pitchFamily="18" charset="0"/>
              </a:rPr>
              <a:t>Comment text: This column contains the comments extracted from various social media platforms. 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p>
          <a:p>
            <a:pPr algn="just">
              <a:lnSpc>
                <a:spcPct val="150000"/>
              </a:lnSpc>
            </a:pPr>
            <a:r>
              <a:rPr lang="en-US" sz="2000" dirty="0">
                <a:latin typeface="Times New Roman" panose="02020603050405020304" pitchFamily="18" charset="0"/>
                <a:cs typeface="Times New Roman" panose="02020603050405020304" pitchFamily="18" charset="0"/>
              </a:rPr>
              <a:t>We need to build a model that can differentiate between comments and its categories.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65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468D-4AEC-448F-B6D6-B81156D85391}"/>
              </a:ext>
            </a:extLst>
          </p:cNvPr>
          <p:cNvSpPr>
            <a:spLocks noGrp="1"/>
          </p:cNvSpPr>
          <p:nvPr>
            <p:ph type="title"/>
          </p:nvPr>
        </p:nvSpPr>
        <p:spPr>
          <a:xfrm>
            <a:off x="838199" y="0"/>
            <a:ext cx="10515600" cy="857250"/>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Importing libraries and the dataset</a:t>
            </a:r>
            <a:endParaRPr lang="en-IN" sz="2800"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52E9887-1D18-4D59-AEA0-626C733C3782}"/>
              </a:ext>
            </a:extLst>
          </p:cNvPr>
          <p:cNvPicPr>
            <a:picLocks noGrp="1" noChangeAspect="1"/>
          </p:cNvPicPr>
          <p:nvPr>
            <p:ph idx="1"/>
          </p:nvPr>
        </p:nvPicPr>
        <p:blipFill>
          <a:blip r:embed="rId2"/>
          <a:stretch>
            <a:fillRect/>
          </a:stretch>
        </p:blipFill>
        <p:spPr>
          <a:xfrm>
            <a:off x="4349642" y="715032"/>
            <a:ext cx="3670269" cy="1487947"/>
          </a:xfrm>
          <a:prstGeom prst="rect">
            <a:avLst/>
          </a:prstGeom>
        </p:spPr>
      </p:pic>
      <p:sp>
        <p:nvSpPr>
          <p:cNvPr id="5" name="TextBox 4">
            <a:extLst>
              <a:ext uri="{FF2B5EF4-FFF2-40B4-BE49-F238E27FC236}">
                <a16:creationId xmlns:a16="http://schemas.microsoft.com/office/drawing/2014/main" id="{33E290E9-1536-4A15-85AD-E4802BBE1982}"/>
              </a:ext>
            </a:extLst>
          </p:cNvPr>
          <p:cNvSpPr txBox="1"/>
          <p:nvPr/>
        </p:nvSpPr>
        <p:spPr>
          <a:xfrm>
            <a:off x="1020932" y="2163948"/>
            <a:ext cx="10662082" cy="369332"/>
          </a:xfrm>
          <a:prstGeom prst="rect">
            <a:avLst/>
          </a:prstGeom>
          <a:noFill/>
        </p:spPr>
        <p:txBody>
          <a:bodyPr wrap="square" rtlCol="0">
            <a:spAutoFit/>
          </a:bodyPr>
          <a:lstStyle/>
          <a:p>
            <a:pPr marL="285750" indent="-285750" algn="ctr">
              <a:buFont typeface="Wingdings" panose="05000000000000000000" pitchFamily="2" charset="2"/>
              <a:buChar char="v"/>
            </a:pPr>
            <a:r>
              <a:rPr lang="en-US" dirty="0"/>
              <a:t>Imported necessary libraries which is required for the project.</a:t>
            </a:r>
            <a:endParaRPr lang="en-IN" dirty="0"/>
          </a:p>
        </p:txBody>
      </p:sp>
      <p:pic>
        <p:nvPicPr>
          <p:cNvPr id="6" name="Content Placeholder 3">
            <a:extLst>
              <a:ext uri="{FF2B5EF4-FFF2-40B4-BE49-F238E27FC236}">
                <a16:creationId xmlns:a16="http://schemas.microsoft.com/office/drawing/2014/main" id="{F10BA7BD-9266-4241-AB87-7F2372C3C195}"/>
              </a:ext>
            </a:extLst>
          </p:cNvPr>
          <p:cNvPicPr>
            <a:picLocks noChangeAspect="1"/>
          </p:cNvPicPr>
          <p:nvPr/>
        </p:nvPicPr>
        <p:blipFill>
          <a:blip r:embed="rId3"/>
          <a:stretch>
            <a:fillRect/>
          </a:stretch>
        </p:blipFill>
        <p:spPr>
          <a:xfrm>
            <a:off x="1341313" y="2961812"/>
            <a:ext cx="9686925" cy="2495550"/>
          </a:xfrm>
          <a:prstGeom prst="rect">
            <a:avLst/>
          </a:prstGeom>
        </p:spPr>
      </p:pic>
      <p:sp>
        <p:nvSpPr>
          <p:cNvPr id="7" name="TextBox 6">
            <a:extLst>
              <a:ext uri="{FF2B5EF4-FFF2-40B4-BE49-F238E27FC236}">
                <a16:creationId xmlns:a16="http://schemas.microsoft.com/office/drawing/2014/main" id="{410A6FA6-1522-4BB2-BAFB-D0DBEE2511CA}"/>
              </a:ext>
            </a:extLst>
          </p:cNvPr>
          <p:cNvSpPr txBox="1"/>
          <p:nvPr/>
        </p:nvSpPr>
        <p:spPr>
          <a:xfrm>
            <a:off x="0" y="5710106"/>
            <a:ext cx="12100265" cy="369332"/>
          </a:xfrm>
          <a:prstGeom prst="rect">
            <a:avLst/>
          </a:prstGeom>
          <a:noFill/>
        </p:spPr>
        <p:txBody>
          <a:bodyPr wrap="square" rtlCol="0">
            <a:spAutoFit/>
          </a:bodyPr>
          <a:lstStyle/>
          <a:p>
            <a:pPr marL="285750" indent="-285750" algn="ctr">
              <a:buFont typeface="Wingdings" panose="05000000000000000000" pitchFamily="2" charset="2"/>
              <a:buChar char="v"/>
            </a:pPr>
            <a:r>
              <a:rPr lang="en-US" dirty="0"/>
              <a:t>Imported training dataset required for analysis.</a:t>
            </a:r>
            <a:endParaRPr lang="en-IN" dirty="0"/>
          </a:p>
        </p:txBody>
      </p:sp>
    </p:spTree>
    <p:extLst>
      <p:ext uri="{BB962C8B-B14F-4D97-AF65-F5344CB8AC3E}">
        <p14:creationId xmlns:p14="http://schemas.microsoft.com/office/powerpoint/2010/main" val="260475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647DF5D-C835-4DCF-B22E-7776887708BA}"/>
              </a:ext>
            </a:extLst>
          </p:cNvPr>
          <p:cNvPicPr>
            <a:picLocks noGrp="1" noChangeAspect="1"/>
          </p:cNvPicPr>
          <p:nvPr>
            <p:ph idx="1"/>
          </p:nvPr>
        </p:nvPicPr>
        <p:blipFill>
          <a:blip r:embed="rId2"/>
          <a:stretch>
            <a:fillRect/>
          </a:stretch>
        </p:blipFill>
        <p:spPr>
          <a:xfrm>
            <a:off x="863047" y="1452763"/>
            <a:ext cx="4713176" cy="4351338"/>
          </a:xfrm>
          <a:prstGeom prst="rect">
            <a:avLst/>
          </a:prstGeom>
        </p:spPr>
      </p:pic>
      <p:sp>
        <p:nvSpPr>
          <p:cNvPr id="7" name="Rectangle 3">
            <a:extLst>
              <a:ext uri="{FF2B5EF4-FFF2-40B4-BE49-F238E27FC236}">
                <a16:creationId xmlns:a16="http://schemas.microsoft.com/office/drawing/2014/main" id="{BEF449BD-764F-484B-BB6E-E83FDA5747E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6BE1361-639B-4F93-A728-5E885E54B20E}"/>
              </a:ext>
            </a:extLst>
          </p:cNvPr>
          <p:cNvSpPr txBox="1"/>
          <p:nvPr/>
        </p:nvSpPr>
        <p:spPr>
          <a:xfrm>
            <a:off x="115608" y="367099"/>
            <a:ext cx="11940069"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Knowing Info. of the dataset.</a:t>
            </a:r>
            <a:endParaRPr lang="en-IN" sz="2800" b="1" u="sng"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FFF2466-98E8-48F3-9CB8-089A5C4AF719}"/>
              </a:ext>
            </a:extLst>
          </p:cNvPr>
          <p:cNvSpPr txBox="1"/>
          <p:nvPr/>
        </p:nvSpPr>
        <p:spPr>
          <a:xfrm>
            <a:off x="6085642" y="1464816"/>
            <a:ext cx="5215632" cy="373031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df.shape</a:t>
            </a:r>
            <a:r>
              <a:rPr lang="en-US" sz="2000" dirty="0">
                <a:latin typeface="Times New Roman" panose="02020603050405020304" pitchFamily="18" charset="0"/>
                <a:cs typeface="Times New Roman" panose="02020603050405020304" pitchFamily="18" charset="0"/>
              </a:rPr>
              <a:t>() describes the total rows and columns available in the dataset.</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159571 rows and 8 columns present in the dataset.</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Df.info() provides information about the data types.</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 info says that there are 6 integer columns and 2 categorical columns.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00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E006-1151-45A2-B879-4508D4708B07}"/>
              </a:ext>
            </a:extLst>
          </p:cNvPr>
          <p:cNvSpPr>
            <a:spLocks noGrp="1"/>
          </p:cNvSpPr>
          <p:nvPr>
            <p:ph type="title"/>
          </p:nvPr>
        </p:nvSpPr>
        <p:spPr>
          <a:xfrm>
            <a:off x="838199" y="462780"/>
            <a:ext cx="10515600" cy="842238"/>
          </a:xfrm>
        </p:spPr>
        <p:txBody>
          <a:bodyPr>
            <a:normAutofit fontScale="90000"/>
          </a:bodyPr>
          <a:lstStyle/>
          <a:p>
            <a:pPr algn="ctr"/>
            <a:r>
              <a:rPr lang="en-US" sz="2800" b="1" u="sng" dirty="0">
                <a:latin typeface="Times New Roman" panose="02020603050405020304" pitchFamily="18" charset="0"/>
                <a:cs typeface="Times New Roman" panose="02020603050405020304" pitchFamily="18" charset="0"/>
              </a:rPr>
              <a:t>Checking the missing values</a:t>
            </a:r>
            <a:br>
              <a:rPr lang="en-US" sz="2800" b="1" u="sng" dirty="0">
                <a:latin typeface="Times New Roman" panose="02020603050405020304" pitchFamily="18" charset="0"/>
                <a:cs typeface="Times New Roman" panose="02020603050405020304" pitchFamily="18" charset="0"/>
              </a:rPr>
            </a:br>
            <a:endParaRPr lang="en-IN" sz="2800"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6843B204-A5BF-4FAC-9FAB-3EA030B086E7}"/>
              </a:ext>
            </a:extLst>
          </p:cNvPr>
          <p:cNvPicPr>
            <a:picLocks noGrp="1" noChangeAspect="1"/>
          </p:cNvPicPr>
          <p:nvPr>
            <p:ph idx="1"/>
          </p:nvPr>
        </p:nvPicPr>
        <p:blipFill>
          <a:blip r:embed="rId2"/>
          <a:stretch>
            <a:fillRect/>
          </a:stretch>
        </p:blipFill>
        <p:spPr>
          <a:xfrm>
            <a:off x="3976686" y="1617770"/>
            <a:ext cx="4238625" cy="2552700"/>
          </a:xfrm>
          <a:prstGeom prst="rect">
            <a:avLst/>
          </a:prstGeom>
        </p:spPr>
      </p:pic>
      <p:sp>
        <p:nvSpPr>
          <p:cNvPr id="5" name="TextBox 4">
            <a:extLst>
              <a:ext uri="{FF2B5EF4-FFF2-40B4-BE49-F238E27FC236}">
                <a16:creationId xmlns:a16="http://schemas.microsoft.com/office/drawing/2014/main" id="{621560B6-F3DF-4B62-8DA6-567809300B04}"/>
              </a:ext>
            </a:extLst>
          </p:cNvPr>
          <p:cNvSpPr txBox="1"/>
          <p:nvPr/>
        </p:nvSpPr>
        <p:spPr>
          <a:xfrm>
            <a:off x="0" y="4483223"/>
            <a:ext cx="12192000" cy="960328"/>
          </a:xfrm>
          <a:prstGeom prst="rect">
            <a:avLst/>
          </a:prstGeom>
          <a:noFill/>
        </p:spPr>
        <p:txBody>
          <a:bodyPr wrap="square" rtlCol="0">
            <a:spAutoFit/>
          </a:bodyPr>
          <a:lstStyle/>
          <a:p>
            <a:pPr marL="285750" indent="-285750" algn="ctr">
              <a:lnSpc>
                <a:spcPct val="150000"/>
              </a:lnSpc>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df.isnull</a:t>
            </a:r>
            <a:r>
              <a:rPr lang="en-US" sz="2000" dirty="0">
                <a:latin typeface="Times New Roman" panose="02020603050405020304" pitchFamily="18" charset="0"/>
                <a:cs typeface="Times New Roman" panose="02020603050405020304" pitchFamily="18" charset="0"/>
              </a:rPr>
              <a:t>().sum() Shows the presence of missing values in the data set.</a:t>
            </a:r>
          </a:p>
          <a:p>
            <a:pPr marL="285750" indent="-285750" algn="ctr">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There were no missing values present in the dataset.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933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1082</Words>
  <Application>Microsoft Office PowerPoint</Application>
  <PresentationFormat>Widescreen</PresentationFormat>
  <Paragraphs>90</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MALIGNANT COMMENTS CLASSIFICATION </vt:lpstr>
      <vt:lpstr>PROBLEM STATEMENT.</vt:lpstr>
      <vt:lpstr>Dataset</vt:lpstr>
      <vt:lpstr>EDA</vt:lpstr>
      <vt:lpstr>Understanding of the data </vt:lpstr>
      <vt:lpstr>PowerPoint Presentation</vt:lpstr>
      <vt:lpstr>Importing libraries and the dataset</vt:lpstr>
      <vt:lpstr>PowerPoint Presentation</vt:lpstr>
      <vt:lpstr>Checking the missing values </vt:lpstr>
      <vt:lpstr>Checking for numerical columns and their distribution.</vt:lpstr>
      <vt:lpstr>Data cleaning and Importing nlp libraries.</vt:lpstr>
      <vt:lpstr>PowerPoint Presentation</vt:lpstr>
      <vt:lpstr>The column which is resulted after cleaning.</vt:lpstr>
      <vt:lpstr>The dataset view</vt:lpstr>
      <vt:lpstr>Columns with multi-labels.</vt:lpstr>
      <vt:lpstr>PowerPoint Presentation</vt:lpstr>
      <vt:lpstr>PowerPoint Presentation</vt:lpstr>
      <vt:lpstr>PowerPoint Presentation</vt:lpstr>
      <vt:lpstr>PowerPoint Presentation</vt:lpstr>
      <vt:lpstr>PowerPoint Presentation</vt:lpstr>
      <vt:lpstr>Wordcloud for each label separately</vt:lpstr>
      <vt:lpstr>PowerPoint Presentation</vt:lpstr>
      <vt:lpstr>PowerPoint Presentation</vt:lpstr>
      <vt:lpstr>PowerPoint Presentation</vt:lpstr>
      <vt:lpstr>PowerPoint Presentation</vt:lpstr>
      <vt:lpstr>Vectorization</vt:lpstr>
      <vt:lpstr>PowerPoint Presentation</vt:lpstr>
      <vt:lpstr>PowerPoint Presentation</vt:lpstr>
      <vt:lpstr>PowerPoint Presentation</vt:lpstr>
      <vt:lpstr>PowerPoint Presentation</vt:lpstr>
      <vt:lpstr>Predictions was converted into data frame and was stored in CSV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Namratha gowda</dc:creator>
  <cp:lastModifiedBy>Namratha gowda</cp:lastModifiedBy>
  <cp:revision>23</cp:revision>
  <dcterms:created xsi:type="dcterms:W3CDTF">2021-07-11T17:37:50Z</dcterms:created>
  <dcterms:modified xsi:type="dcterms:W3CDTF">2021-07-12T04:13:40Z</dcterms:modified>
</cp:coreProperties>
</file>