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9" r:id="rId1"/>
  </p:sldMasterIdLst>
  <p:sldIdLst>
    <p:sldId id="256" r:id="rId2"/>
    <p:sldId id="257" r:id="rId3"/>
    <p:sldId id="261" r:id="rId4"/>
    <p:sldId id="259" r:id="rId5"/>
    <p:sldId id="260"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207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74557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503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739804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01872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7377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72772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784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572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7784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2263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6221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865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908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906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8/17/2023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4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6399212" y="5883275"/>
            <a:ext cx="914400" cy="365125"/>
          </a:xfrm>
        </p:spPr>
        <p:txBody>
          <a:bodyPr/>
          <a:lstStyle/>
          <a:p>
            <a:fld id="{48A87A34-81AB-432B-8DAE-1953F412C126}" type="datetimeFigureOut">
              <a:rPr lang="en-US" smtClean="0"/>
              <a:t>8/17/2023</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48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48A87A34-81AB-432B-8DAE-1953F412C126}" type="datetimeFigureOut">
              <a:rPr lang="en-US" smtClean="0"/>
              <a:pPr/>
              <a:t>8/17/2023</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84999860"/>
      </p:ext>
    </p:extLst>
  </p:cSld>
  <p:clrMap bg1="dk1" tx1="lt1" bg2="dk2" tx2="lt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9AF2-3A47-2FC2-493B-B1C87FDD5140}"/>
              </a:ext>
            </a:extLst>
          </p:cNvPr>
          <p:cNvSpPr>
            <a:spLocks noGrp="1"/>
          </p:cNvSpPr>
          <p:nvPr>
            <p:ph type="ctrTitle"/>
          </p:nvPr>
        </p:nvSpPr>
        <p:spPr>
          <a:xfrm>
            <a:off x="737118" y="347922"/>
            <a:ext cx="11805864" cy="1368911"/>
          </a:xfrm>
        </p:spPr>
        <p:txBody>
          <a:bodyPr>
            <a:normAutofit/>
          </a:bodyPr>
          <a:lstStyle/>
          <a:p>
            <a:r>
              <a:rPr lang="en-US" b="0" u="sng" dirty="0" smtClean="0">
                <a:latin typeface="+mn-lt"/>
              </a:rPr>
              <a:t>Steps Lock System In Buses</a:t>
            </a:r>
            <a:endParaRPr lang="en-IN" b="0" u="sng" dirty="0">
              <a:latin typeface="+mn-lt"/>
            </a:endParaRPr>
          </a:p>
        </p:txBody>
      </p:sp>
      <p:sp>
        <p:nvSpPr>
          <p:cNvPr id="3" name="Subtitle 2">
            <a:extLst>
              <a:ext uri="{FF2B5EF4-FFF2-40B4-BE49-F238E27FC236}">
                <a16:creationId xmlns:a16="http://schemas.microsoft.com/office/drawing/2014/main" id="{D5B05355-06DD-26CF-FD64-4CE24742E5FF}"/>
              </a:ext>
            </a:extLst>
          </p:cNvPr>
          <p:cNvSpPr>
            <a:spLocks noGrp="1"/>
          </p:cNvSpPr>
          <p:nvPr>
            <p:ph type="subTitle" idx="1"/>
          </p:nvPr>
        </p:nvSpPr>
        <p:spPr>
          <a:xfrm>
            <a:off x="923730" y="1986707"/>
            <a:ext cx="10034295" cy="4523371"/>
          </a:xfrm>
        </p:spPr>
        <p:txBody>
          <a:bodyPr/>
          <a:lstStyle/>
          <a:p>
            <a:r>
              <a:rPr lang="en-US" dirty="0"/>
              <a:t>TEAM MEMBERS</a:t>
            </a:r>
            <a:endParaRPr lang="en-IN" dirty="0"/>
          </a:p>
        </p:txBody>
      </p:sp>
      <p:graphicFrame>
        <p:nvGraphicFramePr>
          <p:cNvPr id="4" name="Table 4">
            <a:extLst>
              <a:ext uri="{FF2B5EF4-FFF2-40B4-BE49-F238E27FC236}">
                <a16:creationId xmlns:a16="http://schemas.microsoft.com/office/drawing/2014/main" id="{EB1E9771-98B3-4E16-7EB5-F94D92CDD60B}"/>
              </a:ext>
            </a:extLst>
          </p:cNvPr>
          <p:cNvGraphicFramePr>
            <a:graphicFrameLocks noGrp="1"/>
          </p:cNvGraphicFramePr>
          <p:nvPr>
            <p:extLst>
              <p:ext uri="{D42A27DB-BD31-4B8C-83A1-F6EECF244321}">
                <p14:modId xmlns:p14="http://schemas.microsoft.com/office/powerpoint/2010/main" val="3189119940"/>
              </p:ext>
            </p:extLst>
          </p:nvPr>
        </p:nvGraphicFramePr>
        <p:xfrm>
          <a:off x="1631371" y="2670350"/>
          <a:ext cx="8474270" cy="3301830"/>
        </p:xfrm>
        <a:graphic>
          <a:graphicData uri="http://schemas.openxmlformats.org/drawingml/2006/table">
            <a:tbl>
              <a:tblPr firstRow="1" bandRow="1">
                <a:tableStyleId>{5940675A-B579-460E-94D1-54222C63F5DA}</a:tableStyleId>
              </a:tblPr>
              <a:tblGrid>
                <a:gridCol w="4237135">
                  <a:extLst>
                    <a:ext uri="{9D8B030D-6E8A-4147-A177-3AD203B41FA5}">
                      <a16:colId xmlns:a16="http://schemas.microsoft.com/office/drawing/2014/main" val="2367882256"/>
                    </a:ext>
                  </a:extLst>
                </a:gridCol>
                <a:gridCol w="4237135">
                  <a:extLst>
                    <a:ext uri="{9D8B030D-6E8A-4147-A177-3AD203B41FA5}">
                      <a16:colId xmlns:a16="http://schemas.microsoft.com/office/drawing/2014/main" val="2020408403"/>
                    </a:ext>
                  </a:extLst>
                </a:gridCol>
              </a:tblGrid>
              <a:tr h="550305">
                <a:tc>
                  <a:txBody>
                    <a:bodyPr/>
                    <a:lstStyle/>
                    <a:p>
                      <a:r>
                        <a:rPr lang="en-US" dirty="0"/>
                        <a:t>               </a:t>
                      </a:r>
                      <a:r>
                        <a:rPr lang="en-IN" dirty="0"/>
                        <a:t>REG.NO</a:t>
                      </a:r>
                      <a:endParaRPr lang="en-US" dirty="0"/>
                    </a:p>
                  </a:txBody>
                  <a:tcPr/>
                </a:tc>
                <a:tc>
                  <a:txBody>
                    <a:bodyPr/>
                    <a:lstStyle/>
                    <a:p>
                      <a:r>
                        <a:rPr lang="en-US" dirty="0"/>
                        <a:t>            NAME</a:t>
                      </a:r>
                      <a:endParaRPr lang="en-IN" dirty="0"/>
                    </a:p>
                  </a:txBody>
                  <a:tcPr/>
                </a:tc>
                <a:extLst>
                  <a:ext uri="{0D108BD9-81ED-4DB2-BD59-A6C34878D82A}">
                    <a16:rowId xmlns:a16="http://schemas.microsoft.com/office/drawing/2014/main" val="1942495307"/>
                  </a:ext>
                </a:extLst>
              </a:tr>
              <a:tr h="550305">
                <a:tc>
                  <a:txBody>
                    <a:bodyPr/>
                    <a:lstStyle/>
                    <a:p>
                      <a:r>
                        <a:rPr lang="en-US" dirty="0"/>
                        <a:t>               </a:t>
                      </a:r>
                      <a:r>
                        <a:rPr lang="en-US" dirty="0" smtClean="0"/>
                        <a:t>111622102105</a:t>
                      </a:r>
                      <a:endParaRPr lang="en-IN" dirty="0"/>
                    </a:p>
                  </a:txBody>
                  <a:tcPr/>
                </a:tc>
                <a:tc>
                  <a:txBody>
                    <a:bodyPr/>
                    <a:lstStyle/>
                    <a:p>
                      <a:r>
                        <a:rPr lang="en-US" dirty="0"/>
                        <a:t>        </a:t>
                      </a:r>
                      <a:r>
                        <a:rPr lang="en-US" dirty="0" smtClean="0"/>
                        <a:t>N.HARSHITHA</a:t>
                      </a:r>
                      <a:endParaRPr lang="en-IN" dirty="0"/>
                    </a:p>
                  </a:txBody>
                  <a:tcPr/>
                </a:tc>
                <a:extLst>
                  <a:ext uri="{0D108BD9-81ED-4DB2-BD59-A6C34878D82A}">
                    <a16:rowId xmlns:a16="http://schemas.microsoft.com/office/drawing/2014/main" val="3086253897"/>
                  </a:ext>
                </a:extLst>
              </a:tr>
              <a:tr h="550305">
                <a:tc>
                  <a:txBody>
                    <a:bodyPr/>
                    <a:lstStyle/>
                    <a:p>
                      <a:r>
                        <a:rPr lang="en-US" dirty="0"/>
                        <a:t>              111622102103</a:t>
                      </a:r>
                      <a:endParaRPr lang="en-IN" dirty="0"/>
                    </a:p>
                  </a:txBody>
                  <a:tcPr/>
                </a:tc>
                <a:tc>
                  <a:txBody>
                    <a:bodyPr/>
                    <a:lstStyle/>
                    <a:p>
                      <a:r>
                        <a:rPr lang="en-US" dirty="0"/>
                        <a:t>        L.NARMADHA</a:t>
                      </a:r>
                      <a:endParaRPr lang="en-IN" dirty="0"/>
                    </a:p>
                  </a:txBody>
                  <a:tcPr/>
                </a:tc>
                <a:extLst>
                  <a:ext uri="{0D108BD9-81ED-4DB2-BD59-A6C34878D82A}">
                    <a16:rowId xmlns:a16="http://schemas.microsoft.com/office/drawing/2014/main" val="3378380971"/>
                  </a:ext>
                </a:extLst>
              </a:tr>
              <a:tr h="550305">
                <a:tc>
                  <a:txBody>
                    <a:bodyPr/>
                    <a:lstStyle/>
                    <a:p>
                      <a:r>
                        <a:rPr lang="en-US" dirty="0"/>
                        <a:t>              111622102102</a:t>
                      </a:r>
                      <a:endParaRPr lang="en-IN" dirty="0"/>
                    </a:p>
                  </a:txBody>
                  <a:tcPr/>
                </a:tc>
                <a:tc>
                  <a:txBody>
                    <a:bodyPr/>
                    <a:lstStyle/>
                    <a:p>
                      <a:r>
                        <a:rPr lang="en-US" dirty="0"/>
                        <a:t>        H.MYTHELI</a:t>
                      </a:r>
                      <a:endParaRPr lang="en-IN" dirty="0"/>
                    </a:p>
                  </a:txBody>
                  <a:tcPr/>
                </a:tc>
                <a:extLst>
                  <a:ext uri="{0D108BD9-81ED-4DB2-BD59-A6C34878D82A}">
                    <a16:rowId xmlns:a16="http://schemas.microsoft.com/office/drawing/2014/main" val="3420087996"/>
                  </a:ext>
                </a:extLst>
              </a:tr>
              <a:tr h="550305">
                <a:tc>
                  <a:txBody>
                    <a:bodyPr/>
                    <a:lstStyle/>
                    <a:p>
                      <a:r>
                        <a:rPr lang="en-US" dirty="0"/>
                        <a:t>              111622102111</a:t>
                      </a:r>
                      <a:endParaRPr lang="en-IN" dirty="0"/>
                    </a:p>
                  </a:txBody>
                  <a:tcPr/>
                </a:tc>
                <a:tc>
                  <a:txBody>
                    <a:bodyPr/>
                    <a:lstStyle/>
                    <a:p>
                      <a:r>
                        <a:rPr lang="en-US" dirty="0"/>
                        <a:t>        P.MISRITHA REDDY</a:t>
                      </a:r>
                      <a:endParaRPr lang="en-IN" dirty="0"/>
                    </a:p>
                  </a:txBody>
                  <a:tcPr/>
                </a:tc>
                <a:extLst>
                  <a:ext uri="{0D108BD9-81ED-4DB2-BD59-A6C34878D82A}">
                    <a16:rowId xmlns:a16="http://schemas.microsoft.com/office/drawing/2014/main" val="1376542771"/>
                  </a:ext>
                </a:extLst>
              </a:tr>
              <a:tr h="550305">
                <a:tc>
                  <a:txBody>
                    <a:bodyPr/>
                    <a:lstStyle/>
                    <a:p>
                      <a:r>
                        <a:rPr lang="en-US" dirty="0"/>
                        <a:t>             </a:t>
                      </a:r>
                      <a:r>
                        <a:rPr lang="en-US" dirty="0" smtClean="0"/>
                        <a:t>111622102107</a:t>
                      </a:r>
                      <a:endParaRPr lang="en-IN" dirty="0"/>
                    </a:p>
                  </a:txBody>
                  <a:tcPr/>
                </a:tc>
                <a:tc>
                  <a:txBody>
                    <a:bodyPr/>
                    <a:lstStyle/>
                    <a:p>
                      <a:r>
                        <a:rPr lang="en-US" dirty="0"/>
                        <a:t>       </a:t>
                      </a:r>
                      <a:r>
                        <a:rPr lang="en-US" baseline="0" dirty="0" smtClean="0"/>
                        <a:t>  S&gt;NIKHITHA</a:t>
                      </a:r>
                      <a:endParaRPr lang="en-IN" dirty="0"/>
                    </a:p>
                  </a:txBody>
                  <a:tcPr/>
                </a:tc>
                <a:extLst>
                  <a:ext uri="{0D108BD9-81ED-4DB2-BD59-A6C34878D82A}">
                    <a16:rowId xmlns:a16="http://schemas.microsoft.com/office/drawing/2014/main" val="4258233178"/>
                  </a:ext>
                </a:extLst>
              </a:tr>
            </a:tbl>
          </a:graphicData>
        </a:graphic>
      </p:graphicFrame>
    </p:spTree>
    <p:extLst>
      <p:ext uri="{BB962C8B-B14F-4D97-AF65-F5344CB8AC3E}">
        <p14:creationId xmlns:p14="http://schemas.microsoft.com/office/powerpoint/2010/main" val="226974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71945-69AE-F95C-1D72-E4624CE2BC47}"/>
              </a:ext>
            </a:extLst>
          </p:cNvPr>
          <p:cNvSpPr>
            <a:spLocks noGrp="1"/>
          </p:cNvSpPr>
          <p:nvPr>
            <p:ph type="title"/>
          </p:nvPr>
        </p:nvSpPr>
        <p:spPr>
          <a:xfrm>
            <a:off x="943295" y="386371"/>
            <a:ext cx="10353761" cy="716721"/>
          </a:xfrm>
        </p:spPr>
        <p:txBody>
          <a:bodyPr>
            <a:normAutofit/>
          </a:bodyPr>
          <a:lstStyle/>
          <a:p>
            <a:r>
              <a:rPr lang="en-US" dirty="0"/>
              <a:t>C</a:t>
            </a:r>
            <a:r>
              <a:rPr lang="en-US" dirty="0" smtClean="0"/>
              <a:t>ause</a:t>
            </a:r>
            <a:endParaRPr lang="en-IN" dirty="0"/>
          </a:p>
        </p:txBody>
      </p:sp>
      <p:sp>
        <p:nvSpPr>
          <p:cNvPr id="3" name="Content Placeholder 2">
            <a:extLst>
              <a:ext uri="{FF2B5EF4-FFF2-40B4-BE49-F238E27FC236}">
                <a16:creationId xmlns:a16="http://schemas.microsoft.com/office/drawing/2014/main" id="{94847CF5-629D-92B1-E992-59F81B295632}"/>
              </a:ext>
            </a:extLst>
          </p:cNvPr>
          <p:cNvSpPr>
            <a:spLocks noGrp="1"/>
          </p:cNvSpPr>
          <p:nvPr>
            <p:ph idx="1"/>
          </p:nvPr>
        </p:nvSpPr>
        <p:spPr>
          <a:xfrm>
            <a:off x="1229622" y="611839"/>
            <a:ext cx="9272124" cy="3147362"/>
          </a:xfrm>
        </p:spPr>
        <p:txBody>
          <a:bodyPr>
            <a:normAutofit/>
          </a:bodyPr>
          <a:lstStyle/>
          <a:p>
            <a:pPr>
              <a:lnSpc>
                <a:spcPct val="150000"/>
              </a:lnSpc>
            </a:pPr>
            <a:endParaRPr lang="en-US" dirty="0"/>
          </a:p>
          <a:p>
            <a:pPr>
              <a:lnSpc>
                <a:spcPct val="150000"/>
              </a:lnSpc>
            </a:pPr>
            <a:r>
              <a:rPr lang="en-US" dirty="0"/>
              <a:t>Many accidents happen when passengers are picked up boarding in buses. </a:t>
            </a:r>
          </a:p>
          <a:p>
            <a:pPr>
              <a:lnSpc>
                <a:spcPct val="150000"/>
              </a:lnSpc>
            </a:pPr>
            <a:r>
              <a:rPr lang="en-US" dirty="0"/>
              <a:t>When passengers missed their bus, they chase the running bus to get   into it.</a:t>
            </a:r>
          </a:p>
          <a:p>
            <a:pPr>
              <a:lnSpc>
                <a:spcPct val="150000"/>
              </a:lnSpc>
            </a:pPr>
            <a:r>
              <a:rPr lang="en-US" dirty="0"/>
              <a:t> And also many accidents happen caused by footboard travel in buses . </a:t>
            </a:r>
          </a:p>
          <a:p>
            <a:pPr>
              <a:lnSpc>
                <a:spcPct val="150000"/>
              </a:lnSpc>
            </a:pPr>
            <a:r>
              <a:rPr lang="en-US" dirty="0"/>
              <a:t>A Significant number of passengers die each year from this accidents.</a:t>
            </a:r>
            <a:endParaRPr lang="en-IN" dirty="0"/>
          </a:p>
        </p:txBody>
      </p:sp>
      <p:sp>
        <p:nvSpPr>
          <p:cNvPr id="4" name="Rectangle 3"/>
          <p:cNvSpPr/>
          <p:nvPr/>
        </p:nvSpPr>
        <p:spPr>
          <a:xfrm>
            <a:off x="1229622" y="3946168"/>
            <a:ext cx="6096000" cy="1477328"/>
          </a:xfrm>
          <a:prstGeom prst="rect">
            <a:avLst/>
          </a:prstGeom>
        </p:spPr>
        <p:txBody>
          <a:bodyPr>
            <a:spAutoFit/>
          </a:bodyPr>
          <a:lstStyle/>
          <a:p>
            <a:r>
              <a:rPr lang="en-US" dirty="0"/>
              <a:t> In 2022 , An  18-year-old  college  student  was  crushed  to  death  after </a:t>
            </a:r>
          </a:p>
          <a:p>
            <a:r>
              <a:rPr lang="en-US" dirty="0"/>
              <a:t>        accidentally  falling  from  a  Metropolitan  Transport  Corporation (MTC)</a:t>
            </a:r>
          </a:p>
          <a:p>
            <a:r>
              <a:rPr lang="en-US" dirty="0"/>
              <a:t>       bus  while  travelling  on  the  footboard</a:t>
            </a:r>
            <a:endParaRPr lang="en-IN" dirty="0"/>
          </a:p>
        </p:txBody>
      </p:sp>
      <p:pic>
        <p:nvPicPr>
          <p:cNvPr id="5" name="Content Placeholder 4">
            <a:extLst>
              <a:ext uri="{FF2B5EF4-FFF2-40B4-BE49-F238E27FC236}">
                <a16:creationId xmlns:a16="http://schemas.microsoft.com/office/drawing/2014/main" id="{41118567-AF15-7FFF-FB02-5F4DAF6EE3F7}"/>
              </a:ext>
            </a:extLst>
          </p:cNvPr>
          <p:cNvPicPr>
            <a:picLocks noChangeAspect="1"/>
          </p:cNvPicPr>
          <p:nvPr/>
        </p:nvPicPr>
        <p:blipFill>
          <a:blip r:embed="rId2"/>
          <a:stretch>
            <a:fillRect/>
          </a:stretch>
        </p:blipFill>
        <p:spPr>
          <a:xfrm>
            <a:off x="7325622" y="3759201"/>
            <a:ext cx="3573779" cy="2010251"/>
          </a:xfrm>
          <a:prstGeom prst="rect">
            <a:avLst/>
          </a:prstGeom>
        </p:spPr>
      </p:pic>
    </p:spTree>
    <p:extLst>
      <p:ext uri="{BB962C8B-B14F-4D97-AF65-F5344CB8AC3E}">
        <p14:creationId xmlns:p14="http://schemas.microsoft.com/office/powerpoint/2010/main" val="3562499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352" y="1322262"/>
            <a:ext cx="2505075" cy="18288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5733" y="1129236"/>
            <a:ext cx="2214852" cy="2214852"/>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5733" y="3917390"/>
            <a:ext cx="2169528" cy="216952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3523" y="3904924"/>
            <a:ext cx="2306904" cy="2306904"/>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54375" y="2211540"/>
            <a:ext cx="2176362" cy="2176362"/>
          </a:xfrm>
          <a:prstGeom prst="rect">
            <a:avLst/>
          </a:prstGeom>
        </p:spPr>
      </p:pic>
      <p:sp>
        <p:nvSpPr>
          <p:cNvPr id="8" name="TextBox 7"/>
          <p:cNvSpPr txBox="1"/>
          <p:nvPr/>
        </p:nvSpPr>
        <p:spPr>
          <a:xfrm>
            <a:off x="1250905" y="290873"/>
            <a:ext cx="9095873" cy="707886"/>
          </a:xfrm>
          <a:prstGeom prst="rect">
            <a:avLst/>
          </a:prstGeom>
          <a:noFill/>
        </p:spPr>
        <p:txBody>
          <a:bodyPr wrap="square" rtlCol="0">
            <a:spAutoFit/>
          </a:bodyPr>
          <a:lstStyle/>
          <a:p>
            <a:r>
              <a:rPr lang="en-US" sz="4000" dirty="0" smtClean="0"/>
              <a:t>Technologies used</a:t>
            </a:r>
            <a:endParaRPr lang="en-IN" sz="4000" dirty="0"/>
          </a:p>
        </p:txBody>
      </p:sp>
      <p:sp>
        <p:nvSpPr>
          <p:cNvPr id="9" name="TextBox 8"/>
          <p:cNvSpPr txBox="1"/>
          <p:nvPr/>
        </p:nvSpPr>
        <p:spPr>
          <a:xfrm>
            <a:off x="1323523" y="3381704"/>
            <a:ext cx="2306904" cy="523220"/>
          </a:xfrm>
          <a:prstGeom prst="rect">
            <a:avLst/>
          </a:prstGeom>
          <a:noFill/>
        </p:spPr>
        <p:txBody>
          <a:bodyPr wrap="square" rtlCol="0">
            <a:spAutoFit/>
          </a:bodyPr>
          <a:lstStyle/>
          <a:p>
            <a:r>
              <a:rPr lang="en-US" sz="2800" dirty="0" smtClean="0"/>
              <a:t>Arduino board</a:t>
            </a:r>
            <a:endParaRPr lang="en-IN" sz="2800" dirty="0"/>
          </a:p>
        </p:txBody>
      </p:sp>
      <p:sp>
        <p:nvSpPr>
          <p:cNvPr id="10" name="TextBox 9"/>
          <p:cNvSpPr txBox="1"/>
          <p:nvPr/>
        </p:nvSpPr>
        <p:spPr>
          <a:xfrm>
            <a:off x="1460201" y="6273383"/>
            <a:ext cx="2186638" cy="461665"/>
          </a:xfrm>
          <a:prstGeom prst="rect">
            <a:avLst/>
          </a:prstGeom>
          <a:noFill/>
        </p:spPr>
        <p:txBody>
          <a:bodyPr wrap="square" rtlCol="0">
            <a:spAutoFit/>
          </a:bodyPr>
          <a:lstStyle/>
          <a:p>
            <a:r>
              <a:rPr lang="en-US" sz="2400" dirty="0" smtClean="0"/>
              <a:t>Relay</a:t>
            </a:r>
            <a:endParaRPr lang="en-IN" sz="2400" dirty="0"/>
          </a:p>
        </p:txBody>
      </p:sp>
      <p:sp>
        <p:nvSpPr>
          <p:cNvPr id="12" name="TextBox 11"/>
          <p:cNvSpPr txBox="1"/>
          <p:nvPr/>
        </p:nvSpPr>
        <p:spPr>
          <a:xfrm>
            <a:off x="5475733" y="3367825"/>
            <a:ext cx="2512193" cy="461665"/>
          </a:xfrm>
          <a:prstGeom prst="rect">
            <a:avLst/>
          </a:prstGeom>
          <a:noFill/>
        </p:spPr>
        <p:txBody>
          <a:bodyPr wrap="square" rtlCol="0">
            <a:spAutoFit/>
          </a:bodyPr>
          <a:lstStyle/>
          <a:p>
            <a:r>
              <a:rPr lang="en-US" sz="2400" dirty="0" smtClean="0"/>
              <a:t>PIR sensor</a:t>
            </a:r>
            <a:endParaRPr lang="en-IN" sz="2400" dirty="0"/>
          </a:p>
        </p:txBody>
      </p:sp>
      <p:sp>
        <p:nvSpPr>
          <p:cNvPr id="13" name="TextBox 12"/>
          <p:cNvSpPr txBox="1"/>
          <p:nvPr/>
        </p:nvSpPr>
        <p:spPr>
          <a:xfrm>
            <a:off x="5434491" y="6211828"/>
            <a:ext cx="2596369" cy="461665"/>
          </a:xfrm>
          <a:prstGeom prst="rect">
            <a:avLst/>
          </a:prstGeom>
          <a:noFill/>
        </p:spPr>
        <p:txBody>
          <a:bodyPr wrap="square" rtlCol="0">
            <a:spAutoFit/>
          </a:bodyPr>
          <a:lstStyle/>
          <a:p>
            <a:r>
              <a:rPr lang="en-US" sz="2400" dirty="0" smtClean="0"/>
              <a:t>Audio Board</a:t>
            </a:r>
            <a:endParaRPr lang="en-IN" sz="2400" dirty="0"/>
          </a:p>
        </p:txBody>
      </p:sp>
      <p:sp>
        <p:nvSpPr>
          <p:cNvPr id="14" name="TextBox 13"/>
          <p:cNvSpPr txBox="1"/>
          <p:nvPr/>
        </p:nvSpPr>
        <p:spPr>
          <a:xfrm>
            <a:off x="9548261" y="4635767"/>
            <a:ext cx="1905802" cy="461665"/>
          </a:xfrm>
          <a:prstGeom prst="rect">
            <a:avLst/>
          </a:prstGeom>
          <a:noFill/>
        </p:spPr>
        <p:txBody>
          <a:bodyPr wrap="square" rtlCol="0">
            <a:spAutoFit/>
          </a:bodyPr>
          <a:lstStyle/>
          <a:p>
            <a:r>
              <a:rPr lang="en-US" sz="2400" dirty="0" smtClean="0"/>
              <a:t>Speakers</a:t>
            </a:r>
            <a:endParaRPr lang="en-IN" sz="2400" dirty="0"/>
          </a:p>
        </p:txBody>
      </p:sp>
    </p:spTree>
    <p:extLst>
      <p:ext uri="{BB962C8B-B14F-4D97-AF65-F5344CB8AC3E}">
        <p14:creationId xmlns:p14="http://schemas.microsoft.com/office/powerpoint/2010/main" val="400864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IN" dirty="0"/>
          </a:p>
        </p:txBody>
      </p:sp>
      <p:sp>
        <p:nvSpPr>
          <p:cNvPr id="7" name="Content Placeholder 6"/>
          <p:cNvSpPr>
            <a:spLocks noGrp="1"/>
          </p:cNvSpPr>
          <p:nvPr>
            <p:ph idx="1"/>
          </p:nvPr>
        </p:nvSpPr>
        <p:spPr/>
        <p:txBody>
          <a:bodyPr/>
          <a:lstStyle/>
          <a:p>
            <a:r>
              <a:rPr lang="en-US" dirty="0" smtClean="0"/>
              <a:t>As </a:t>
            </a:r>
            <a:r>
              <a:rPr lang="en-US" dirty="0"/>
              <a:t>by reference made from the literature It is possible that less attention is paid to the significance of crashes involving buses </a:t>
            </a:r>
            <a:r>
              <a:rPr lang="en-US" dirty="0" smtClean="0"/>
              <a:t>because </a:t>
            </a:r>
            <a:r>
              <a:rPr lang="en-US" dirty="0"/>
              <a:t>the safety level of bus systems is considered to be </a:t>
            </a:r>
            <a:r>
              <a:rPr lang="en-US" dirty="0" smtClean="0"/>
              <a:t>adequate.</a:t>
            </a:r>
          </a:p>
          <a:p>
            <a:r>
              <a:rPr lang="en-US" dirty="0" smtClean="0"/>
              <a:t>We </a:t>
            </a:r>
            <a:r>
              <a:rPr lang="en-US" dirty="0"/>
              <a:t>got idea from this literature by using an algorithm able to calculate the Level of Safety of bus stops was defined, starting from the concept of Risk as a combination of Probability and Damage. </a:t>
            </a:r>
            <a:endParaRPr lang="en-US" dirty="0" smtClean="0"/>
          </a:p>
          <a:p>
            <a:r>
              <a:rPr lang="en-US" dirty="0" smtClean="0"/>
              <a:t>As </a:t>
            </a:r>
            <a:r>
              <a:rPr lang="en-US" dirty="0"/>
              <a:t>by reference made from that literature system is designed  in such a way that the whole system is quite modular so that it is easy to add extra features such as tamper-proofing, extending the system with retarder.</a:t>
            </a:r>
            <a:endParaRPr lang="en-IN" dirty="0"/>
          </a:p>
        </p:txBody>
      </p:sp>
    </p:spTree>
    <p:extLst>
      <p:ext uri="{BB962C8B-B14F-4D97-AF65-F5344CB8AC3E}">
        <p14:creationId xmlns:p14="http://schemas.microsoft.com/office/powerpoint/2010/main" val="349484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050" y="976040"/>
            <a:ext cx="11462327" cy="2677656"/>
          </a:xfrm>
          <a:prstGeom prst="rect">
            <a:avLst/>
          </a:prstGeom>
        </p:spPr>
        <p:txBody>
          <a:bodyPr wrap="square">
            <a:spAutoFit/>
          </a:bodyPr>
          <a:lstStyle/>
          <a:p>
            <a:pPr marL="285750" indent="-285750">
              <a:buFont typeface="Arial" panose="020B0604020202020204" pitchFamily="34" charset="0"/>
              <a:buChar char="•"/>
            </a:pPr>
            <a:r>
              <a:rPr lang="en-IN" sz="2800" dirty="0" smtClean="0"/>
              <a:t> </a:t>
            </a:r>
            <a:r>
              <a:rPr lang="en-IN" sz="2800" dirty="0"/>
              <a:t>This methodology produce  a </a:t>
            </a:r>
            <a:r>
              <a:rPr lang="en-IN" sz="2800" dirty="0" err="1"/>
              <a:t>modeling</a:t>
            </a:r>
            <a:r>
              <a:rPr lang="en-IN" sz="2800" dirty="0"/>
              <a:t>  of the  safety perception of intercity bus public transportation. Determine the most important factors  among  the  parameters  that  affect the safety of intercity bus public transportation </a:t>
            </a:r>
            <a:endParaRPr lang="en-IN" sz="2800" dirty="0" smtClean="0"/>
          </a:p>
          <a:p>
            <a:pPr marL="285750" indent="-285750">
              <a:buFont typeface="Arial" panose="020B0604020202020204" pitchFamily="34" charset="0"/>
              <a:buChar char="•"/>
            </a:pPr>
            <a:r>
              <a:rPr lang="en-IN" sz="2800" dirty="0" smtClean="0"/>
              <a:t> </a:t>
            </a:r>
            <a:r>
              <a:rPr lang="en-IN" sz="2800" dirty="0"/>
              <a:t>As by reference by this lecture Foot board accident prevention system-using Hall effect sensor.</a:t>
            </a:r>
          </a:p>
        </p:txBody>
      </p:sp>
      <p:sp>
        <p:nvSpPr>
          <p:cNvPr id="3" name="Rectangle 2"/>
          <p:cNvSpPr/>
          <p:nvPr/>
        </p:nvSpPr>
        <p:spPr>
          <a:xfrm>
            <a:off x="797050" y="3778823"/>
            <a:ext cx="11205653" cy="2246769"/>
          </a:xfrm>
          <a:prstGeom prst="rect">
            <a:avLst/>
          </a:prstGeom>
        </p:spPr>
        <p:txBody>
          <a:bodyPr wrap="square">
            <a:spAutoFit/>
          </a:bodyPr>
          <a:lstStyle/>
          <a:p>
            <a:pPr marL="457200" indent="-457200">
              <a:buFont typeface="Arial" panose="020B0604020202020204" pitchFamily="34" charset="0"/>
              <a:buChar char="•"/>
            </a:pPr>
            <a:r>
              <a:rPr lang="en-IN" sz="2800" dirty="0" smtClean="0"/>
              <a:t>In </a:t>
            </a:r>
            <a:r>
              <a:rPr lang="en-IN" sz="2800" dirty="0"/>
              <a:t>this literature they using that project monitors the people on the footboard and also send information to the authority. This project also senses the blind spot region of the bus and sends the information to the driver. </a:t>
            </a:r>
            <a:endParaRPr lang="en-IN" sz="2800" dirty="0" smtClean="0"/>
          </a:p>
          <a:p>
            <a:endParaRPr lang="en-IN" sz="2800" dirty="0"/>
          </a:p>
        </p:txBody>
      </p:sp>
    </p:spTree>
    <p:extLst>
      <p:ext uri="{BB962C8B-B14F-4D97-AF65-F5344CB8AC3E}">
        <p14:creationId xmlns:p14="http://schemas.microsoft.com/office/powerpoint/2010/main" val="66170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3286" y="243840"/>
            <a:ext cx="9905998" cy="1905000"/>
          </a:xfrm>
        </p:spPr>
        <p:txBody>
          <a:bodyPr/>
          <a:lstStyle/>
          <a:p>
            <a:r>
              <a:rPr lang="en-US" dirty="0" smtClean="0"/>
              <a:t>Final Product </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8837" y="1900460"/>
            <a:ext cx="4851400" cy="3626422"/>
          </a:xfrm>
        </p:spPr>
      </p:pic>
    </p:spTree>
    <p:extLst>
      <p:ext uri="{BB962C8B-B14F-4D97-AF65-F5344CB8AC3E}">
        <p14:creationId xmlns:p14="http://schemas.microsoft.com/office/powerpoint/2010/main" val="191423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67708" y="2669310"/>
            <a:ext cx="8478982" cy="1569660"/>
          </a:xfrm>
          <a:prstGeom prst="rect">
            <a:avLst/>
          </a:prstGeom>
          <a:noFill/>
        </p:spPr>
        <p:txBody>
          <a:bodyPr wrap="square" rtlCol="0">
            <a:spAutoFit/>
          </a:bodyPr>
          <a:lstStyle/>
          <a:p>
            <a:r>
              <a:rPr lang="en-US" sz="9600" dirty="0" smtClean="0"/>
              <a:t>THANK YOU</a:t>
            </a:r>
            <a:endParaRPr lang="en-IN" sz="9600" dirty="0"/>
          </a:p>
        </p:txBody>
      </p:sp>
    </p:spTree>
    <p:extLst>
      <p:ext uri="{BB962C8B-B14F-4D97-AF65-F5344CB8AC3E}">
        <p14:creationId xmlns:p14="http://schemas.microsoft.com/office/powerpoint/2010/main" val="26753138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146</TotalTime>
  <Words>325</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Mesh</vt:lpstr>
      <vt:lpstr>Steps Lock System In Buses</vt:lpstr>
      <vt:lpstr>Cause</vt:lpstr>
      <vt:lpstr>PowerPoint Presentation</vt:lpstr>
      <vt:lpstr>References</vt:lpstr>
      <vt:lpstr>PowerPoint Presentation</vt:lpstr>
      <vt:lpstr>Final Product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Steps    Lock   SYSTEM IN   BUSES</dc:title>
  <dc:creator>Narmadha Loganathan</dc:creator>
  <cp:lastModifiedBy>HP</cp:lastModifiedBy>
  <cp:revision>13</cp:revision>
  <dcterms:created xsi:type="dcterms:W3CDTF">2023-08-16T13:50:07Z</dcterms:created>
  <dcterms:modified xsi:type="dcterms:W3CDTF">2023-08-17T08:53:05Z</dcterms:modified>
</cp:coreProperties>
</file>