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60" r:id="rId4"/>
    <p:sldId id="259" r:id="rId5"/>
    <p:sldId id="269" r:id="rId6"/>
    <p:sldId id="266" r:id="rId7"/>
    <p:sldId id="267" r:id="rId8"/>
    <p:sldId id="268" r:id="rId9"/>
    <p:sldId id="265" r:id="rId10"/>
    <p:sldId id="270" r:id="rId11"/>
    <p:sldId id="264"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D8F22-9924-4FB5-ACC9-659B159A8026}" type="datetimeFigureOut">
              <a:rPr lang="en-US" smtClean="0"/>
              <a:t>3/29/2025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E4343-B8CA-40D4-A5F9-829B034241DB}" type="slidenum">
              <a:rPr lang="en-US" smtClean="0"/>
              <a:t>‹#›</a:t>
            </a:fld>
            <a:endParaRPr lang="en-US"/>
          </a:p>
        </p:txBody>
      </p:sp>
    </p:spTree>
    <p:extLst>
      <p:ext uri="{BB962C8B-B14F-4D97-AF65-F5344CB8AC3E}">
        <p14:creationId xmlns:p14="http://schemas.microsoft.com/office/powerpoint/2010/main" val="2619243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E4343-B8CA-40D4-A5F9-829B034241DB}" type="slidenum">
              <a:rPr lang="en-US" smtClean="0"/>
              <a:t>6</a:t>
            </a:fld>
            <a:endParaRPr lang="en-US"/>
          </a:p>
        </p:txBody>
      </p:sp>
    </p:spTree>
    <p:extLst>
      <p:ext uri="{BB962C8B-B14F-4D97-AF65-F5344CB8AC3E}">
        <p14:creationId xmlns:p14="http://schemas.microsoft.com/office/powerpoint/2010/main" val="90038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26FF0-CAF1-4BFE-878B-6B48DDC39059}"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332036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122316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24348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6318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3757056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726FF0-CAF1-4BFE-878B-6B48DDC39059}" type="datetimeFigureOut">
              <a:rPr lang="en-US" smtClean="0"/>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3256429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726FF0-CAF1-4BFE-878B-6B48DDC39059}" type="datetimeFigureOut">
              <a:rPr lang="en-US" smtClean="0"/>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018157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26FF0-CAF1-4BFE-878B-6B48DDC39059}"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08023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26FF0-CAF1-4BFE-878B-6B48DDC39059}"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171945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26FF0-CAF1-4BFE-878B-6B48DDC39059}"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3868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26FF0-CAF1-4BFE-878B-6B48DDC39059}"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35881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389813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26FF0-CAF1-4BFE-878B-6B48DDC39059}" type="datetimeFigureOut">
              <a:rPr lang="en-US" smtClean="0"/>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761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26FF0-CAF1-4BFE-878B-6B48DDC39059}" type="datetimeFigureOut">
              <a:rPr lang="en-US" smtClean="0"/>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13911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26FF0-CAF1-4BFE-878B-6B48DDC39059}" type="datetimeFigureOut">
              <a:rPr lang="en-US" smtClean="0"/>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256336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74649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26FF0-CAF1-4BFE-878B-6B48DDC39059}"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6A9C3-51EC-4DED-8346-E6397E526080}" type="slidenum">
              <a:rPr lang="en-US" smtClean="0"/>
              <a:t>‹#›</a:t>
            </a:fld>
            <a:endParaRPr lang="en-US"/>
          </a:p>
        </p:txBody>
      </p:sp>
    </p:spTree>
    <p:extLst>
      <p:ext uri="{BB962C8B-B14F-4D97-AF65-F5344CB8AC3E}">
        <p14:creationId xmlns:p14="http://schemas.microsoft.com/office/powerpoint/2010/main" val="81663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6726FF0-CAF1-4BFE-878B-6B48DDC39059}" type="datetimeFigureOut">
              <a:rPr lang="en-US" smtClean="0"/>
              <a:t>3/29/2025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426A9C3-51EC-4DED-8346-E6397E526080}" type="slidenum">
              <a:rPr lang="en-US" smtClean="0"/>
              <a:t>‹#›</a:t>
            </a:fld>
            <a:endParaRPr lang="en-US"/>
          </a:p>
        </p:txBody>
      </p:sp>
    </p:spTree>
    <p:extLst>
      <p:ext uri="{BB962C8B-B14F-4D97-AF65-F5344CB8AC3E}">
        <p14:creationId xmlns:p14="http://schemas.microsoft.com/office/powerpoint/2010/main" val="4640929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ACBC-9B73-B41E-591F-9E379B694243}"/>
              </a:ext>
            </a:extLst>
          </p:cNvPr>
          <p:cNvSpPr>
            <a:spLocks noGrp="1"/>
          </p:cNvSpPr>
          <p:nvPr>
            <p:ph type="ctrTitle"/>
          </p:nvPr>
        </p:nvSpPr>
        <p:spPr/>
        <p:txBody>
          <a:bodyPr>
            <a:normAutofit/>
          </a:bodyPr>
          <a:lstStyle/>
          <a:p>
            <a:r>
              <a:rPr lang="en-US" b="0" i="0" dirty="0">
                <a:effectLst/>
                <a:latin typeface="Times New Roman" panose="02020603050405020304" pitchFamily="18" charset="0"/>
                <a:cs typeface="Times New Roman" panose="02020603050405020304" pitchFamily="18" charset="0"/>
              </a:rPr>
              <a:t>Electrical Faults Analysis &amp; Classification</a:t>
            </a:r>
            <a:br>
              <a:rPr lang="en-US" dirty="0"/>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08F973-D27C-11A4-1EE3-8BE4F863D272}"/>
              </a:ext>
            </a:extLst>
          </p:cNvPr>
          <p:cNvSpPr>
            <a:spLocks noGrp="1"/>
          </p:cNvSpPr>
          <p:nvPr>
            <p:ph type="subTitle" idx="1"/>
          </p:nvPr>
        </p:nvSpPr>
        <p:spPr>
          <a:xfrm>
            <a:off x="1595269" y="3602038"/>
            <a:ext cx="10262434" cy="2857756"/>
          </a:xfrm>
        </p:spPr>
        <p:txBody>
          <a:bodyPr>
            <a:normAutofit/>
          </a:bodyPr>
          <a:lstStyle/>
          <a:p>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                                                            Sangamithraa-CB.EN.U4EEE22040</a:t>
            </a:r>
          </a:p>
          <a:p>
            <a:r>
              <a:rPr lang="en-US" dirty="0">
                <a:latin typeface="Times New Roman" panose="02020603050405020304" pitchFamily="18" charset="0"/>
                <a:cs typeface="Times New Roman" panose="02020603050405020304" pitchFamily="18" charset="0"/>
              </a:rPr>
              <a:t>                                                           S.Harshitha-CB.EN.U4EEE22136 </a:t>
            </a:r>
          </a:p>
          <a:p>
            <a:r>
              <a:rPr lang="en-US" dirty="0">
                <a:latin typeface="Times New Roman" panose="02020603050405020304" pitchFamily="18" charset="0"/>
                <a:cs typeface="Times New Roman" panose="02020603050405020304" pitchFamily="18" charset="0"/>
              </a:rPr>
              <a:t>                                                            Paroma dhara-CB.EN.U4EE22126</a:t>
            </a:r>
          </a:p>
          <a:p>
            <a:endParaRPr lang="en-US" dirty="0"/>
          </a:p>
          <a:p>
            <a:endParaRPr lang="en-US" dirty="0"/>
          </a:p>
        </p:txBody>
      </p:sp>
    </p:spTree>
    <p:extLst>
      <p:ext uri="{BB962C8B-B14F-4D97-AF65-F5344CB8AC3E}">
        <p14:creationId xmlns:p14="http://schemas.microsoft.com/office/powerpoint/2010/main" val="304325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2309-871E-E075-5939-ADBA8A79A4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9BE6C9-2621-1A64-C64B-493F69FCA6BD}"/>
              </a:ext>
            </a:extLst>
          </p:cNvPr>
          <p:cNvSpPr>
            <a:spLocks noGrp="1"/>
          </p:cNvSpPr>
          <p:nvPr>
            <p:ph idx="1"/>
          </p:nvPr>
        </p:nvSpPr>
        <p:spPr/>
        <p:txBody>
          <a:bodyPr>
            <a:normAutofit fontScale="47500" lnSpcReduction="20000"/>
          </a:bodyPr>
          <a:lstStyle/>
          <a:p>
            <a:pPr marL="0" indent="0">
              <a:buNone/>
            </a:pPr>
            <a:r>
              <a:rPr lang="en-IN" dirty="0"/>
              <a:t>4. Exploratory Analysis
Class distribution: Check fault type frequencies
Correlations: Identify relationships between currents
5. Model Training
Train three models:
Logistic Regression (Baseline)
Random Forest (Non-linear patterns)
</a:t>
            </a:r>
            <a:r>
              <a:rPr lang="en-IN" dirty="0" err="1"/>
              <a:t>XGBoost</a:t>
            </a:r>
            <a:r>
              <a:rPr lang="en-IN" dirty="0"/>
              <a:t> (High accuracy for imbalanced data)
6. Evaluation
Metrics:
Accuracy
Precision/Recall per fault type
F1-score (weighted average)</a:t>
            </a:r>
            <a:endParaRPr lang="en-US" dirty="0"/>
          </a:p>
        </p:txBody>
      </p:sp>
    </p:spTree>
    <p:extLst>
      <p:ext uri="{BB962C8B-B14F-4D97-AF65-F5344CB8AC3E}">
        <p14:creationId xmlns:p14="http://schemas.microsoft.com/office/powerpoint/2010/main" val="139903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86E0-BD20-B914-A30D-94E21CEA7139}"/>
              </a:ext>
            </a:extLst>
          </p:cNvPr>
          <p:cNvSpPr>
            <a:spLocks noGrp="1"/>
          </p:cNvSpPr>
          <p:nvPr>
            <p:ph type="title"/>
          </p:nvPr>
        </p:nvSpPr>
        <p:spPr>
          <a:xfrm>
            <a:off x="913795" y="78659"/>
            <a:ext cx="10353761" cy="988142"/>
          </a:xfrm>
        </p:spPr>
        <p:txBody>
          <a:bodyPr/>
          <a:lstStyle/>
          <a:p>
            <a:pPr algn="l"/>
            <a:r>
              <a:rPr lang="en-US" dirty="0"/>
              <a:t>Result and discussion:</a:t>
            </a:r>
          </a:p>
        </p:txBody>
      </p:sp>
      <p:pic>
        <p:nvPicPr>
          <p:cNvPr id="5" name="Content Placeholder 4">
            <a:extLst>
              <a:ext uri="{FF2B5EF4-FFF2-40B4-BE49-F238E27FC236}">
                <a16:creationId xmlns:a16="http://schemas.microsoft.com/office/drawing/2014/main" id="{D2BAA45A-2891-4398-3720-ED9435E7FEE5}"/>
              </a:ext>
            </a:extLst>
          </p:cNvPr>
          <p:cNvPicPr>
            <a:picLocks noChangeAspect="1"/>
          </p:cNvPicPr>
          <p:nvPr/>
        </p:nvPicPr>
        <p:blipFill>
          <a:blip r:embed="rId2"/>
          <a:stretch>
            <a:fillRect/>
          </a:stretch>
        </p:blipFill>
        <p:spPr>
          <a:xfrm>
            <a:off x="924444" y="1199535"/>
            <a:ext cx="4543358" cy="4325937"/>
          </a:xfrm>
          <a:prstGeom prst="rect">
            <a:avLst/>
          </a:prstGeom>
        </p:spPr>
      </p:pic>
      <p:pic>
        <p:nvPicPr>
          <p:cNvPr id="7" name="Picture 6">
            <a:extLst>
              <a:ext uri="{FF2B5EF4-FFF2-40B4-BE49-F238E27FC236}">
                <a16:creationId xmlns:a16="http://schemas.microsoft.com/office/drawing/2014/main" id="{9829B1FF-3F98-B567-15C9-F54B05D9ACDB}"/>
              </a:ext>
            </a:extLst>
          </p:cNvPr>
          <p:cNvPicPr>
            <a:picLocks noChangeAspect="1"/>
          </p:cNvPicPr>
          <p:nvPr/>
        </p:nvPicPr>
        <p:blipFill>
          <a:blip r:embed="rId3"/>
          <a:stretch>
            <a:fillRect/>
          </a:stretch>
        </p:blipFill>
        <p:spPr>
          <a:xfrm>
            <a:off x="6360407" y="1245681"/>
            <a:ext cx="4701947" cy="4366638"/>
          </a:xfrm>
          <a:prstGeom prst="rect">
            <a:avLst/>
          </a:prstGeom>
        </p:spPr>
      </p:pic>
    </p:spTree>
    <p:extLst>
      <p:ext uri="{BB962C8B-B14F-4D97-AF65-F5344CB8AC3E}">
        <p14:creationId xmlns:p14="http://schemas.microsoft.com/office/powerpoint/2010/main" val="4209852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5737-7068-7431-37A9-3E4D84FE21FA}"/>
              </a:ext>
            </a:extLst>
          </p:cNvPr>
          <p:cNvSpPr>
            <a:spLocks noGrp="1"/>
          </p:cNvSpPr>
          <p:nvPr>
            <p:ph type="title"/>
          </p:nvPr>
        </p:nvSpPr>
        <p:spPr>
          <a:xfrm>
            <a:off x="913795" y="176646"/>
            <a:ext cx="10353761" cy="1226127"/>
          </a:xfrm>
        </p:spPr>
        <p:txBody>
          <a:bodyPr/>
          <a:lstStyle/>
          <a:p>
            <a:r>
              <a:rPr lang="en-US" dirty="0"/>
              <a:t>Why Choose </a:t>
            </a:r>
            <a:r>
              <a:rPr lang="en-US" dirty="0" err="1"/>
              <a:t>XGBoost</a:t>
            </a:r>
            <a:r>
              <a:rPr lang="en-US" dirty="0"/>
              <a:t> and Random Forest</a:t>
            </a:r>
          </a:p>
        </p:txBody>
      </p:sp>
      <p:sp>
        <p:nvSpPr>
          <p:cNvPr id="3" name="Content Placeholder 2">
            <a:extLst>
              <a:ext uri="{FF2B5EF4-FFF2-40B4-BE49-F238E27FC236}">
                <a16:creationId xmlns:a16="http://schemas.microsoft.com/office/drawing/2014/main" id="{529E616B-5990-EFFD-E6C8-0CAC4EF7B4BB}"/>
              </a:ext>
            </a:extLst>
          </p:cNvPr>
          <p:cNvSpPr>
            <a:spLocks noGrp="1"/>
          </p:cNvSpPr>
          <p:nvPr>
            <p:ph idx="1"/>
          </p:nvPr>
        </p:nvSpPr>
        <p:spPr>
          <a:xfrm>
            <a:off x="913795" y="1712606"/>
            <a:ext cx="10353762" cy="3695136"/>
          </a:xfrm>
        </p:spPr>
        <p:txBody>
          <a:bodyPr/>
          <a:lstStyle/>
          <a:p>
            <a:pPr>
              <a:buNone/>
            </a:pPr>
            <a:r>
              <a:rPr lang="en-US" b="1" dirty="0">
                <a:latin typeface="Times New Roman" panose="02020603050405020304" pitchFamily="18" charset="0"/>
                <a:cs typeface="Times New Roman" panose="02020603050405020304" pitchFamily="18" charset="0"/>
              </a:rPr>
              <a:t>. Random Forest: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 Works well with both small and large datasets without overfitting.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Importance</a:t>
            </a:r>
            <a:r>
              <a:rPr lang="en-US" dirty="0">
                <a:latin typeface="Times New Roman" panose="02020603050405020304" pitchFamily="18" charset="0"/>
                <a:cs typeface="Times New Roman" panose="02020603050405020304" pitchFamily="18" charset="0"/>
              </a:rPr>
              <a:t>: Can rank the significance of input features.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Handles Missing Data</a:t>
            </a:r>
            <a:r>
              <a:rPr lang="en-US" dirty="0">
                <a:latin typeface="Times New Roman" panose="02020603050405020304" pitchFamily="18" charset="0"/>
                <a:cs typeface="Times New Roman" panose="02020603050405020304" pitchFamily="18" charset="0"/>
              </a:rPr>
              <a:t>: Can work with incomplete data more effectively than some other models.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Ensemble Learning</a:t>
            </a:r>
            <a:r>
              <a:rPr lang="en-US" dirty="0">
                <a:latin typeface="Times New Roman" panose="02020603050405020304" pitchFamily="18" charset="0"/>
                <a:cs typeface="Times New Roman" panose="02020603050405020304" pitchFamily="18" charset="0"/>
              </a:rPr>
              <a:t>: Uses multiple decision trees to improve accuracy and reduce variance.</a:t>
            </a:r>
          </a:p>
          <a:p>
            <a:endParaRPr lang="en-US" dirty="0"/>
          </a:p>
        </p:txBody>
      </p:sp>
    </p:spTree>
    <p:extLst>
      <p:ext uri="{BB962C8B-B14F-4D97-AF65-F5344CB8AC3E}">
        <p14:creationId xmlns:p14="http://schemas.microsoft.com/office/powerpoint/2010/main" val="398885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4217-9C7C-EF69-8E85-B4C7A03C4301}"/>
              </a:ext>
            </a:extLst>
          </p:cNvPr>
          <p:cNvSpPr>
            <a:spLocks noGrp="1"/>
          </p:cNvSpPr>
          <p:nvPr>
            <p:ph type="title"/>
          </p:nvPr>
        </p:nvSpPr>
        <p:spPr>
          <a:xfrm>
            <a:off x="913795" y="-810490"/>
            <a:ext cx="10353761" cy="36368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9087C98-831F-DB45-CF60-9C7BD07A28D5}"/>
              </a:ext>
            </a:extLst>
          </p:cNvPr>
          <p:cNvSpPr>
            <a:spLocks noGrp="1"/>
          </p:cNvSpPr>
          <p:nvPr>
            <p:ph idx="1"/>
          </p:nvPr>
        </p:nvSpPr>
        <p:spPr>
          <a:xfrm>
            <a:off x="913795" y="498764"/>
            <a:ext cx="10353762" cy="5292436"/>
          </a:xfrm>
        </p:spPr>
        <p:txBody>
          <a:bodyPr/>
          <a:lstStyle/>
          <a:p>
            <a:pPr>
              <a:buNone/>
            </a:pP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Uses parallel processing and optimized algorithms for fast execution.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Higher Accuracy</a:t>
            </a:r>
            <a:r>
              <a:rPr lang="en-US" dirty="0">
                <a:latin typeface="Times New Roman" panose="02020603050405020304" pitchFamily="18" charset="0"/>
                <a:cs typeface="Times New Roman" panose="02020603050405020304" pitchFamily="18" charset="0"/>
              </a:rPr>
              <a:t>: Outperforms traditional ML models in many real-world datasets.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Regularization</a:t>
            </a:r>
            <a:r>
              <a:rPr lang="en-US" dirty="0">
                <a:latin typeface="Times New Roman" panose="02020603050405020304" pitchFamily="18" charset="0"/>
                <a:cs typeface="Times New Roman" panose="02020603050405020304" pitchFamily="18" charset="0"/>
              </a:rPr>
              <a:t>: Avoids overfitting better than traditional boosting algorithms.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Handles Class Imbalance</a:t>
            </a:r>
            <a:r>
              <a:rPr lang="en-US" dirty="0">
                <a:latin typeface="Times New Roman" panose="02020603050405020304" pitchFamily="18" charset="0"/>
                <a:cs typeface="Times New Roman" panose="02020603050405020304" pitchFamily="18" charset="0"/>
              </a:rPr>
              <a:t>: Effective in scenarios where fault types are unevenly distributed.</a:t>
            </a:r>
          </a:p>
          <a:p>
            <a:r>
              <a:rPr lang="en-US" dirty="0">
                <a:latin typeface="Times New Roman" panose="02020603050405020304" pitchFamily="18" charset="0"/>
                <a:cs typeface="Times New Roman" panose="02020603050405020304" pitchFamily="18" charset="0"/>
              </a:rPr>
              <a:t>By using both </a:t>
            </a:r>
            <a:r>
              <a:rPr lang="en-US" b="1" dirty="0">
                <a:latin typeface="Times New Roman" panose="02020603050405020304" pitchFamily="18" charset="0"/>
                <a:cs typeface="Times New Roman" panose="02020603050405020304" pitchFamily="18" charset="0"/>
              </a:rPr>
              <a:t>Random Forest and </a:t>
            </a:r>
            <a:r>
              <a:rPr lang="en-US" b="1"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we achieve a </a:t>
            </a:r>
            <a:r>
              <a:rPr lang="en-US" b="1" dirty="0">
                <a:latin typeface="Times New Roman" panose="02020603050405020304" pitchFamily="18" charset="0"/>
                <a:cs typeface="Times New Roman" panose="02020603050405020304" pitchFamily="18" charset="0"/>
              </a:rPr>
              <a:t>balance between interpretability and high accuracy</a:t>
            </a:r>
            <a:r>
              <a:rPr lang="en-US" dirty="0">
                <a:latin typeface="Times New Roman" panose="02020603050405020304" pitchFamily="18" charset="0"/>
                <a:cs typeface="Times New Roman" panose="02020603050405020304" pitchFamily="18" charset="0"/>
              </a:rPr>
              <a:t>, ensuring reliable electrical fault classification.</a:t>
            </a:r>
          </a:p>
          <a:p>
            <a:endParaRPr lang="en-US" dirty="0"/>
          </a:p>
        </p:txBody>
      </p:sp>
    </p:spTree>
    <p:extLst>
      <p:ext uri="{BB962C8B-B14F-4D97-AF65-F5344CB8AC3E}">
        <p14:creationId xmlns:p14="http://schemas.microsoft.com/office/powerpoint/2010/main" val="136404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3CD9-696C-7703-5C9E-661337791237}"/>
              </a:ext>
            </a:extLst>
          </p:cNvPr>
          <p:cNvSpPr>
            <a:spLocks noGrp="1"/>
          </p:cNvSpPr>
          <p:nvPr>
            <p:ph type="title"/>
          </p:nvPr>
        </p:nvSpPr>
        <p:spPr>
          <a:xfrm>
            <a:off x="913795" y="157317"/>
            <a:ext cx="10353761" cy="909484"/>
          </a:xfrm>
        </p:spPr>
        <p:txBody>
          <a:bodyPr/>
          <a:lstStyle/>
          <a:p>
            <a:pPr algn="l"/>
            <a:r>
              <a:rPr lang="en-US" dirty="0"/>
              <a:t>CONCLUSION</a:t>
            </a:r>
          </a:p>
        </p:txBody>
      </p:sp>
      <p:sp>
        <p:nvSpPr>
          <p:cNvPr id="3" name="Content Placeholder 2">
            <a:extLst>
              <a:ext uri="{FF2B5EF4-FFF2-40B4-BE49-F238E27FC236}">
                <a16:creationId xmlns:a16="http://schemas.microsoft.com/office/drawing/2014/main" id="{9359B7B6-EAA9-1160-50F2-0E48D6D91650}"/>
              </a:ext>
            </a:extLst>
          </p:cNvPr>
          <p:cNvSpPr>
            <a:spLocks noGrp="1"/>
          </p:cNvSpPr>
          <p:nvPr>
            <p:ph idx="1"/>
          </p:nvPr>
        </p:nvSpPr>
        <p:spPr>
          <a:xfrm>
            <a:off x="913795" y="1066801"/>
            <a:ext cx="10353762" cy="4724399"/>
          </a:xfrm>
        </p:spPr>
        <p:txBody>
          <a:bodyPr>
            <a:normAutofit/>
          </a:bodyPr>
          <a:lstStyle/>
          <a:p>
            <a:pPr>
              <a:buNone/>
            </a:pPr>
            <a:r>
              <a:rPr lang="en-US" dirty="0">
                <a:latin typeface="Times New Roman" panose="02020603050405020304" pitchFamily="18" charset="0"/>
                <a:cs typeface="Times New Roman" panose="02020603050405020304" pitchFamily="18" charset="0"/>
              </a:rPr>
              <a:t>This project successfully </a:t>
            </a:r>
            <a:r>
              <a:rPr lang="en-US" b="1" dirty="0">
                <a:latin typeface="Times New Roman" panose="02020603050405020304" pitchFamily="18" charset="0"/>
                <a:cs typeface="Times New Roman" panose="02020603050405020304" pitchFamily="18" charset="0"/>
              </a:rPr>
              <a:t>classifies electrical faults using machine learning models</a:t>
            </a:r>
            <a:r>
              <a:rPr lang="en-US" dirty="0">
                <a:latin typeface="Times New Roman" panose="02020603050405020304" pitchFamily="18" charset="0"/>
                <a:cs typeface="Times New Roman" panose="02020603050405020304" pitchFamily="18" charset="0"/>
              </a:rPr>
              <a:t>. Data preprocessing, feature engineering, and model training were implemented efficiently, with </a:t>
            </a:r>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and Random Forest achieving the best performance</a:t>
            </a:r>
            <a:r>
              <a:rPr lang="en-US" dirty="0">
                <a:latin typeface="Times New Roman" panose="02020603050405020304" pitchFamily="18" charset="0"/>
                <a:cs typeface="Times New Roman" panose="02020603050405020304" pitchFamily="18" charset="0"/>
              </a:rPr>
              <a:t>. The models were evaluated using accuracy, F1-score, and confusion matrices to ensure reliability.</a:t>
            </a:r>
          </a:p>
          <a:p>
            <a:pPr>
              <a:buNone/>
            </a:pPr>
            <a:r>
              <a:rPr lang="en-US" dirty="0">
                <a:latin typeface="Times New Roman" panose="02020603050405020304" pitchFamily="18" charset="0"/>
                <a:cs typeface="Times New Roman" panose="02020603050405020304" pitchFamily="18" charset="0"/>
              </a:rPr>
              <a:t>Future improvements can include: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implementation using IoT-based fault detection.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Integration with cloud or edge computing for faster response.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Further tuning of hyperparameters to improve accuracy.</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7160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1F37-B5FA-EC3A-583A-5654F8541174}"/>
              </a:ext>
            </a:extLst>
          </p:cNvPr>
          <p:cNvSpPr>
            <a:spLocks noGrp="1"/>
          </p:cNvSpPr>
          <p:nvPr>
            <p:ph type="title"/>
          </p:nvPr>
        </p:nvSpPr>
        <p:spPr>
          <a:xfrm>
            <a:off x="913795" y="147485"/>
            <a:ext cx="10353761" cy="919316"/>
          </a:xfrm>
        </p:spPr>
        <p:txBody>
          <a:bodyPr/>
          <a:lstStyle/>
          <a:p>
            <a:pPr algn="l"/>
            <a:r>
              <a:rPr lang="en-US" dirty="0"/>
              <a:t>Introduction:</a:t>
            </a:r>
          </a:p>
        </p:txBody>
      </p:sp>
      <p:sp>
        <p:nvSpPr>
          <p:cNvPr id="3" name="Content Placeholder 2">
            <a:extLst>
              <a:ext uri="{FF2B5EF4-FFF2-40B4-BE49-F238E27FC236}">
                <a16:creationId xmlns:a16="http://schemas.microsoft.com/office/drawing/2014/main" id="{A969CB19-CDC9-2ABC-6D87-A64197EAE4AB}"/>
              </a:ext>
            </a:extLst>
          </p:cNvPr>
          <p:cNvSpPr>
            <a:spLocks noGrp="1"/>
          </p:cNvSpPr>
          <p:nvPr>
            <p:ph idx="1"/>
          </p:nvPr>
        </p:nvSpPr>
        <p:spPr>
          <a:xfrm>
            <a:off x="913795" y="855406"/>
            <a:ext cx="10353762" cy="4935794"/>
          </a:xfrm>
        </p:spPr>
        <p:txBody>
          <a:bodyPr>
            <a:normAutofit/>
          </a:bodyPr>
          <a:lstStyle/>
          <a:p>
            <a:r>
              <a:rPr lang="en-US" dirty="0"/>
              <a:t>Electrical fault detection and classification are critical for ensuring the reliability and safety of power systems. Traditional fault classification methods rely on predefined rules and threshold-based techniques, which often struggle with complex grid conditions and non-linear fault patterns. This project leverages </a:t>
            </a:r>
            <a:r>
              <a:rPr lang="en-US" b="1" dirty="0"/>
              <a:t>machine learning (ML) techniques</a:t>
            </a:r>
            <a:r>
              <a:rPr lang="en-US" dirty="0"/>
              <a:t> to automate and enhance fault classification based on electrical current and voltage data.</a:t>
            </a:r>
          </a:p>
        </p:txBody>
      </p:sp>
    </p:spTree>
    <p:extLst>
      <p:ext uri="{BB962C8B-B14F-4D97-AF65-F5344CB8AC3E}">
        <p14:creationId xmlns:p14="http://schemas.microsoft.com/office/powerpoint/2010/main" val="301098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A0D0-A98C-97E4-CBD5-461BD4942095}"/>
              </a:ext>
            </a:extLst>
          </p:cNvPr>
          <p:cNvSpPr>
            <a:spLocks noGrp="1"/>
          </p:cNvSpPr>
          <p:nvPr>
            <p:ph type="title"/>
          </p:nvPr>
        </p:nvSpPr>
        <p:spPr>
          <a:xfrm>
            <a:off x="913795" y="249383"/>
            <a:ext cx="10353761" cy="817418"/>
          </a:xfrm>
        </p:spPr>
        <p:txBody>
          <a:bodyPr/>
          <a:lstStyle/>
          <a:p>
            <a:pPr algn="l"/>
            <a:r>
              <a:rPr lang="en-US" dirty="0"/>
              <a:t>OBJECTIVE:</a:t>
            </a:r>
          </a:p>
        </p:txBody>
      </p:sp>
      <p:sp>
        <p:nvSpPr>
          <p:cNvPr id="3" name="Content Placeholder 2">
            <a:extLst>
              <a:ext uri="{FF2B5EF4-FFF2-40B4-BE49-F238E27FC236}">
                <a16:creationId xmlns:a16="http://schemas.microsoft.com/office/drawing/2014/main" id="{81BC7764-73F7-74EE-21E1-08B0543E1BF3}"/>
              </a:ext>
            </a:extLst>
          </p:cNvPr>
          <p:cNvSpPr>
            <a:spLocks noGrp="1"/>
          </p:cNvSpPr>
          <p:nvPr>
            <p:ph idx="1"/>
          </p:nvPr>
        </p:nvSpPr>
        <p:spPr>
          <a:xfrm>
            <a:off x="913795" y="1066801"/>
            <a:ext cx="10353762" cy="4724399"/>
          </a:xfrm>
        </p:spPr>
        <p:txBody>
          <a:bodyPr/>
          <a:lstStyle/>
          <a:p>
            <a:pPr>
              <a:buNone/>
            </a:pPr>
            <a:r>
              <a:rPr lang="en-US" dirty="0">
                <a:latin typeface="Times New Roman" panose="02020603050405020304" pitchFamily="18" charset="0"/>
                <a:cs typeface="Times New Roman" panose="02020603050405020304" pitchFamily="18" charset="0"/>
              </a:rPr>
              <a:t>The primary goal of this project is to develop an accurate and efficient </a:t>
            </a:r>
            <a:r>
              <a:rPr lang="en-US" b="1" dirty="0">
                <a:latin typeface="Times New Roman" panose="02020603050405020304" pitchFamily="18" charset="0"/>
                <a:cs typeface="Times New Roman" panose="02020603050405020304" pitchFamily="18" charset="0"/>
              </a:rPr>
              <a:t>fault classification system</a:t>
            </a:r>
            <a:r>
              <a:rPr lang="en-US" dirty="0">
                <a:latin typeface="Times New Roman" panose="02020603050405020304" pitchFamily="18" charset="0"/>
                <a:cs typeface="Times New Roman" panose="02020603050405020304" pitchFamily="18" charset="0"/>
              </a:rPr>
              <a:t> that can analyze electrical parameters, detect anomalies, and classify faults into predefined categories. The system is designed to:</a:t>
            </a:r>
          </a:p>
          <a:p>
            <a:pPr>
              <a:buFont typeface="+mj-lt"/>
              <a:buAutoNum type="arabicPeriod"/>
            </a:pPr>
            <a:r>
              <a:rPr lang="en-US" b="1" dirty="0">
                <a:latin typeface="Times New Roman" panose="02020603050405020304" pitchFamily="18" charset="0"/>
                <a:cs typeface="Times New Roman" panose="02020603050405020304" pitchFamily="18" charset="0"/>
              </a:rPr>
              <a:t>Identify Fault Types</a:t>
            </a:r>
            <a:r>
              <a:rPr lang="en-US" dirty="0">
                <a:latin typeface="Times New Roman" panose="02020603050405020304" pitchFamily="18" charset="0"/>
                <a:cs typeface="Times New Roman" panose="02020603050405020304" pitchFamily="18" charset="0"/>
              </a:rPr>
              <a:t>: Detect and categorize faults such as Line-to-Ground (LG), Line-to-Line (LL), and Three-Phase Faults.</a:t>
            </a:r>
          </a:p>
          <a:p>
            <a:pPr>
              <a:buFont typeface="+mj-lt"/>
              <a:buAutoNum type="arabicPeriod"/>
            </a:pPr>
            <a:r>
              <a:rPr lang="en-US" b="1" dirty="0">
                <a:latin typeface="Times New Roman" panose="02020603050405020304" pitchFamily="18" charset="0"/>
                <a:cs typeface="Times New Roman" panose="02020603050405020304" pitchFamily="18" charset="0"/>
              </a:rPr>
              <a:t>Improve Classification Accuracy</a:t>
            </a:r>
            <a:r>
              <a:rPr lang="en-US" dirty="0">
                <a:latin typeface="Times New Roman" panose="02020603050405020304" pitchFamily="18" charset="0"/>
                <a:cs typeface="Times New Roman" panose="02020603050405020304" pitchFamily="18" charset="0"/>
              </a:rPr>
              <a:t>: Utilize ML models like </a:t>
            </a:r>
            <a:r>
              <a:rPr lang="en-US" b="1" dirty="0">
                <a:latin typeface="Times New Roman" panose="02020603050405020304" pitchFamily="18" charset="0"/>
                <a:cs typeface="Times New Roman" panose="02020603050405020304" pitchFamily="18" charset="0"/>
              </a:rPr>
              <a:t>Logistic Regression, Random Forest, and </a:t>
            </a:r>
            <a:r>
              <a:rPr lang="en-US" b="1"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to enhance detection precision.</a:t>
            </a:r>
          </a:p>
          <a:p>
            <a:pPr>
              <a:buFont typeface="+mj-lt"/>
              <a:buAutoNum type="arabicPeriod"/>
            </a:pPr>
            <a:r>
              <a:rPr lang="en-US" b="1" dirty="0">
                <a:latin typeface="Times New Roman" panose="02020603050405020304" pitchFamily="18" charset="0"/>
                <a:cs typeface="Times New Roman" panose="02020603050405020304" pitchFamily="18" charset="0"/>
              </a:rPr>
              <a:t>Analyze Performance</a:t>
            </a:r>
            <a:r>
              <a:rPr lang="en-US" dirty="0">
                <a:latin typeface="Times New Roman" panose="02020603050405020304" pitchFamily="18" charset="0"/>
                <a:cs typeface="Times New Roman" panose="02020603050405020304" pitchFamily="18" charset="0"/>
              </a:rPr>
              <a:t>: To analyze the model and understand its efficiency.</a:t>
            </a:r>
          </a:p>
          <a:p>
            <a:endParaRPr lang="en-US" dirty="0"/>
          </a:p>
        </p:txBody>
      </p:sp>
    </p:spTree>
    <p:extLst>
      <p:ext uri="{BB962C8B-B14F-4D97-AF65-F5344CB8AC3E}">
        <p14:creationId xmlns:p14="http://schemas.microsoft.com/office/powerpoint/2010/main" val="16182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97B3-10F4-2D83-C85E-043F23F1DBE4}"/>
              </a:ext>
            </a:extLst>
          </p:cNvPr>
          <p:cNvSpPr>
            <a:spLocks noGrp="1"/>
          </p:cNvSpPr>
          <p:nvPr>
            <p:ph type="title"/>
          </p:nvPr>
        </p:nvSpPr>
        <p:spPr>
          <a:xfrm>
            <a:off x="913795" y="108156"/>
            <a:ext cx="10353761" cy="884902"/>
          </a:xfrm>
        </p:spPr>
        <p:txBody>
          <a:bodyPr/>
          <a:lstStyle/>
          <a:p>
            <a:pPr algn="l"/>
            <a:r>
              <a:rPr lang="en-US" dirty="0">
                <a:latin typeface="Times New Roman" panose="02020603050405020304" pitchFamily="18" charset="0"/>
                <a:cs typeface="Times New Roman" panose="02020603050405020304" pitchFamily="18" charset="0"/>
              </a:rPr>
              <a:t>FLOWCHART</a:t>
            </a:r>
          </a:p>
        </p:txBody>
      </p:sp>
      <p:sp>
        <p:nvSpPr>
          <p:cNvPr id="6" name="Rectangle 1">
            <a:extLst>
              <a:ext uri="{FF2B5EF4-FFF2-40B4-BE49-F238E27FC236}">
                <a16:creationId xmlns:a16="http://schemas.microsoft.com/office/drawing/2014/main" id="{42BB2C70-79D6-DD28-40F9-9F96D331227F}"/>
              </a:ext>
            </a:extLst>
          </p:cNvPr>
          <p:cNvSpPr>
            <a:spLocks noChangeArrowheads="1"/>
          </p:cNvSpPr>
          <p:nvPr/>
        </p:nvSpPr>
        <p:spPr bwMode="auto">
          <a:xfrm>
            <a:off x="4859346" y="1270056"/>
            <a:ext cx="67748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process begins with defining the objective of fault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Acquisition &amp;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Collects electrical data (current &amp; voltage) and cleans it (handling missing values, normalization,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 &amp;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Extracts important features and visualizes data patterns for better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Development &amp; 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Uses machine learning algorithms (Logistic Regression, Random Forest,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train a fault classification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Tests the trained model using accuracy, F1-score, and confusion matrices to measure its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Strategy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Plans how to implement the trained model in real-world applications (e.g., smart grids, industrial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Considers improvements such as real-time processing, edge computing, or additional optimizations.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process is completed, with potential for future upgrades.</a:t>
            </a:r>
          </a:p>
        </p:txBody>
      </p:sp>
      <p:pic>
        <p:nvPicPr>
          <p:cNvPr id="10" name="Picture 9">
            <a:extLst>
              <a:ext uri="{FF2B5EF4-FFF2-40B4-BE49-F238E27FC236}">
                <a16:creationId xmlns:a16="http://schemas.microsoft.com/office/drawing/2014/main" id="{CD3A468C-FA98-BBEE-2633-EE35BD67A321}"/>
              </a:ext>
            </a:extLst>
          </p:cNvPr>
          <p:cNvPicPr>
            <a:picLocks noChangeAspect="1"/>
          </p:cNvPicPr>
          <p:nvPr/>
        </p:nvPicPr>
        <p:blipFill>
          <a:blip r:embed="rId2"/>
          <a:stretch>
            <a:fillRect/>
          </a:stretch>
        </p:blipFill>
        <p:spPr>
          <a:xfrm>
            <a:off x="744543" y="993058"/>
            <a:ext cx="3200677" cy="5078313"/>
          </a:xfrm>
          <a:prstGeom prst="rect">
            <a:avLst/>
          </a:prstGeom>
        </p:spPr>
      </p:pic>
    </p:spTree>
    <p:extLst>
      <p:ext uri="{BB962C8B-B14F-4D97-AF65-F5344CB8AC3E}">
        <p14:creationId xmlns:p14="http://schemas.microsoft.com/office/powerpoint/2010/main" val="340822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A567-AA18-F648-64E0-7CE456EF1EE7}"/>
              </a:ext>
            </a:extLst>
          </p:cNvPr>
          <p:cNvSpPr>
            <a:spLocks noGrp="1"/>
          </p:cNvSpPr>
          <p:nvPr>
            <p:ph type="title"/>
          </p:nvPr>
        </p:nvSpPr>
        <p:spPr>
          <a:xfrm>
            <a:off x="913795" y="98324"/>
            <a:ext cx="10353761" cy="968476"/>
          </a:xfrm>
        </p:spPr>
        <p:txBody>
          <a:bodyPr/>
          <a:lstStyle/>
          <a:p>
            <a:pPr algn="l"/>
            <a:r>
              <a:rPr lang="en-US" dirty="0"/>
              <a:t>Logistic regression</a:t>
            </a:r>
          </a:p>
        </p:txBody>
      </p:sp>
      <p:pic>
        <p:nvPicPr>
          <p:cNvPr id="5" name="Content Placeholder 4">
            <a:extLst>
              <a:ext uri="{FF2B5EF4-FFF2-40B4-BE49-F238E27FC236}">
                <a16:creationId xmlns:a16="http://schemas.microsoft.com/office/drawing/2014/main" id="{73F377EA-E187-E568-4AA3-5BCD3B5F4D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785" y="1322200"/>
            <a:ext cx="4380117" cy="2944999"/>
          </a:xfrm>
        </p:spPr>
      </p:pic>
      <p:sp>
        <p:nvSpPr>
          <p:cNvPr id="7" name="TextBox 6">
            <a:extLst>
              <a:ext uri="{FF2B5EF4-FFF2-40B4-BE49-F238E27FC236}">
                <a16:creationId xmlns:a16="http://schemas.microsoft.com/office/drawing/2014/main" id="{11A613B3-9C9D-2182-458F-8B5C590F2777}"/>
              </a:ext>
            </a:extLst>
          </p:cNvPr>
          <p:cNvSpPr txBox="1"/>
          <p:nvPr/>
        </p:nvSpPr>
        <p:spPr>
          <a:xfrm>
            <a:off x="5574891" y="1182330"/>
            <a:ext cx="6430296" cy="4524315"/>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Step 1: Inputs and Weights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receives multiple input features </a:t>
            </a:r>
            <a:r>
              <a:rPr lang="en-US" b="1" dirty="0">
                <a:latin typeface="Times New Roman" panose="02020603050405020304" pitchFamily="18" charset="0"/>
                <a:cs typeface="Times New Roman" panose="02020603050405020304" pitchFamily="18" charset="0"/>
              </a:rPr>
              <a:t>x1​,x2​,...,</a:t>
            </a:r>
            <a:r>
              <a:rPr lang="en-US" b="1" dirty="0" err="1">
                <a:latin typeface="Times New Roman" panose="02020603050405020304" pitchFamily="18" charset="0"/>
                <a:cs typeface="Times New Roman" panose="02020603050405020304" pitchFamily="18" charset="0"/>
              </a:rPr>
              <a:t>xn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input has an associated weight </a:t>
            </a:r>
            <a:r>
              <a:rPr lang="en-US" b="1" dirty="0">
                <a:latin typeface="Times New Roman" panose="02020603050405020304" pitchFamily="18" charset="0"/>
                <a:cs typeface="Times New Roman" panose="02020603050405020304" pitchFamily="18" charset="0"/>
              </a:rPr>
              <a:t>​,w2​,...,</a:t>
            </a:r>
            <a:r>
              <a:rPr lang="en-US" b="1" dirty="0" err="1">
                <a:latin typeface="Times New Roman" panose="02020603050405020304" pitchFamily="18" charset="0"/>
                <a:cs typeface="Times New Roman" panose="02020603050405020304" pitchFamily="18" charset="0"/>
              </a:rPr>
              <a:t>wn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that determines its importance.</a:t>
            </a:r>
          </a:p>
          <a:p>
            <a:pPr>
              <a:buNone/>
            </a:pPr>
            <a:r>
              <a:rPr lang="en-US" b="1" dirty="0">
                <a:latin typeface="Times New Roman" panose="02020603050405020304" pitchFamily="18" charset="0"/>
                <a:cs typeface="Times New Roman" panose="02020603050405020304" pitchFamily="18" charset="0"/>
              </a:rPr>
              <a:t>Step 2: Weighted Sum Computation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inputs and weights are combined into a weighted sum: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z=(x1⋅w1+x2⋅w2+...+</a:t>
            </a:r>
            <a:r>
              <a:rPr lang="en-US" dirty="0" err="1">
                <a:latin typeface="Times New Roman" panose="02020603050405020304" pitchFamily="18" charset="0"/>
                <a:cs typeface="Times New Roman" panose="02020603050405020304" pitchFamily="18" charset="0"/>
              </a:rPr>
              <a:t>xn⋅wn</a:t>
            </a:r>
            <a:r>
              <a:rPr lang="en-US" dirty="0">
                <a:latin typeface="Times New Roman" panose="02020603050405020304" pitchFamily="18" charset="0"/>
                <a:cs typeface="Times New Roman" panose="02020603050405020304" pitchFamily="18" charset="0"/>
              </a:rPr>
              <a:t>)+b</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bias term </a:t>
            </a: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 added to adjust the decision boundary.</a:t>
            </a:r>
          </a:p>
          <a:p>
            <a:pPr>
              <a:buNone/>
            </a:pPr>
            <a:r>
              <a:rPr lang="en-US" b="1" dirty="0">
                <a:latin typeface="Times New Roman" panose="02020603050405020304" pitchFamily="18" charset="0"/>
                <a:cs typeface="Times New Roman" panose="02020603050405020304" pitchFamily="18" charset="0"/>
              </a:rPr>
              <a:t>Step 3: Sigmoid Activation Function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sigmoid function</a:t>
            </a:r>
            <a:r>
              <a:rPr lang="en-US" dirty="0">
                <a:latin typeface="Times New Roman" panose="02020603050405020304" pitchFamily="18" charset="0"/>
                <a:cs typeface="Times New Roman" panose="02020603050405020304" pitchFamily="18" charset="0"/>
              </a:rPr>
              <a:t> is applied to the weighted sum to convert it into a probability: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sigmoid function ensures the output is between </a:t>
            </a:r>
            <a:r>
              <a:rPr lang="en-US" b="1" dirty="0">
                <a:latin typeface="Times New Roman" panose="02020603050405020304" pitchFamily="18" charset="0"/>
                <a:cs typeface="Times New Roman" panose="02020603050405020304" pitchFamily="18" charset="0"/>
              </a:rPr>
              <a:t>0 and 1</a:t>
            </a:r>
            <a:r>
              <a:rPr lang="en-US" dirty="0">
                <a:latin typeface="Times New Roman" panose="02020603050405020304" pitchFamily="18" charset="0"/>
                <a:cs typeface="Times New Roman" panose="02020603050405020304" pitchFamily="18" charset="0"/>
              </a:rPr>
              <a:t>, making it interpretable as a probability.</a:t>
            </a:r>
          </a:p>
          <a:p>
            <a:pPr>
              <a:buNone/>
            </a:pPr>
            <a:r>
              <a:rPr lang="en-US" b="1" dirty="0">
                <a:latin typeface="Times New Roman" panose="02020603050405020304" pitchFamily="18" charset="0"/>
                <a:cs typeface="Times New Roman" panose="02020603050405020304" pitchFamily="18" charset="0"/>
              </a:rPr>
              <a:t>Step 4: Prediction Results</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σ(</a:t>
            </a:r>
            <a:r>
              <a:rPr lang="en-US" b="1" dirty="0">
                <a:latin typeface="Times New Roman" panose="02020603050405020304" pitchFamily="18" charset="0"/>
                <a:cs typeface="Times New Roman" panose="02020603050405020304" pitchFamily="18" charset="0"/>
              </a:rPr>
              <a:t>z)&gt;0.5</a:t>
            </a:r>
            <a:r>
              <a:rPr lang="en-US" dirty="0">
                <a:latin typeface="Times New Roman" panose="02020603050405020304" pitchFamily="18" charset="0"/>
                <a:cs typeface="Times New Roman" panose="02020603050405020304" pitchFamily="18" charset="0"/>
              </a:rPr>
              <a:t> → The model predicts </a:t>
            </a:r>
            <a:r>
              <a:rPr lang="en-US" b="1" dirty="0">
                <a:latin typeface="Times New Roman" panose="02020603050405020304" pitchFamily="18" charset="0"/>
                <a:cs typeface="Times New Roman" panose="02020603050405020304" pitchFamily="18" charset="0"/>
              </a:rPr>
              <a:t>class 1</a:t>
            </a:r>
            <a:r>
              <a:rPr lang="en-US" dirty="0">
                <a:latin typeface="Times New Roman" panose="02020603050405020304" pitchFamily="18" charset="0"/>
                <a:cs typeface="Times New Roman" panose="02020603050405020304" pitchFamily="18" charset="0"/>
              </a:rPr>
              <a:t> (e.g., spam, positive).</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σ(</a:t>
            </a:r>
            <a:r>
              <a:rPr lang="en-US" b="1" dirty="0">
                <a:latin typeface="Times New Roman" panose="02020603050405020304" pitchFamily="18" charset="0"/>
                <a:cs typeface="Times New Roman" panose="02020603050405020304" pitchFamily="18" charset="0"/>
              </a:rPr>
              <a:t>z)≤0.5</a:t>
            </a:r>
            <a:r>
              <a:rPr lang="en-US" dirty="0">
                <a:latin typeface="Times New Roman" panose="02020603050405020304" pitchFamily="18" charset="0"/>
                <a:cs typeface="Times New Roman" panose="02020603050405020304" pitchFamily="18" charset="0"/>
              </a:rPr>
              <a:t> → The model predicts </a:t>
            </a:r>
            <a:r>
              <a:rPr lang="en-US" b="1" dirty="0">
                <a:latin typeface="Times New Roman" panose="02020603050405020304" pitchFamily="18" charset="0"/>
                <a:cs typeface="Times New Roman" panose="02020603050405020304" pitchFamily="18" charset="0"/>
              </a:rPr>
              <a:t>class 0</a:t>
            </a:r>
            <a:r>
              <a:rPr lang="en-US" dirty="0">
                <a:latin typeface="Times New Roman" panose="02020603050405020304" pitchFamily="18" charset="0"/>
                <a:cs typeface="Times New Roman" panose="02020603050405020304" pitchFamily="18" charset="0"/>
              </a:rPr>
              <a:t> (e.g., non-spam, negative).</a:t>
            </a:r>
          </a:p>
        </p:txBody>
      </p:sp>
    </p:spTree>
    <p:extLst>
      <p:ext uri="{BB962C8B-B14F-4D97-AF65-F5344CB8AC3E}">
        <p14:creationId xmlns:p14="http://schemas.microsoft.com/office/powerpoint/2010/main" val="38700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andom Forest Algorithm in Machine Learning | GeeksforGeeks">
            <a:extLst>
              <a:ext uri="{FF2B5EF4-FFF2-40B4-BE49-F238E27FC236}">
                <a16:creationId xmlns:a16="http://schemas.microsoft.com/office/drawing/2014/main" id="{5F85ABE2-904E-D0C8-2BCA-BA0852C3A064}"/>
              </a:ext>
            </a:extLst>
          </p:cNvPr>
          <p:cNvSpPr>
            <a:spLocks noChangeAspect="1" noChangeArrowheads="1"/>
          </p:cNvSpPr>
          <p:nvPr/>
        </p:nvSpPr>
        <p:spPr bwMode="auto">
          <a:xfrm>
            <a:off x="2290916" y="3276600"/>
            <a:ext cx="3957484" cy="39574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B14742E-15E7-F1F1-FD6D-0894E7286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39" y="619432"/>
            <a:ext cx="5882462" cy="4227871"/>
          </a:xfrm>
          <a:prstGeom prst="rect">
            <a:avLst/>
          </a:prstGeom>
        </p:spPr>
      </p:pic>
      <p:sp>
        <p:nvSpPr>
          <p:cNvPr id="6" name="TextBox 5">
            <a:extLst>
              <a:ext uri="{FF2B5EF4-FFF2-40B4-BE49-F238E27FC236}">
                <a16:creationId xmlns:a16="http://schemas.microsoft.com/office/drawing/2014/main" id="{72EC661C-B9D1-284B-210C-5067F820F31A}"/>
              </a:ext>
            </a:extLst>
          </p:cNvPr>
          <p:cNvSpPr txBox="1"/>
          <p:nvPr/>
        </p:nvSpPr>
        <p:spPr>
          <a:xfrm>
            <a:off x="6425380" y="619432"/>
            <a:ext cx="5299588"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Random Forest is a supervised machine learning algorithm widely used for classification and regression tasks. It is an ensemble learning method that operates by constructing multiple decision trees during training and combining their outputs to improve accuracy </a:t>
            </a:r>
          </a:p>
          <a:p>
            <a:endParaRPr lang="en-US" dirty="0"/>
          </a:p>
        </p:txBody>
      </p:sp>
      <p:sp>
        <p:nvSpPr>
          <p:cNvPr id="7" name="Rectangle 3">
            <a:extLst>
              <a:ext uri="{FF2B5EF4-FFF2-40B4-BE49-F238E27FC236}">
                <a16:creationId xmlns:a16="http://schemas.microsoft.com/office/drawing/2014/main" id="{B71B7F7C-7473-F683-FB03-F1610C8BA45B}"/>
              </a:ext>
            </a:extLst>
          </p:cNvPr>
          <p:cNvSpPr>
            <a:spLocks noChangeArrowheads="1"/>
          </p:cNvSpPr>
          <p:nvPr/>
        </p:nvSpPr>
        <p:spPr bwMode="auto">
          <a:xfrm>
            <a:off x="6425380" y="2056686"/>
            <a:ext cx="563388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Bootstrap Sampling (Bagging)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algorithm randomly selects different subsets of the training dataset with replacement (bootstrap sampling).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subset is used to train an individual decision tree.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Randomness (Feature Selection per Split)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Instead of considering all features at each node, a random subset of features is selected.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introduces more diversity among trees, reducing correlation and improving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Multiple Decision Trees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decision trees are trained independently using different bootstrapped datasets and feature subsets.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Voting (Classification) / Averaging (Regression)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classification, each tree votes on the class label, and the majority vote determines the final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regression, the predictions from all trees are averaged.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1177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667681-B998-C217-D8E9-5644ED0F7E5C}"/>
              </a:ext>
            </a:extLst>
          </p:cNvPr>
          <p:cNvSpPr txBox="1"/>
          <p:nvPr/>
        </p:nvSpPr>
        <p:spPr>
          <a:xfrm>
            <a:off x="5958349" y="1404434"/>
            <a:ext cx="6096000" cy="2031325"/>
          </a:xfrm>
          <a:prstGeom prst="rect">
            <a:avLst/>
          </a:prstGeom>
          <a:noFill/>
        </p:spPr>
        <p:txBody>
          <a:bodyPr wrap="square">
            <a:spAutoFit/>
          </a:bodyPr>
          <a:lstStyle/>
          <a:p>
            <a:r>
              <a:rPr lang="en-US" dirty="0"/>
              <a:t>The diagram illustrates the architecture of a </a:t>
            </a:r>
            <a:r>
              <a:rPr lang="en-US" b="1" dirty="0"/>
              <a:t>Gradient Boosting Decision Tree (GBDT)</a:t>
            </a:r>
            <a:r>
              <a:rPr lang="en-US" dirty="0"/>
              <a:t>, specifically the working of </a:t>
            </a:r>
            <a:r>
              <a:rPr lang="en-US" b="1" dirty="0" err="1"/>
              <a:t>XGBoost</a:t>
            </a:r>
            <a:r>
              <a:rPr lang="en-US" b="1" dirty="0"/>
              <a:t> (Extreme Gradient Boosting)</a:t>
            </a:r>
            <a:r>
              <a:rPr lang="en-US" dirty="0"/>
              <a:t>. </a:t>
            </a:r>
            <a:r>
              <a:rPr lang="en-US" dirty="0" err="1"/>
              <a:t>XGBoost</a:t>
            </a:r>
            <a:r>
              <a:rPr lang="en-US" dirty="0"/>
              <a:t> is a powerful ensemble learning technique that improves prediction accuracy by sequentially training multiple decision trees, each correcting the errors of the previous one.</a:t>
            </a:r>
          </a:p>
        </p:txBody>
      </p:sp>
      <p:pic>
        <p:nvPicPr>
          <p:cNvPr id="2" name="Picture 1">
            <a:extLst>
              <a:ext uri="{FF2B5EF4-FFF2-40B4-BE49-F238E27FC236}">
                <a16:creationId xmlns:a16="http://schemas.microsoft.com/office/drawing/2014/main" id="{F900DAE7-ED69-C2AD-32D6-2C483C8E6D3E}"/>
              </a:ext>
            </a:extLst>
          </p:cNvPr>
          <p:cNvPicPr>
            <a:picLocks noChangeAspect="1"/>
          </p:cNvPicPr>
          <p:nvPr/>
        </p:nvPicPr>
        <p:blipFill>
          <a:blip r:embed="rId2"/>
          <a:stretch>
            <a:fillRect/>
          </a:stretch>
        </p:blipFill>
        <p:spPr>
          <a:xfrm>
            <a:off x="137651" y="806245"/>
            <a:ext cx="5820698" cy="4503173"/>
          </a:xfrm>
          <a:prstGeom prst="rect">
            <a:avLst/>
          </a:prstGeom>
        </p:spPr>
      </p:pic>
    </p:spTree>
    <p:extLst>
      <p:ext uri="{BB962C8B-B14F-4D97-AF65-F5344CB8AC3E}">
        <p14:creationId xmlns:p14="http://schemas.microsoft.com/office/powerpoint/2010/main" val="10511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20424-42CF-64EF-76F0-3DD1327B0D30}"/>
              </a:ext>
            </a:extLst>
          </p:cNvPr>
          <p:cNvSpPr txBox="1"/>
          <p:nvPr/>
        </p:nvSpPr>
        <p:spPr>
          <a:xfrm>
            <a:off x="255638" y="491613"/>
            <a:ext cx="11936362" cy="5355312"/>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Step 1: Data Set Preparation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(D) is divided into smaller subsets (D₁, D₂, …, Dₙ).</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Instead of training trees on the entire dataset independently,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learns iteratively, focusing on reducing errors.</a:t>
            </a:r>
          </a:p>
          <a:p>
            <a:pPr>
              <a:buNone/>
            </a:pPr>
            <a:r>
              <a:rPr lang="en-US" b="1" dirty="0">
                <a:latin typeface="Times New Roman" panose="02020603050405020304" pitchFamily="18" charset="0"/>
                <a:cs typeface="Times New Roman" panose="02020603050405020304" pitchFamily="18" charset="0"/>
              </a:rPr>
              <a:t>Step 2: Construction of Decision Trees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decision tree (</a:t>
            </a:r>
            <a:r>
              <a:rPr lang="en-US" b="1" dirty="0">
                <a:latin typeface="Times New Roman" panose="02020603050405020304" pitchFamily="18" charset="0"/>
                <a:cs typeface="Times New Roman" panose="02020603050405020304" pitchFamily="18" charset="0"/>
              </a:rPr>
              <a:t>Tree_1</a:t>
            </a:r>
            <a:r>
              <a:rPr lang="en-US" dirty="0">
                <a:latin typeface="Times New Roman" panose="02020603050405020304" pitchFamily="18" charset="0"/>
                <a:cs typeface="Times New Roman" panose="02020603050405020304" pitchFamily="18" charset="0"/>
              </a:rPr>
              <a:t>) is trained on the dataset, making initial predictions.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training </a:t>
            </a:r>
            <a:r>
              <a:rPr lang="en-US" b="1" dirty="0">
                <a:latin typeface="Times New Roman" panose="02020603050405020304" pitchFamily="18" charset="0"/>
                <a:cs typeface="Times New Roman" panose="02020603050405020304" pitchFamily="18" charset="0"/>
              </a:rPr>
              <a:t>Tree_1</a:t>
            </a:r>
            <a:r>
              <a:rPr lang="en-US" dirty="0">
                <a:latin typeface="Times New Roman" panose="02020603050405020304" pitchFamily="18" charset="0"/>
                <a:cs typeface="Times New Roman" panose="02020603050405020304" pitchFamily="18" charset="0"/>
              </a:rPr>
              <a:t>, residual errors (difference between actual and predicted values) are calculated.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next tree (</a:t>
            </a:r>
            <a:r>
              <a:rPr lang="en-US" b="1" dirty="0">
                <a:latin typeface="Times New Roman" panose="02020603050405020304" pitchFamily="18" charset="0"/>
                <a:cs typeface="Times New Roman" panose="02020603050405020304" pitchFamily="18" charset="0"/>
              </a:rPr>
              <a:t>Tree_2</a:t>
            </a:r>
            <a:r>
              <a:rPr lang="en-US" dirty="0">
                <a:latin typeface="Times New Roman" panose="02020603050405020304" pitchFamily="18" charset="0"/>
                <a:cs typeface="Times New Roman" panose="02020603050405020304" pitchFamily="18" charset="0"/>
              </a:rPr>
              <a:t>) is trained on these residuals to minimize the error.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process repeats, with each new tree focusing on the errors of the previous tree.</a:t>
            </a:r>
          </a:p>
          <a:p>
            <a:pPr>
              <a:buNone/>
            </a:pPr>
            <a:r>
              <a:rPr lang="en-US" b="1" dirty="0">
                <a:latin typeface="Times New Roman" panose="02020603050405020304" pitchFamily="18" charset="0"/>
                <a:cs typeface="Times New Roman" panose="02020603050405020304" pitchFamily="18" charset="0"/>
              </a:rPr>
              <a:t>Step 3: Residual Learning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tree tries to </a:t>
            </a:r>
            <a:r>
              <a:rPr lang="en-US" b="1" dirty="0">
                <a:latin typeface="Times New Roman" panose="02020603050405020304" pitchFamily="18" charset="0"/>
                <a:cs typeface="Times New Roman" panose="02020603050405020304" pitchFamily="18" charset="0"/>
              </a:rPr>
              <a:t>correct the mistakes of the previous tree</a:t>
            </a:r>
            <a:r>
              <a:rPr lang="en-US" dirty="0">
                <a:latin typeface="Times New Roman" panose="02020603050405020304" pitchFamily="18" charset="0"/>
                <a:cs typeface="Times New Roman" panose="02020603050405020304" pitchFamily="18" charset="0"/>
              </a:rPr>
              <a:t> by learning from residual errors.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residuals (errors) act as the target variable for training the next tree.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trees are added until the model reaches the optimal performance.</a:t>
            </a:r>
          </a:p>
          <a:p>
            <a:pPr>
              <a:buNone/>
            </a:pPr>
            <a:r>
              <a:rPr lang="en-US" b="1" dirty="0">
                <a:latin typeface="Times New Roman" panose="02020603050405020304" pitchFamily="18" charset="0"/>
                <a:cs typeface="Times New Roman" panose="02020603050405020304" pitchFamily="18" charset="0"/>
              </a:rPr>
              <a:t>Step 4: Summing Up Results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all trees are built, their predictions are </a:t>
            </a:r>
            <a:r>
              <a:rPr lang="en-US" b="1" dirty="0">
                <a:latin typeface="Times New Roman" panose="02020603050405020304" pitchFamily="18" charset="0"/>
                <a:cs typeface="Times New Roman" panose="02020603050405020304" pitchFamily="18" charset="0"/>
              </a:rPr>
              <a:t>combined (summed or averaged)</a:t>
            </a:r>
            <a:r>
              <a:rPr lang="en-US" dirty="0">
                <a:latin typeface="Times New Roman" panose="02020603050405020304" pitchFamily="18" charset="0"/>
                <a:cs typeface="Times New Roman" panose="02020603050405020304" pitchFamily="18" charset="0"/>
              </a:rPr>
              <a:t> to get the final result.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classification problems, the final prediction is determined through </a:t>
            </a:r>
            <a:r>
              <a:rPr lang="en-US" b="1" dirty="0">
                <a:latin typeface="Times New Roman" panose="02020603050405020304" pitchFamily="18" charset="0"/>
                <a:cs typeface="Times New Roman" panose="02020603050405020304" pitchFamily="18" charset="0"/>
              </a:rPr>
              <a:t>weighted majority voting</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regression problems, predictions are </a:t>
            </a:r>
            <a:r>
              <a:rPr lang="en-US" b="1" dirty="0">
                <a:latin typeface="Times New Roman" panose="02020603050405020304" pitchFamily="18" charset="0"/>
                <a:cs typeface="Times New Roman" panose="02020603050405020304" pitchFamily="18" charset="0"/>
              </a:rPr>
              <a:t>summed to get the final output</a:t>
            </a:r>
            <a:r>
              <a:rPr lang="en-US" dirty="0">
                <a:latin typeface="Times New Roman" panose="02020603050405020304" pitchFamily="18" charset="0"/>
                <a:cs typeface="Times New Roman" panose="02020603050405020304" pitchFamily="18" charset="0"/>
              </a:rPr>
              <a:t>.</a:t>
            </a:r>
          </a:p>
          <a:p>
            <a:pPr>
              <a:buNone/>
            </a:pPr>
            <a:r>
              <a:rPr lang="en-US" b="1" dirty="0">
                <a:latin typeface="Times New Roman" panose="02020603050405020304" pitchFamily="18" charset="0"/>
                <a:cs typeface="Times New Roman" panose="02020603050405020304" pitchFamily="18" charset="0"/>
              </a:rPr>
              <a:t>Step 5: Final Output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final output represents the optimized prediction, incorporating all trees' contributions.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each tree focuses on minimizing errors,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achieves </a:t>
            </a:r>
            <a:r>
              <a:rPr lang="en-US" b="1" dirty="0">
                <a:latin typeface="Times New Roman" panose="02020603050405020304" pitchFamily="18" charset="0"/>
                <a:cs typeface="Times New Roman" panose="02020603050405020304" pitchFamily="18" charset="0"/>
              </a:rPr>
              <a:t>high accuracy and reduced bias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575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6566-A5E5-1EFA-D21F-026B30A2AA99}"/>
              </a:ext>
            </a:extLst>
          </p:cNvPr>
          <p:cNvSpPr>
            <a:spLocks noGrp="1"/>
          </p:cNvSpPr>
          <p:nvPr>
            <p:ph type="title"/>
          </p:nvPr>
        </p:nvSpPr>
        <p:spPr>
          <a:xfrm>
            <a:off x="913795" y="167148"/>
            <a:ext cx="10353761" cy="1032387"/>
          </a:xfrm>
        </p:spPr>
        <p:txBody>
          <a:bodyPr/>
          <a:lstStyle/>
          <a:p>
            <a:pPr algn="l"/>
            <a:r>
              <a:rPr lang="en-US" dirty="0"/>
              <a:t>Program implementation:</a:t>
            </a:r>
          </a:p>
        </p:txBody>
      </p:sp>
      <p:sp>
        <p:nvSpPr>
          <p:cNvPr id="4" name="Content Placeholder 3">
            <a:extLst>
              <a:ext uri="{FF2B5EF4-FFF2-40B4-BE49-F238E27FC236}">
                <a16:creationId xmlns:a16="http://schemas.microsoft.com/office/drawing/2014/main" id="{B6524131-E9D0-8D39-7827-990648876CDC}"/>
              </a:ext>
            </a:extLst>
          </p:cNvPr>
          <p:cNvSpPr>
            <a:spLocks noGrp="1"/>
          </p:cNvSpPr>
          <p:nvPr>
            <p:ph idx="1"/>
          </p:nvPr>
        </p:nvSpPr>
        <p:spPr/>
        <p:txBody>
          <a:bodyPr>
            <a:normAutofit fontScale="47500" lnSpcReduction="20000"/>
          </a:bodyPr>
          <a:lstStyle/>
          <a:p>
            <a:pPr marL="0" indent="0">
              <a:buNone/>
            </a:pPr>
            <a:r>
              <a:rPr lang="en-IN" dirty="0"/>
              <a:t>1. Data Input
Load two datasets:
Training data (</a:t>
            </a:r>
            <a:r>
              <a:rPr lang="en-IN" dirty="0" err="1"/>
              <a:t>classData.csv</a:t>
            </a:r>
            <a:r>
              <a:rPr lang="en-IN" dirty="0"/>
              <a:t>)
Validation data (</a:t>
            </a:r>
            <a:r>
              <a:rPr lang="en-IN" dirty="0" err="1"/>
              <a:t>detect_dataset.csv</a:t>
            </a:r>
            <a:r>
              <a:rPr lang="en-IN" dirty="0"/>
              <a:t>)
2. Fault </a:t>
            </a:r>
            <a:r>
              <a:rPr lang="en-IN" dirty="0" err="1"/>
              <a:t>Labeling</a:t>
            </a:r>
            <a:r>
              <a:rPr lang="en-IN" dirty="0"/>
              <a:t>
</a:t>
            </a:r>
            <a:r>
              <a:rPr lang="en-IN" dirty="0" err="1"/>
              <a:t>Analyze</a:t>
            </a:r>
            <a:r>
              <a:rPr lang="en-IN" dirty="0"/>
              <a:t> current measurements (</a:t>
            </a:r>
            <a:r>
              <a:rPr lang="en-IN" dirty="0" err="1"/>
              <a:t>Ia</a:t>
            </a:r>
            <a:r>
              <a:rPr lang="en-IN" dirty="0"/>
              <a:t>, </a:t>
            </a:r>
            <a:r>
              <a:rPr lang="en-IN" dirty="0" err="1"/>
              <a:t>Ib</a:t>
            </a:r>
            <a:r>
              <a:rPr lang="en-IN" dirty="0"/>
              <a:t>, </a:t>
            </a:r>
            <a:r>
              <a:rPr lang="en-IN" dirty="0" err="1"/>
              <a:t>Ic</a:t>
            </a:r>
            <a:r>
              <a:rPr lang="en-IN" dirty="0"/>
              <a:t>, In)
Assign fault labels (e.g., LG, LL, No Fault) based on predefined rules
3. Data Preparation
Clean data: Fill missing values (median/KNN)
Encode labels: Convert text labels (LG, LL) to numbers (0, 1)
Split data:
80% → Training
20% → Testing (preserve fault ratios)</a:t>
            </a:r>
            <a:endParaRPr lang="en-US" dirty="0"/>
          </a:p>
        </p:txBody>
      </p:sp>
    </p:spTree>
    <p:extLst>
      <p:ext uri="{BB962C8B-B14F-4D97-AF65-F5344CB8AC3E}">
        <p14:creationId xmlns:p14="http://schemas.microsoft.com/office/powerpoint/2010/main" val="2352491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656</TotalTime>
  <Words>1419</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Times New Roman</vt:lpstr>
      <vt:lpstr>Damask</vt:lpstr>
      <vt:lpstr>Electrical Faults Analysis &amp; Classification </vt:lpstr>
      <vt:lpstr>Introduction:</vt:lpstr>
      <vt:lpstr>OBJECTIVE:</vt:lpstr>
      <vt:lpstr>FLOWCHART</vt:lpstr>
      <vt:lpstr>Logistic regression</vt:lpstr>
      <vt:lpstr>PowerPoint Presentation</vt:lpstr>
      <vt:lpstr>PowerPoint Presentation</vt:lpstr>
      <vt:lpstr>PowerPoint Presentation</vt:lpstr>
      <vt:lpstr>Program implementation:</vt:lpstr>
      <vt:lpstr>PowerPoint Presentation</vt:lpstr>
      <vt:lpstr>Result and discussion:</vt:lpstr>
      <vt:lpstr>Why Choose XGBoost and Random Forest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Faults Analysis &amp; Classification</dc:title>
  <dc:creator>S Harshitha</dc:creator>
  <cp:lastModifiedBy>S Harshitha</cp:lastModifiedBy>
  <cp:revision>7</cp:revision>
  <dcterms:created xsi:type="dcterms:W3CDTF">2025-03-25T17:08:27Z</dcterms:created>
  <dcterms:modified xsi:type="dcterms:W3CDTF">2025-03-29T10:56:09Z</dcterms:modified>
</cp:coreProperties>
</file>