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8CD81F-C0A5-4C68-BB5F-3FD74A7EC52A}"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136673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CD81F-C0A5-4C68-BB5F-3FD74A7EC52A}"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314543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CD81F-C0A5-4C68-BB5F-3FD74A7EC52A}"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C6C83-6545-4985-98CC-74F81DF0D5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1816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CD81F-C0A5-4C68-BB5F-3FD74A7EC52A}"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2368399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CD81F-C0A5-4C68-BB5F-3FD74A7EC52A}"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C6C83-6545-4985-98CC-74F81DF0D5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6318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CD81F-C0A5-4C68-BB5F-3FD74A7EC52A}"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4198894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CD81F-C0A5-4C68-BB5F-3FD74A7EC52A}"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848348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CD81F-C0A5-4C68-BB5F-3FD74A7EC52A}"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383739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CD81F-C0A5-4C68-BB5F-3FD74A7EC52A}"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3462534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CD81F-C0A5-4C68-BB5F-3FD74A7EC52A}" type="datetimeFigureOut">
              <a:rPr lang="en-US" smtClean="0"/>
              <a:t>4/14/2017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351347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8CD81F-C0A5-4C68-BB5F-3FD74A7EC52A}" type="datetimeFigureOut">
              <a:rPr lang="en-US" smtClean="0"/>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306323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8CD81F-C0A5-4C68-BB5F-3FD74A7EC52A}" type="datetimeFigureOut">
              <a:rPr lang="en-US" smtClean="0"/>
              <a:t>4/14/2017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284072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CD81F-C0A5-4C68-BB5F-3FD74A7EC52A}" type="datetimeFigureOut">
              <a:rPr lang="en-US" smtClean="0"/>
              <a:t>4/14/2017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277357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CD81F-C0A5-4C68-BB5F-3FD74A7EC52A}" type="datetimeFigureOut">
              <a:rPr lang="en-US" smtClean="0"/>
              <a:t>4/14/2017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125500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8CD81F-C0A5-4C68-BB5F-3FD74A7EC52A}" type="datetimeFigureOut">
              <a:rPr lang="en-US" smtClean="0"/>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345524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8CD81F-C0A5-4C68-BB5F-3FD74A7EC52A}" type="datetimeFigureOut">
              <a:rPr lang="en-US" smtClean="0"/>
              <a:t>4/14/2017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C6C83-6545-4985-98CC-74F81DF0D5F9}" type="slidenum">
              <a:rPr lang="en-US" smtClean="0"/>
              <a:t>‹#›</a:t>
            </a:fld>
            <a:endParaRPr lang="en-US"/>
          </a:p>
        </p:txBody>
      </p:sp>
    </p:spTree>
    <p:extLst>
      <p:ext uri="{BB962C8B-B14F-4D97-AF65-F5344CB8AC3E}">
        <p14:creationId xmlns:p14="http://schemas.microsoft.com/office/powerpoint/2010/main" val="84902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8CD81F-C0A5-4C68-BB5F-3FD74A7EC52A}" type="datetimeFigureOut">
              <a:rPr lang="en-US" smtClean="0"/>
              <a:t>4/14/2017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8C6C83-6545-4985-98CC-74F81DF0D5F9}" type="slidenum">
              <a:rPr lang="en-US" smtClean="0"/>
              <a:t>‹#›</a:t>
            </a:fld>
            <a:endParaRPr lang="en-US"/>
          </a:p>
        </p:txBody>
      </p:sp>
    </p:spTree>
    <p:extLst>
      <p:ext uri="{BB962C8B-B14F-4D97-AF65-F5344CB8AC3E}">
        <p14:creationId xmlns:p14="http://schemas.microsoft.com/office/powerpoint/2010/main" val="1196172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PARALLEL PROGRAMMING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93965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9337"/>
            <a:ext cx="8596668" cy="592183"/>
          </a:xfrm>
        </p:spPr>
        <p:txBody>
          <a:bodyPr>
            <a:normAutofit fontScale="90000"/>
          </a:bodyPr>
          <a:lstStyle/>
          <a:p>
            <a:r>
              <a:rPr lang="en-US" dirty="0" smtClean="0"/>
              <a:t>EXAMPLE FOR GETTING A TASK’S RESULT																						</a:t>
            </a:r>
            <a:endParaRPr lang="en-US" dirty="0"/>
          </a:p>
        </p:txBody>
      </p:sp>
      <p:sp>
        <p:nvSpPr>
          <p:cNvPr id="3" name="Content Placeholder 2"/>
          <p:cNvSpPr>
            <a:spLocks noGrp="1"/>
          </p:cNvSpPr>
          <p:nvPr>
            <p:ph idx="1"/>
          </p:nvPr>
        </p:nvSpPr>
        <p:spPr>
          <a:xfrm>
            <a:off x="677334" y="731520"/>
            <a:ext cx="8596668" cy="6126480"/>
          </a:xfrm>
        </p:spPr>
        <p:txBody>
          <a:bodyPr>
            <a:normAutofit/>
          </a:bodyPr>
          <a:lstStyle/>
          <a:p>
            <a:r>
              <a:rPr lang="en-US" b="1" dirty="0"/>
              <a:t>static</a:t>
            </a:r>
            <a:r>
              <a:rPr lang="en-US" dirty="0"/>
              <a:t> </a:t>
            </a:r>
            <a:r>
              <a:rPr lang="en-US" b="1" dirty="0"/>
              <a:t>void</a:t>
            </a:r>
            <a:r>
              <a:rPr lang="en-US" dirty="0"/>
              <a:t> Main(</a:t>
            </a:r>
            <a:r>
              <a:rPr lang="en-US" b="1" dirty="0"/>
              <a:t>string</a:t>
            </a:r>
            <a:r>
              <a:rPr lang="en-US" dirty="0"/>
              <a:t>[] </a:t>
            </a:r>
            <a:r>
              <a:rPr lang="en-US" dirty="0" err="1"/>
              <a:t>args</a:t>
            </a:r>
            <a:r>
              <a:rPr lang="en-US" dirty="0"/>
              <a:t>)  </a:t>
            </a:r>
            <a:br>
              <a:rPr lang="en-US" dirty="0"/>
            </a:br>
            <a:r>
              <a:rPr lang="en-US" dirty="0"/>
              <a:t>{  </a:t>
            </a:r>
            <a:br>
              <a:rPr lang="en-US" dirty="0"/>
            </a:br>
            <a:r>
              <a:rPr lang="en-US" dirty="0"/>
              <a:t>     //creating the task  </a:t>
            </a:r>
            <a:br>
              <a:rPr lang="en-US" dirty="0"/>
            </a:br>
            <a:r>
              <a:rPr lang="en-US" dirty="0"/>
              <a:t>     Task&lt;</a:t>
            </a:r>
            <a:r>
              <a:rPr lang="en-US" b="1" dirty="0" err="1"/>
              <a:t>int</a:t>
            </a:r>
            <a:r>
              <a:rPr lang="en-US" dirty="0"/>
              <a:t>&gt; task1 = </a:t>
            </a:r>
            <a:r>
              <a:rPr lang="en-US" b="1" dirty="0"/>
              <a:t>new</a:t>
            </a:r>
            <a:r>
              <a:rPr lang="en-US" dirty="0"/>
              <a:t> Task&lt;</a:t>
            </a:r>
            <a:r>
              <a:rPr lang="en-US" b="1" dirty="0" err="1"/>
              <a:t>int</a:t>
            </a:r>
            <a:r>
              <a:rPr lang="en-US" dirty="0"/>
              <a:t>&gt;(() =&gt;  </a:t>
            </a:r>
            <a:br>
              <a:rPr lang="en-US" dirty="0"/>
            </a:br>
            <a:r>
              <a:rPr lang="en-US" dirty="0"/>
              <a:t>     {  </a:t>
            </a:r>
            <a:br>
              <a:rPr lang="en-US" dirty="0"/>
            </a:br>
            <a:r>
              <a:rPr lang="en-US" dirty="0"/>
              <a:t>          </a:t>
            </a:r>
            <a:r>
              <a:rPr lang="en-US" b="1" dirty="0" err="1"/>
              <a:t>int</a:t>
            </a:r>
            <a:r>
              <a:rPr lang="en-US" dirty="0"/>
              <a:t> result = 1;  </a:t>
            </a:r>
            <a:br>
              <a:rPr lang="en-US" dirty="0"/>
            </a:br>
            <a:r>
              <a:rPr lang="en-US" dirty="0"/>
              <a:t>                  </a:t>
            </a:r>
            <a:br>
              <a:rPr lang="en-US" dirty="0"/>
            </a:br>
            <a:r>
              <a:rPr lang="en-US" dirty="0"/>
              <a:t>          </a:t>
            </a:r>
            <a:r>
              <a:rPr lang="en-US" b="1" dirty="0"/>
              <a:t>for</a:t>
            </a:r>
            <a:r>
              <a:rPr lang="en-US" dirty="0"/>
              <a:t> (</a:t>
            </a:r>
            <a:r>
              <a:rPr lang="en-US" b="1" dirty="0" err="1"/>
              <a:t>int</a:t>
            </a:r>
            <a:r>
              <a:rPr lang="en-US" dirty="0"/>
              <a:t> </a:t>
            </a:r>
            <a:r>
              <a:rPr lang="en-US" dirty="0" err="1"/>
              <a:t>i</a:t>
            </a:r>
            <a:r>
              <a:rPr lang="en-US" dirty="0"/>
              <a:t> = 1; </a:t>
            </a:r>
            <a:r>
              <a:rPr lang="en-US" dirty="0" err="1"/>
              <a:t>i</a:t>
            </a:r>
            <a:r>
              <a:rPr lang="en-US" dirty="0"/>
              <a:t> &lt; 10; </a:t>
            </a:r>
            <a:r>
              <a:rPr lang="en-US" dirty="0" err="1"/>
              <a:t>i</a:t>
            </a:r>
            <a:r>
              <a:rPr lang="en-US" dirty="0"/>
              <a:t>++)  </a:t>
            </a:r>
            <a:br>
              <a:rPr lang="en-US" dirty="0"/>
            </a:br>
            <a:r>
              <a:rPr lang="en-US" dirty="0"/>
              <a:t>               result *= </a:t>
            </a:r>
            <a:r>
              <a:rPr lang="en-US" dirty="0" err="1"/>
              <a:t>i</a:t>
            </a:r>
            <a:r>
              <a:rPr lang="en-US" dirty="0" smtClean="0"/>
              <a:t>;</a:t>
            </a:r>
            <a:r>
              <a:rPr lang="en-US" dirty="0"/>
              <a:t/>
            </a:r>
            <a:br>
              <a:rPr lang="en-US" dirty="0"/>
            </a:br>
            <a:r>
              <a:rPr lang="en-US" dirty="0"/>
              <a:t>          </a:t>
            </a:r>
            <a:r>
              <a:rPr lang="en-US" b="1" dirty="0"/>
              <a:t>return</a:t>
            </a:r>
            <a:r>
              <a:rPr lang="en-US" dirty="0"/>
              <a:t> result;  </a:t>
            </a:r>
            <a:br>
              <a:rPr lang="en-US" dirty="0"/>
            </a:br>
            <a:r>
              <a:rPr lang="en-US" dirty="0"/>
              <a:t>     });      </a:t>
            </a:r>
            <a:br>
              <a:rPr lang="en-US" dirty="0"/>
            </a:br>
            <a:r>
              <a:rPr lang="en-US" dirty="0"/>
              <a:t>     //starting the task  </a:t>
            </a:r>
            <a:br>
              <a:rPr lang="en-US" dirty="0"/>
            </a:br>
            <a:r>
              <a:rPr lang="en-US" dirty="0"/>
              <a:t>     task1.Start();       </a:t>
            </a:r>
            <a:br>
              <a:rPr lang="en-US" dirty="0"/>
            </a:br>
            <a:r>
              <a:rPr lang="en-US" dirty="0"/>
              <a:t>     //waiting for result - printing to the console  </a:t>
            </a:r>
            <a:br>
              <a:rPr lang="en-US" dirty="0"/>
            </a:br>
            <a:r>
              <a:rPr lang="en-US" dirty="0"/>
              <a:t>     </a:t>
            </a:r>
            <a:r>
              <a:rPr lang="en-US" dirty="0" err="1"/>
              <a:t>Console.WriteLine</a:t>
            </a:r>
            <a:r>
              <a:rPr lang="en-US" dirty="0"/>
              <a:t>("Task result: {0}", task1.Result);                   </a:t>
            </a:r>
            <a:br>
              <a:rPr lang="en-US" dirty="0"/>
            </a:br>
            <a:r>
              <a:rPr lang="en-US" dirty="0"/>
              <a:t>     </a:t>
            </a:r>
            <a:r>
              <a:rPr lang="en-US" dirty="0" err="1"/>
              <a:t>Console.WriteLine</a:t>
            </a:r>
            <a:r>
              <a:rPr lang="en-US" dirty="0"/>
              <a:t>("Main method complete. Press any key to finish.");  </a:t>
            </a:r>
            <a:br>
              <a:rPr lang="en-US" dirty="0"/>
            </a:br>
            <a:r>
              <a:rPr lang="en-US" dirty="0"/>
              <a:t>     </a:t>
            </a:r>
            <a:r>
              <a:rPr lang="en-US" dirty="0" err="1"/>
              <a:t>Console.ReadKey</a:t>
            </a:r>
            <a:r>
              <a:rPr lang="en-US" dirty="0"/>
              <a:t>();  </a:t>
            </a:r>
            <a:br>
              <a:rPr lang="en-US" dirty="0"/>
            </a:br>
            <a:r>
              <a:rPr lang="en-US" dirty="0"/>
              <a:t>}  </a:t>
            </a:r>
            <a:br>
              <a:rPr lang="en-US" dirty="0"/>
            </a:br>
            <a:endParaRPr lang="en-US" dirty="0"/>
          </a:p>
        </p:txBody>
      </p:sp>
    </p:spTree>
    <p:extLst>
      <p:ext uri="{BB962C8B-B14F-4D97-AF65-F5344CB8AC3E}">
        <p14:creationId xmlns:p14="http://schemas.microsoft.com/office/powerpoint/2010/main" val="4237064461"/>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7714"/>
            <a:ext cx="8596668" cy="1320800"/>
          </a:xfrm>
        </p:spPr>
        <p:txBody>
          <a:bodyPr/>
          <a:lstStyle/>
          <a:p>
            <a:r>
              <a:rPr lang="en-US" b="1" dirty="0"/>
              <a:t>Cancelling A Task</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If we have more complex tasks that take some time to complete, we undoubtedly need a way how to cancel them before they finish if needed. For this purpose, the TPL introduced </a:t>
            </a:r>
            <a:r>
              <a:rPr lang="en-US" b="1" dirty="0"/>
              <a:t>cancellation tokens</a:t>
            </a:r>
            <a:r>
              <a:rPr lang="en-US" dirty="0"/>
              <a:t> that are used to cancel the given tasks. To be able to cancel a started task, we need to provide an instance of a </a:t>
            </a:r>
            <a:r>
              <a:rPr lang="en-US" i="1" dirty="0" err="1"/>
              <a:t>CancellationToken</a:t>
            </a:r>
            <a:r>
              <a:rPr lang="en-US" dirty="0"/>
              <a:t> in the task's constructor.</a:t>
            </a:r>
          </a:p>
          <a:p>
            <a:pPr marL="400050" lvl="1" indent="0">
              <a:buNone/>
            </a:pPr>
            <a:r>
              <a:rPr lang="en-US" dirty="0"/>
              <a:t>Task </a:t>
            </a:r>
            <a:r>
              <a:rPr lang="en-US" dirty="0" err="1"/>
              <a:t>task</a:t>
            </a:r>
            <a:r>
              <a:rPr lang="en-US" dirty="0"/>
              <a:t> = </a:t>
            </a:r>
            <a:r>
              <a:rPr lang="en-US" b="1" dirty="0"/>
              <a:t>new</a:t>
            </a:r>
            <a:r>
              <a:rPr lang="en-US" dirty="0"/>
              <a:t> Task(() =&gt;  </a:t>
            </a:r>
          </a:p>
          <a:p>
            <a:pPr marL="400050" lvl="1" indent="0">
              <a:buNone/>
            </a:pPr>
            <a:r>
              <a:rPr lang="en-US" dirty="0"/>
              <a:t>{  </a:t>
            </a:r>
          </a:p>
          <a:p>
            <a:pPr marL="400050" lvl="1" indent="0">
              <a:buNone/>
            </a:pPr>
            <a:r>
              <a:rPr lang="en-US" dirty="0"/>
              <a:t>     //task's body  </a:t>
            </a:r>
          </a:p>
          <a:p>
            <a:pPr marL="400050" lvl="1" indent="0">
              <a:buNone/>
            </a:pPr>
            <a:r>
              <a:rPr lang="en-US" dirty="0"/>
              <a:t>}, token);  </a:t>
            </a:r>
          </a:p>
          <a:p>
            <a:endParaRPr lang="en-US" dirty="0"/>
          </a:p>
        </p:txBody>
      </p:sp>
    </p:spTree>
    <p:extLst>
      <p:ext uri="{BB962C8B-B14F-4D97-AF65-F5344CB8AC3E}">
        <p14:creationId xmlns:p14="http://schemas.microsoft.com/office/powerpoint/2010/main" val="32396133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	</a:t>
            </a:r>
            <a:endParaRPr lang="en-US" dirty="0"/>
          </a:p>
        </p:txBody>
      </p:sp>
      <p:sp>
        <p:nvSpPr>
          <p:cNvPr id="3" name="Content Placeholder 2"/>
          <p:cNvSpPr>
            <a:spLocks noGrp="1"/>
          </p:cNvSpPr>
          <p:nvPr>
            <p:ph idx="1"/>
          </p:nvPr>
        </p:nvSpPr>
        <p:spPr>
          <a:xfrm>
            <a:off x="677334" y="2160589"/>
            <a:ext cx="8897740" cy="3880773"/>
          </a:xfrm>
        </p:spPr>
        <p:txBody>
          <a:bodyPr/>
          <a:lstStyle/>
          <a:p>
            <a:r>
              <a:rPr lang="en-US" dirty="0"/>
              <a:t>Acquiring this token is a </a:t>
            </a:r>
            <a:r>
              <a:rPr lang="en-US" b="1" dirty="0"/>
              <a:t>two-step process</a:t>
            </a:r>
            <a:r>
              <a:rPr lang="en-US" dirty="0"/>
              <a:t>:</a:t>
            </a:r>
          </a:p>
          <a:p>
            <a:r>
              <a:rPr lang="en-US" dirty="0"/>
              <a:t>First, we need to create an instance of </a:t>
            </a:r>
            <a:r>
              <a:rPr lang="en-US" i="1" dirty="0" err="1" smtClean="0"/>
              <a:t>CancellationTokenSource</a:t>
            </a:r>
            <a:r>
              <a:rPr lang="en-US" dirty="0" smtClean="0"/>
              <a:t>:</a:t>
            </a:r>
          </a:p>
          <a:p>
            <a:pPr marL="457200" lvl="1" indent="0">
              <a:buNone/>
            </a:pPr>
            <a:r>
              <a:rPr lang="en-US" dirty="0" err="1" smtClean="0"/>
              <a:t>CancellationTokenSource</a:t>
            </a:r>
            <a:r>
              <a:rPr lang="en-US" dirty="0" smtClean="0"/>
              <a:t> </a:t>
            </a:r>
            <a:r>
              <a:rPr lang="en-US" dirty="0" err="1" smtClean="0"/>
              <a:t>cancellationTokenSource</a:t>
            </a:r>
            <a:r>
              <a:rPr lang="en-US" dirty="0" smtClean="0"/>
              <a:t> = </a:t>
            </a:r>
            <a:r>
              <a:rPr lang="en-US" b="1" dirty="0" smtClean="0"/>
              <a:t>new</a:t>
            </a:r>
            <a:r>
              <a:rPr lang="en-US" dirty="0" smtClean="0"/>
              <a:t> </a:t>
            </a:r>
            <a:r>
              <a:rPr lang="en-US" dirty="0" err="1" smtClean="0"/>
              <a:t>CancellationTokenSource</a:t>
            </a:r>
            <a:r>
              <a:rPr lang="en-US" dirty="0" smtClean="0"/>
              <a:t>();   </a:t>
            </a:r>
          </a:p>
          <a:p>
            <a:r>
              <a:rPr lang="en-US" dirty="0"/>
              <a:t>Next, to get the required </a:t>
            </a:r>
            <a:r>
              <a:rPr lang="en-US" i="1" dirty="0" err="1"/>
              <a:t>CancellationToken</a:t>
            </a:r>
            <a:r>
              <a:rPr lang="en-US" dirty="0"/>
              <a:t> instance, we call the </a:t>
            </a:r>
            <a:r>
              <a:rPr lang="en-US" i="1" dirty="0" err="1"/>
              <a:t>CancellationTokenSource.Token</a:t>
            </a:r>
            <a:r>
              <a:rPr lang="en-US" dirty="0"/>
              <a:t> property</a:t>
            </a:r>
            <a:r>
              <a:rPr lang="en-US" dirty="0" smtClean="0"/>
              <a:t>:</a:t>
            </a:r>
          </a:p>
          <a:p>
            <a:pPr marL="457200" lvl="1" indent="0">
              <a:buNone/>
            </a:pPr>
            <a:r>
              <a:rPr lang="en-US" dirty="0" err="1" smtClean="0"/>
              <a:t>CancellationToken</a:t>
            </a:r>
            <a:r>
              <a:rPr lang="en-US" dirty="0"/>
              <a:t> token = </a:t>
            </a:r>
            <a:r>
              <a:rPr lang="en-US" dirty="0" err="1"/>
              <a:t>cancellationTokenSource.Token</a:t>
            </a:r>
            <a:r>
              <a:rPr lang="en-US" dirty="0"/>
              <a:t>;  </a:t>
            </a:r>
          </a:p>
          <a:p>
            <a:r>
              <a:rPr lang="en-US" dirty="0"/>
              <a:t>Finally, when the token is acquired and passed to the task's constructor, we simply call the </a:t>
            </a:r>
            <a:r>
              <a:rPr lang="en-US" b="1" dirty="0"/>
              <a:t>Cancel() method</a:t>
            </a:r>
            <a:r>
              <a:rPr lang="en-US" dirty="0"/>
              <a:t> of </a:t>
            </a:r>
            <a:r>
              <a:rPr lang="en-US" i="1" dirty="0" err="1"/>
              <a:t>CancellationTokenSource</a:t>
            </a:r>
            <a:r>
              <a:rPr lang="en-US" dirty="0"/>
              <a:t> to cancel it.</a:t>
            </a:r>
          </a:p>
          <a:p>
            <a:pPr marL="0" indent="0">
              <a:buNone/>
            </a:pPr>
            <a:r>
              <a:rPr lang="en-US" sz="1600" dirty="0" smtClean="0"/>
              <a:t>	</a:t>
            </a:r>
            <a:r>
              <a:rPr lang="en-US" sz="1600" dirty="0" err="1" smtClean="0"/>
              <a:t>cancellationTokenSource.Cancel</a:t>
            </a:r>
            <a:r>
              <a:rPr lang="en-US" sz="1600" dirty="0"/>
              <a:t>(); </a:t>
            </a:r>
            <a:r>
              <a:rPr lang="en-US" dirty="0"/>
              <a:t> </a:t>
            </a:r>
          </a:p>
          <a:p>
            <a:endParaRPr lang="en-US" dirty="0"/>
          </a:p>
        </p:txBody>
      </p:sp>
    </p:spTree>
    <p:extLst>
      <p:ext uri="{BB962C8B-B14F-4D97-AF65-F5344CB8AC3E}">
        <p14:creationId xmlns:p14="http://schemas.microsoft.com/office/powerpoint/2010/main" val="1429990670"/>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CLASS</a:t>
            </a:r>
            <a:endParaRPr lang="en-US" dirty="0"/>
          </a:p>
        </p:txBody>
      </p:sp>
      <p:sp>
        <p:nvSpPr>
          <p:cNvPr id="4" name="Rectangle 1"/>
          <p:cNvSpPr>
            <a:spLocks noGrp="1" noChangeArrowheads="1"/>
          </p:cNvSpPr>
          <p:nvPr>
            <p:ph idx="1"/>
          </p:nvPr>
        </p:nvSpPr>
        <p:spPr bwMode="auto">
          <a:xfrm>
            <a:off x="677334" y="2070170"/>
            <a:ext cx="8349100"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rPr>
              <a:t>a static class that exposes a task-based version of some parallel-nature problems. More specifically, it contains the following methods: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990000"/>
                </a:solidFill>
                <a:effectLst/>
                <a:latin typeface="Times New Roman" panose="02020603050405020304" pitchFamily="18" charset="0"/>
                <a:cs typeface="Times New Roman" panose="02020603050405020304" pitchFamily="18" charset="0"/>
              </a:rPr>
              <a:t>For</a:t>
            </a:r>
            <a:endParaRPr kumimoji="0" lang="en-US" altLang="en-US" sz="2000"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rgbClr val="990000"/>
                </a:solidFill>
                <a:effectLst/>
                <a:latin typeface="Times New Roman" panose="02020603050405020304" pitchFamily="18" charset="0"/>
                <a:cs typeface="Times New Roman" panose="02020603050405020304" pitchFamily="18" charset="0"/>
              </a:rPr>
              <a:t>Foreach</a:t>
            </a:r>
            <a:endParaRPr kumimoji="0" lang="en-US" altLang="en-US" sz="2000"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990000"/>
                </a:solidFill>
                <a:effectLst/>
                <a:latin typeface="Times New Roman" panose="02020603050405020304" pitchFamily="18" charset="0"/>
                <a:cs typeface="Times New Roman" panose="02020603050405020304" pitchFamily="18" charset="0"/>
              </a:rPr>
              <a:t>Invoke</a:t>
            </a:r>
            <a:endParaRPr kumimoji="0" lang="en-US" altLang="en-US" sz="2000" b="0" i="0" u="none" strike="noStrike" cap="none" normalizeH="0" baseline="0" dirty="0" smtClean="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60685"/>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Parallel.For</a:t>
            </a:r>
            <a:endParaRPr lang="en-US" dirty="0"/>
          </a:p>
        </p:txBody>
      </p:sp>
      <p:sp>
        <p:nvSpPr>
          <p:cNvPr id="3" name="Content Placeholder 2"/>
          <p:cNvSpPr>
            <a:spLocks noGrp="1"/>
          </p:cNvSpPr>
          <p:nvPr>
            <p:ph idx="1"/>
          </p:nvPr>
        </p:nvSpPr>
        <p:spPr/>
        <p:txBody>
          <a:bodyPr/>
          <a:lstStyle/>
          <a:p>
            <a:r>
              <a:rPr lang="en-US" dirty="0" err="1"/>
              <a:t>Parallel.For</a:t>
            </a:r>
            <a:r>
              <a:rPr lang="en-US" dirty="0" smtClean="0"/>
              <a:t>() can </a:t>
            </a:r>
            <a:r>
              <a:rPr lang="en-US" dirty="0"/>
              <a:t>improve performance a lot by parallelizing your code, but it also has overhead (synchronization between threads, invoking the delegate on each iteration). And since in your code, each iteration is </a:t>
            </a:r>
            <a:r>
              <a:rPr lang="en-US" i="1" dirty="0"/>
              <a:t>very</a:t>
            </a:r>
            <a:r>
              <a:rPr lang="en-US" dirty="0"/>
              <a:t> short (basically, just a few CPU instructions), this overhead can become prominent.</a:t>
            </a:r>
            <a:endParaRPr lang="en-US" dirty="0"/>
          </a:p>
        </p:txBody>
      </p:sp>
    </p:spTree>
    <p:extLst>
      <p:ext uri="{BB962C8B-B14F-4D97-AF65-F5344CB8AC3E}">
        <p14:creationId xmlns:p14="http://schemas.microsoft.com/office/powerpoint/2010/main" val="2999658084"/>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PARALLEL.FOR</a:t>
            </a:r>
            <a:endParaRPr lang="en-US" dirty="0"/>
          </a:p>
        </p:txBody>
      </p:sp>
      <p:sp>
        <p:nvSpPr>
          <p:cNvPr id="7" name="Rectangle 4"/>
          <p:cNvSpPr>
            <a:spLocks noGrp="1" noChangeArrowheads="1"/>
          </p:cNvSpPr>
          <p:nvPr>
            <p:ph idx="1"/>
          </p:nvPr>
        </p:nvSpPr>
        <p:spPr bwMode="auto">
          <a:xfrm>
            <a:off x="677334" y="2100431"/>
            <a:ext cx="3520194"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Parallel.For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(0,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matARows</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for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FF"/>
                </a:solidFill>
                <a:effectLst/>
                <a:latin typeface="Times New Roman" panose="02020603050405020304" pitchFamily="18" charset="0"/>
                <a:cs typeface="Times New Roman" panose="02020603050405020304" pitchFamily="18" charset="0"/>
              </a:rPr>
              <a:t>int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j = 0; j &lt;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matBCols</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j++</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double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temp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for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FF"/>
                </a:solidFill>
                <a:effectLst/>
                <a:latin typeface="Times New Roman" panose="02020603050405020304" pitchFamily="18" charset="0"/>
                <a:cs typeface="Times New Roman" panose="02020603050405020304" pitchFamily="18" charset="0"/>
              </a:rPr>
              <a:t>int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k = 0; k &lt;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matACols</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temp +=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matA</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k] *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matB</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[k, 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j] = temp;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8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8000"/>
                </a:solidFill>
                <a:effectLst/>
                <a:latin typeface="Times New Roman" panose="02020603050405020304" pitchFamily="18" charset="0"/>
                <a:cs typeface="Times New Roman" panose="02020603050405020304" pitchFamily="18" charset="0"/>
              </a:rPr>
              <a:t>Parallel.For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40718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Parallel.forEach</a:t>
            </a:r>
            <a:endParaRPr lang="en-US" dirty="0"/>
          </a:p>
        </p:txBody>
      </p:sp>
      <p:sp>
        <p:nvSpPr>
          <p:cNvPr id="3" name="Content Placeholder 2"/>
          <p:cNvSpPr>
            <a:spLocks noGrp="1"/>
          </p:cNvSpPr>
          <p:nvPr>
            <p:ph idx="1"/>
          </p:nvPr>
        </p:nvSpPr>
        <p:spPr/>
        <p:txBody>
          <a:bodyPr/>
          <a:lstStyle/>
          <a:p>
            <a:r>
              <a:rPr lang="en-US" dirty="0" err="1"/>
              <a:t>Parallel.ForEach</a:t>
            </a:r>
            <a:r>
              <a:rPr lang="en-US" dirty="0"/>
              <a:t> loop runs upon multiple threads and processing takes place in a  parallel way. </a:t>
            </a:r>
            <a:r>
              <a:rPr lang="en-US" dirty="0" err="1"/>
              <a:t>Parallel.ForEach</a:t>
            </a:r>
            <a:r>
              <a:rPr lang="en-US" dirty="0"/>
              <a:t> loop is not a basic feature of C# and it is available from C# 4.0 and above. Before C# 4.0 we cannot use it. Its execution is faster than </a:t>
            </a:r>
            <a:r>
              <a:rPr lang="en-US" dirty="0" err="1"/>
              <a:t>foreach</a:t>
            </a:r>
            <a:r>
              <a:rPr lang="en-US" dirty="0"/>
              <a:t> in most of the cases. To use </a:t>
            </a:r>
            <a:r>
              <a:rPr lang="en-US" dirty="0" err="1"/>
              <a:t>Parallel.ForEach</a:t>
            </a:r>
            <a:r>
              <a:rPr lang="en-US" dirty="0"/>
              <a:t> loop we need to import </a:t>
            </a:r>
            <a:r>
              <a:rPr lang="en-US" i="1" dirty="0"/>
              <a:t>System.Threading.Tasks</a:t>
            </a:r>
            <a:r>
              <a:rPr lang="en-US" dirty="0"/>
              <a:t> namespace in using directive.</a:t>
            </a:r>
            <a:endParaRPr lang="en-US" dirty="0"/>
          </a:p>
        </p:txBody>
      </p:sp>
    </p:spTree>
    <p:extLst>
      <p:ext uri="{BB962C8B-B14F-4D97-AF65-F5344CB8AC3E}">
        <p14:creationId xmlns:p14="http://schemas.microsoft.com/office/powerpoint/2010/main" val="1388247926"/>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a:t>
            </a:r>
            <a:r>
              <a:rPr lang="en-US" dirty="0" err="1" smtClean="0"/>
              <a:t>Parallel.ForEach</a:t>
            </a:r>
            <a:endParaRPr lang="en-US" dirty="0"/>
          </a:p>
        </p:txBody>
      </p:sp>
      <p:sp>
        <p:nvSpPr>
          <p:cNvPr id="4" name="Rectangle 1"/>
          <p:cNvSpPr>
            <a:spLocks noGrp="1" noChangeArrowheads="1"/>
          </p:cNvSpPr>
          <p:nvPr>
            <p:ph idx="1"/>
          </p:nvPr>
        </p:nvSpPr>
        <p:spPr bwMode="auto">
          <a:xfrm>
            <a:off x="677334" y="2869871"/>
            <a:ext cx="1087272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Parallel.ForEach</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(files,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currentFile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String filename =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System.IO.Path.GetFileName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currentFile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FF"/>
                </a:solidFill>
                <a:effectLst/>
                <a:latin typeface="Times New Roman" panose="02020603050405020304" pitchFamily="18" charset="0"/>
                <a:cs typeface="Times New Roman" panose="02020603050405020304" pitchFamily="18" charset="0"/>
              </a:rPr>
              <a:t>var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bitmap = </a:t>
            </a:r>
            <a:r>
              <a:rPr kumimoji="0" lang="en-US" altLang="en-US" sz="2000" b="0"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new</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Bitmap(</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currentFile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bitmap.RotateFlip</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(RotateFlipType.Rotate180FlipNone);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bitmap.Save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Path.Combine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newDir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filename));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Console.WriteLine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rgbClr val="A31515"/>
                </a:solidFill>
                <a:effectLst/>
                <a:latin typeface="Times New Roman" panose="02020603050405020304" pitchFamily="18" charset="0"/>
                <a:cs typeface="Times New Roman" panose="02020603050405020304" pitchFamily="18" charset="0"/>
              </a:rPr>
              <a:t>"Processing {0} on thread {1}"</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filename,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Thread.CurrentThread.ManagedThreadId</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0623120"/>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Parallel.PLINQ</a:t>
            </a:r>
            <a:endParaRPr lang="en-US" dirty="0"/>
          </a:p>
        </p:txBody>
      </p:sp>
      <p:sp>
        <p:nvSpPr>
          <p:cNvPr id="3" name="Content Placeholder 2"/>
          <p:cNvSpPr>
            <a:spLocks noGrp="1"/>
          </p:cNvSpPr>
          <p:nvPr>
            <p:ph idx="1"/>
          </p:nvPr>
        </p:nvSpPr>
        <p:spPr/>
        <p:txBody>
          <a:bodyPr/>
          <a:lstStyle/>
          <a:p>
            <a:r>
              <a:rPr lang="en-US" dirty="0"/>
              <a:t>Parallel LINQ (PLINQ) is a parallel implementation of LINQ to Objects. PLINQ implements the full set of LINQ standard query operators as extension methods for the </a:t>
            </a:r>
            <a:r>
              <a:rPr lang="en-US" dirty="0" err="1" smtClean="0">
                <a:solidFill>
                  <a:schemeClr val="tx1"/>
                </a:solidFill>
              </a:rPr>
              <a:t>System.Linq</a:t>
            </a:r>
            <a:r>
              <a:rPr lang="en-US" dirty="0" smtClean="0">
                <a:solidFill>
                  <a:schemeClr val="tx1"/>
                </a:solidFill>
              </a:rPr>
              <a:t> </a:t>
            </a:r>
            <a:r>
              <a:rPr lang="en-US" dirty="0" smtClean="0"/>
              <a:t>namespace </a:t>
            </a:r>
            <a:r>
              <a:rPr lang="en-US" dirty="0"/>
              <a:t>and has additional operators for parallel operations. PLINQ combines the simplicity and readability of LINQ syntax with the power of parallel programming. Just like code that targets the Task Parallel Library, PLINQ queries scale in the degree of concurrency based on the capabilities of the host computer.</a:t>
            </a:r>
            <a:endParaRPr lang="en-US" dirty="0"/>
          </a:p>
        </p:txBody>
      </p:sp>
    </p:spTree>
    <p:extLst>
      <p:ext uri="{BB962C8B-B14F-4D97-AF65-F5344CB8AC3E}">
        <p14:creationId xmlns:p14="http://schemas.microsoft.com/office/powerpoint/2010/main" val="4077391317"/>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a:t>
            </a:r>
            <a:r>
              <a:rPr lang="en-US" dirty="0" err="1" smtClean="0"/>
              <a:t>Parallel.Linq</a:t>
            </a:r>
            <a:endParaRPr lang="en-US" dirty="0"/>
          </a:p>
        </p:txBody>
      </p:sp>
      <p:sp>
        <p:nvSpPr>
          <p:cNvPr id="4" name="Rectangle 1"/>
          <p:cNvSpPr>
            <a:spLocks noGrp="1" noChangeArrowheads="1"/>
          </p:cNvSpPr>
          <p:nvPr>
            <p:ph idx="1"/>
          </p:nvPr>
        </p:nvSpPr>
        <p:spPr bwMode="auto">
          <a:xfrm>
            <a:off x="677334" y="2715983"/>
            <a:ext cx="5447004"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FF"/>
                </a:solidFill>
                <a:effectLst/>
                <a:latin typeface="Times New Roman" panose="02020603050405020304" pitchFamily="18" charset="0"/>
                <a:cs typeface="Times New Roman" panose="02020603050405020304" pitchFamily="18" charset="0"/>
              </a:rPr>
              <a:t>var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source =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Enumerable.Range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(100, 20000);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FF"/>
                </a:solidFill>
                <a:effectLst/>
                <a:latin typeface="Times New Roman" panose="02020603050405020304" pitchFamily="18" charset="0"/>
                <a:cs typeface="Times New Roman" panose="02020603050405020304" pitchFamily="18" charset="0"/>
              </a:rPr>
              <a:t>var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parallelQuery</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from</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num</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in</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source.AsParallel</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smtClean="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where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num</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10 ==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000" dirty="0" smtClean="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select</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num</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parallelQuery.ForAll</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 =&gt; DoSomething(e));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FF"/>
                </a:solidFill>
                <a:effectLst/>
                <a:latin typeface="Times New Roman" panose="02020603050405020304" pitchFamily="18" charset="0"/>
                <a:cs typeface="Times New Roman" panose="02020603050405020304" pitchFamily="18" charset="0"/>
              </a:rPr>
              <a:t>foreach</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FF"/>
                </a:solidFill>
                <a:effectLst/>
                <a:latin typeface="Times New Roman" panose="02020603050405020304" pitchFamily="18" charset="0"/>
                <a:cs typeface="Times New Roman" panose="02020603050405020304" pitchFamily="18" charset="0"/>
              </a:rPr>
              <a:t>var</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n </a:t>
            </a:r>
            <a:r>
              <a:rPr kumimoji="0" lang="en-US" altLang="en-US" sz="2000" b="0" i="0" u="none" strike="noStrike" cap="none" normalizeH="0" baseline="0" dirty="0" smtClean="0">
                <a:ln>
                  <a:noFill/>
                </a:ln>
                <a:solidFill>
                  <a:srgbClr val="0000FF"/>
                </a:solidFill>
                <a:effectLst/>
                <a:latin typeface="Times New Roman" panose="02020603050405020304" pitchFamily="18" charset="0"/>
                <a:cs typeface="Times New Roman" panose="02020603050405020304" pitchFamily="18" charset="0"/>
              </a:rPr>
              <a:t>in</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parallelQuery</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Console.WriteLine</a:t>
            </a: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57002157"/>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PARALLEL PROGRAMMING</a:t>
            </a:r>
            <a:endParaRPr lang="en-US" dirty="0"/>
          </a:p>
        </p:txBody>
      </p:sp>
      <p:sp>
        <p:nvSpPr>
          <p:cNvPr id="3" name="Content Placeholder 2"/>
          <p:cNvSpPr>
            <a:spLocks noGrp="1"/>
          </p:cNvSpPr>
          <p:nvPr>
            <p:ph idx="1"/>
          </p:nvPr>
        </p:nvSpPr>
        <p:spPr/>
        <p:txBody>
          <a:bodyPr/>
          <a:lstStyle/>
          <a:p>
            <a:r>
              <a:rPr lang="en-US" b="1" dirty="0"/>
              <a:t>Parallel programming</a:t>
            </a:r>
            <a:r>
              <a:rPr lang="en-US" dirty="0"/>
              <a:t> is a programming technique wherein the execution flow of the application is broken up into pieces that will be done at the same time (</a:t>
            </a:r>
            <a:r>
              <a:rPr lang="en-US" b="1" dirty="0"/>
              <a:t>concurrently</a:t>
            </a:r>
            <a:r>
              <a:rPr lang="en-US" dirty="0"/>
              <a:t>) by multiple cores, processors, or computers for the sake of better performance</a:t>
            </a:r>
            <a:r>
              <a:rPr lang="en-US" dirty="0" smtClean="0"/>
              <a:t>.</a:t>
            </a:r>
          </a:p>
          <a:p>
            <a:endParaRPr lang="en-US" dirty="0"/>
          </a:p>
        </p:txBody>
      </p:sp>
    </p:spTree>
    <p:extLst>
      <p:ext uri="{BB962C8B-B14F-4D97-AF65-F5344CB8AC3E}">
        <p14:creationId xmlns:p14="http://schemas.microsoft.com/office/powerpoint/2010/main" val="4272684454"/>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30953023"/>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GO PARALLEL</a:t>
            </a:r>
            <a:br>
              <a:rPr lang="en-US" dirty="0" smtClean="0"/>
            </a:br>
            <a:endParaRPr lang="en-US" dirty="0"/>
          </a:p>
        </p:txBody>
      </p:sp>
      <p:sp>
        <p:nvSpPr>
          <p:cNvPr id="3" name="Content Placeholder 2"/>
          <p:cNvSpPr>
            <a:spLocks noGrp="1"/>
          </p:cNvSpPr>
          <p:nvPr>
            <p:ph idx="1"/>
          </p:nvPr>
        </p:nvSpPr>
        <p:spPr/>
        <p:txBody>
          <a:bodyPr/>
          <a:lstStyle/>
          <a:p>
            <a:r>
              <a:rPr lang="en-US" b="1" dirty="0"/>
              <a:t>"Going parallel" is not a cure for everything</a:t>
            </a:r>
            <a:r>
              <a:rPr lang="en-US" dirty="0"/>
              <a:t> since there are some caveats you should definitely be aware of. With these in mind, you should be able to make the proper and educated decision whether to stay sequential or dive into </a:t>
            </a:r>
            <a:r>
              <a:rPr lang="en-US" dirty="0" smtClean="0"/>
              <a:t>parallel </a:t>
            </a:r>
            <a:r>
              <a:rPr lang="en-US" dirty="0"/>
              <a:t>programming</a:t>
            </a:r>
            <a:r>
              <a:rPr lang="en-US" dirty="0" smtClean="0"/>
              <a:t>.</a:t>
            </a:r>
          </a:p>
          <a:p>
            <a:pPr>
              <a:buFont typeface="Wingdings" panose="05000000000000000000" pitchFamily="2" charset="2"/>
              <a:buChar char="Ø"/>
            </a:pPr>
            <a:r>
              <a:rPr lang="en-US" dirty="0"/>
              <a:t>Additional </a:t>
            </a:r>
            <a:r>
              <a:rPr lang="en-US" dirty="0" smtClean="0"/>
              <a:t>overhead</a:t>
            </a:r>
          </a:p>
          <a:p>
            <a:pPr>
              <a:buFont typeface="Wingdings" panose="05000000000000000000" pitchFamily="2" charset="2"/>
              <a:buChar char="Ø"/>
            </a:pPr>
            <a:r>
              <a:rPr lang="en-US" dirty="0"/>
              <a:t>Data </a:t>
            </a:r>
            <a:r>
              <a:rPr lang="en-US" dirty="0" smtClean="0"/>
              <a:t>coordination</a:t>
            </a:r>
          </a:p>
          <a:p>
            <a:pPr>
              <a:buFont typeface="Wingdings" panose="05000000000000000000" pitchFamily="2" charset="2"/>
              <a:buChar char="Ø"/>
            </a:pPr>
            <a:r>
              <a:rPr lang="en-US" dirty="0" smtClean="0"/>
              <a:t>Scaling</a:t>
            </a:r>
            <a:endParaRPr lang="en-US" dirty="0"/>
          </a:p>
        </p:txBody>
      </p:sp>
    </p:spTree>
    <p:extLst>
      <p:ext uri="{BB962C8B-B14F-4D97-AF65-F5344CB8AC3E}">
        <p14:creationId xmlns:p14="http://schemas.microsoft.com/office/powerpoint/2010/main" val="286900535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PARALLEL LIBRARY</a:t>
            </a:r>
            <a:endParaRPr lang="en-US" dirty="0"/>
          </a:p>
        </p:txBody>
      </p:sp>
      <p:sp>
        <p:nvSpPr>
          <p:cNvPr id="3" name="Content Placeholder 2"/>
          <p:cNvSpPr>
            <a:spLocks noGrp="1"/>
          </p:cNvSpPr>
          <p:nvPr>
            <p:ph idx="1"/>
          </p:nvPr>
        </p:nvSpPr>
        <p:spPr/>
        <p:txBody>
          <a:bodyPr>
            <a:normAutofit lnSpcReduction="10000"/>
          </a:bodyPr>
          <a:lstStyle/>
          <a:p>
            <a:r>
              <a:rPr lang="en-US" dirty="0"/>
              <a:t>The support of parallel programming within the </a:t>
            </a:r>
            <a:r>
              <a:rPr lang="en-US" dirty="0" err="1"/>
              <a:t>.Net</a:t>
            </a:r>
            <a:r>
              <a:rPr lang="en-US" dirty="0"/>
              <a:t> framework is not new since it is supported from its very first version 1.0. We refer to this as a classic threading model. Even though it works really well, managing all the parallel aspects is complicated, so many times the applications end with unexpected results.</a:t>
            </a:r>
          </a:p>
          <a:p>
            <a:r>
              <a:rPr lang="en-US" dirty="0"/>
              <a:t>On the other hand, the TPL is built on the foundation of the classic threading features and manages many aspects for you, so you will need to write less code to achieve the same behavior. Actually, the reduction of the amount of code is huge.</a:t>
            </a:r>
          </a:p>
          <a:p>
            <a:r>
              <a:rPr lang="en-US" dirty="0"/>
              <a:t>We start with the basics of the Task class that can be considered to be the heart of the entire library. Please note that as long as you want to rely on TPL's features, you need to reference the proper namespace in your project.</a:t>
            </a:r>
          </a:p>
          <a:p>
            <a:r>
              <a:rPr lang="en-US" dirty="0"/>
              <a:t>using System.Threading.Tasks;  </a:t>
            </a:r>
            <a:endParaRPr lang="en-US" dirty="0" smtClean="0"/>
          </a:p>
          <a:p>
            <a:endParaRPr lang="en-US" dirty="0"/>
          </a:p>
          <a:p>
            <a:endParaRPr lang="en-US" dirty="0"/>
          </a:p>
        </p:txBody>
      </p:sp>
    </p:spTree>
    <p:extLst>
      <p:ext uri="{BB962C8B-B14F-4D97-AF65-F5344CB8AC3E}">
        <p14:creationId xmlns:p14="http://schemas.microsoft.com/office/powerpoint/2010/main" val="19124842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Creating And Starting New Task</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In the simplest scenarios to create and start a task, you just need to provide its body that represents the </a:t>
            </a:r>
            <a:r>
              <a:rPr lang="en-US" b="1" dirty="0">
                <a:latin typeface="Times New Roman" panose="02020603050405020304" pitchFamily="18" charset="0"/>
                <a:cs typeface="Times New Roman" panose="02020603050405020304" pitchFamily="18" charset="0"/>
              </a:rPr>
              <a:t>workload you want to run in parallel</a:t>
            </a:r>
            <a:r>
              <a:rPr lang="en-US" dirty="0">
                <a:latin typeface="Times New Roman" panose="02020603050405020304" pitchFamily="18" charset="0"/>
                <a:cs typeface="Times New Roman" panose="02020603050405020304" pitchFamily="18" charset="0"/>
              </a:rPr>
              <a:t> by passing in a </a:t>
            </a:r>
            <a:r>
              <a:rPr lang="en-US" dirty="0" err="1">
                <a:latin typeface="Times New Roman" panose="02020603050405020304" pitchFamily="18" charset="0"/>
                <a:cs typeface="Times New Roman" panose="02020603050405020304" pitchFamily="18" charset="0"/>
              </a:rPr>
              <a:t>System.Action</a:t>
            </a:r>
            <a:r>
              <a:rPr lang="en-US" dirty="0">
                <a:latin typeface="Times New Roman" panose="02020603050405020304" pitchFamily="18" charset="0"/>
                <a:cs typeface="Times New Roman" panose="02020603050405020304" pitchFamily="18" charset="0"/>
              </a:rPr>
              <a:t> delegate. There are several ways to declare the task's body. These are listed below and demonstrated in the first example.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Using Action delegate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Using anonymous function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Using lambda </a:t>
            </a:r>
            <a:r>
              <a:rPr lang="en-US" dirty="0" smtClean="0">
                <a:latin typeface="Times New Roman" panose="02020603050405020304" pitchFamily="18" charset="0"/>
                <a:cs typeface="Times New Roman" panose="02020603050405020304" pitchFamily="18" charset="0"/>
              </a:rPr>
              <a:t>function</a:t>
            </a:r>
          </a:p>
          <a:p>
            <a:r>
              <a:rPr lang="en-US" b="1" dirty="0">
                <a:latin typeface="Times New Roman" panose="02020603050405020304" pitchFamily="18" charset="0"/>
                <a:cs typeface="Times New Roman" panose="02020603050405020304" pitchFamily="18" charset="0"/>
              </a:rPr>
              <a:t>Note:</a:t>
            </a:r>
            <a:r>
              <a:rPr lang="en-US" dirty="0">
                <a:latin typeface="Times New Roman" panose="02020603050405020304" pitchFamily="18" charset="0"/>
                <a:cs typeface="Times New Roman" panose="02020603050405020304" pitchFamily="18" charset="0"/>
              </a:rPr>
              <a:t> If you have some simple and short-living tasks, you can start them directly using the </a:t>
            </a:r>
            <a:r>
              <a:rPr lang="en-US" dirty="0" err="1">
                <a:latin typeface="Times New Roman" panose="02020603050405020304" pitchFamily="18" charset="0"/>
                <a:cs typeface="Times New Roman" panose="02020603050405020304" pitchFamily="18" charset="0"/>
              </a:rPr>
              <a:t>Task.Factory.StartNew</a:t>
            </a:r>
            <a:r>
              <a:rPr lang="en-US" dirty="0">
                <a:latin typeface="Times New Roman" panose="02020603050405020304" pitchFamily="18" charset="0"/>
                <a:cs typeface="Times New Roman" panose="02020603050405020304" pitchFamily="18" charset="0"/>
              </a:rPr>
              <a:t>() static method without having to explicitly create the object.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Task.Factory.StartNew</a:t>
            </a:r>
            <a:r>
              <a:rPr lang="en-US" dirty="0">
                <a:latin typeface="Times New Roman" panose="02020603050405020304" pitchFamily="18" charset="0"/>
                <a:cs typeface="Times New Roman" panose="02020603050405020304" pitchFamily="18" charset="0"/>
              </a:rPr>
              <a:t>(() =&gt; {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HelloConsole</a:t>
            </a:r>
            <a:r>
              <a:rPr lang="en-US" dirty="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78732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4652"/>
            <a:ext cx="8596668" cy="670560"/>
          </a:xfrm>
        </p:spPr>
        <p:txBody>
          <a:bodyPr>
            <a:normAutofit fontScale="90000"/>
          </a:bodyPr>
          <a:lstStyle/>
          <a:p>
            <a:r>
              <a:rPr lang="en-US" dirty="0" smtClean="0"/>
              <a:t>EXAMPLE FOR CREATING AND STARTING A TASK																	 </a:t>
            </a:r>
            <a:endParaRPr lang="en-US" dirty="0"/>
          </a:p>
        </p:txBody>
      </p:sp>
      <p:sp>
        <p:nvSpPr>
          <p:cNvPr id="3" name="Content Placeholder 2"/>
          <p:cNvSpPr>
            <a:spLocks noGrp="1"/>
          </p:cNvSpPr>
          <p:nvPr>
            <p:ph idx="1"/>
          </p:nvPr>
        </p:nvSpPr>
        <p:spPr>
          <a:xfrm>
            <a:off x="677334" y="875212"/>
            <a:ext cx="8596668" cy="5982788"/>
          </a:xfrm>
        </p:spPr>
        <p:txBody>
          <a:bodyPr>
            <a:normAutofit fontScale="70000" lnSpcReduction="20000"/>
          </a:bodyPr>
          <a:lstStyle/>
          <a:p>
            <a:pPr marL="0" indent="0">
              <a:buNone/>
            </a:pPr>
            <a:r>
              <a:rPr lang="en-US" dirty="0"/>
              <a:t>static void Main(string[] </a:t>
            </a:r>
            <a:r>
              <a:rPr lang="en-US" dirty="0" err="1"/>
              <a:t>args</a:t>
            </a:r>
            <a:r>
              <a:rPr lang="en-US" dirty="0"/>
              <a:t>)  </a:t>
            </a:r>
          </a:p>
          <a:p>
            <a:pPr marL="0" indent="0">
              <a:buNone/>
            </a:pPr>
            <a:r>
              <a:rPr lang="en-US" dirty="0"/>
              <a:t>{  </a:t>
            </a:r>
          </a:p>
          <a:p>
            <a:pPr marL="0" indent="0">
              <a:buNone/>
            </a:pPr>
            <a:r>
              <a:rPr lang="en-US" dirty="0"/>
              <a:t>     //Action delegate  </a:t>
            </a:r>
          </a:p>
          <a:p>
            <a:pPr marL="0" indent="0">
              <a:buNone/>
            </a:pPr>
            <a:r>
              <a:rPr lang="en-US" dirty="0"/>
              <a:t>     Task task1 = new Task(new Action(</a:t>
            </a:r>
            <a:r>
              <a:rPr lang="en-US" dirty="0" err="1"/>
              <a:t>HelloConsole</a:t>
            </a:r>
            <a:r>
              <a:rPr lang="en-US" dirty="0"/>
              <a:t>));  </a:t>
            </a:r>
            <a:endParaRPr lang="en-US" dirty="0" smtClean="0"/>
          </a:p>
          <a:p>
            <a:pPr marL="0" indent="0">
              <a:buNone/>
            </a:pPr>
            <a:r>
              <a:rPr lang="en-US" dirty="0"/>
              <a:t>     //anonymous function  </a:t>
            </a:r>
          </a:p>
          <a:p>
            <a:pPr marL="0" indent="0">
              <a:buNone/>
            </a:pPr>
            <a:r>
              <a:rPr lang="en-US" dirty="0"/>
              <a:t>     Task task2 = new Task(delegate  </a:t>
            </a:r>
          </a:p>
          <a:p>
            <a:pPr marL="0" indent="0">
              <a:buNone/>
            </a:pPr>
            <a:r>
              <a:rPr lang="en-US" dirty="0"/>
              <a:t>     {  </a:t>
            </a:r>
          </a:p>
          <a:p>
            <a:pPr marL="0" indent="0">
              <a:buNone/>
            </a:pPr>
            <a:r>
              <a:rPr lang="en-US" dirty="0"/>
              <a:t>          </a:t>
            </a:r>
            <a:r>
              <a:rPr lang="en-US" dirty="0" err="1"/>
              <a:t>HelloConsole</a:t>
            </a:r>
            <a:r>
              <a:rPr lang="en-US" dirty="0"/>
              <a:t>();  </a:t>
            </a:r>
          </a:p>
          <a:p>
            <a:pPr marL="0" indent="0">
              <a:buNone/>
            </a:pPr>
            <a:r>
              <a:rPr lang="en-US" dirty="0"/>
              <a:t>     });  </a:t>
            </a:r>
            <a:endParaRPr lang="en-US" dirty="0" smtClean="0"/>
          </a:p>
          <a:p>
            <a:pPr marL="0" indent="0">
              <a:buNone/>
            </a:pPr>
            <a:r>
              <a:rPr lang="en-US" dirty="0"/>
              <a:t>     //lambda expression  </a:t>
            </a:r>
          </a:p>
          <a:p>
            <a:pPr marL="0" indent="0">
              <a:buNone/>
            </a:pPr>
            <a:r>
              <a:rPr lang="en-US" dirty="0"/>
              <a:t>     Task task3 = new Task(() =&gt; </a:t>
            </a:r>
            <a:r>
              <a:rPr lang="en-US" dirty="0" err="1"/>
              <a:t>HelloConsole</a:t>
            </a:r>
            <a:r>
              <a:rPr lang="en-US" dirty="0"/>
              <a:t>());                          </a:t>
            </a:r>
          </a:p>
          <a:p>
            <a:pPr marL="0" indent="0">
              <a:buNone/>
            </a:pPr>
            <a:r>
              <a:rPr lang="en-US" dirty="0"/>
              <a:t>     task1.Start();  </a:t>
            </a:r>
          </a:p>
          <a:p>
            <a:pPr marL="0" indent="0">
              <a:buNone/>
            </a:pPr>
            <a:r>
              <a:rPr lang="en-US" dirty="0"/>
              <a:t>     task2.Start();  </a:t>
            </a:r>
          </a:p>
          <a:p>
            <a:pPr marL="0" indent="0">
              <a:buNone/>
            </a:pPr>
            <a:r>
              <a:rPr lang="en-US" dirty="0"/>
              <a:t>     task3.Start();   </a:t>
            </a:r>
          </a:p>
          <a:p>
            <a:pPr marL="0" indent="0">
              <a:buNone/>
            </a:pPr>
            <a:r>
              <a:rPr lang="en-US" dirty="0"/>
              <a:t>     </a:t>
            </a:r>
            <a:r>
              <a:rPr lang="en-US" dirty="0" err="1"/>
              <a:t>Console.WriteLine</a:t>
            </a:r>
            <a:r>
              <a:rPr lang="en-US" dirty="0"/>
              <a:t>("Main method complete. Press any key to finish.");  </a:t>
            </a:r>
          </a:p>
          <a:p>
            <a:pPr marL="0" indent="0">
              <a:buNone/>
            </a:pPr>
            <a:r>
              <a:rPr lang="en-US" dirty="0"/>
              <a:t>     </a:t>
            </a:r>
            <a:r>
              <a:rPr lang="en-US" dirty="0" err="1"/>
              <a:t>Console.ReadKey</a:t>
            </a:r>
            <a:r>
              <a:rPr lang="en-US" dirty="0"/>
              <a:t>();  </a:t>
            </a:r>
          </a:p>
          <a:p>
            <a:pPr marL="0" indent="0">
              <a:buNone/>
            </a:pPr>
            <a:r>
              <a:rPr lang="en-US" dirty="0"/>
              <a:t>}  </a:t>
            </a:r>
            <a:endParaRPr lang="en-US" dirty="0" smtClean="0"/>
          </a:p>
          <a:p>
            <a:pPr marL="0" indent="0">
              <a:buNone/>
            </a:pPr>
            <a:r>
              <a:rPr lang="en-US" dirty="0"/>
              <a:t>static void </a:t>
            </a:r>
            <a:r>
              <a:rPr lang="en-US" dirty="0" err="1"/>
              <a:t>HelloConsole</a:t>
            </a:r>
            <a:r>
              <a:rPr lang="en-US" dirty="0"/>
              <a:t>()  </a:t>
            </a:r>
          </a:p>
          <a:p>
            <a:pPr marL="0" indent="0">
              <a:buNone/>
            </a:pPr>
            <a:r>
              <a:rPr lang="en-US" dirty="0"/>
              <a:t>{  </a:t>
            </a:r>
          </a:p>
          <a:p>
            <a:pPr marL="0" indent="0">
              <a:buNone/>
            </a:pPr>
            <a:r>
              <a:rPr lang="en-US" dirty="0"/>
              <a:t>       </a:t>
            </a:r>
            <a:r>
              <a:rPr lang="en-US" dirty="0" err="1"/>
              <a:t>Console.WriteLine</a:t>
            </a:r>
            <a:r>
              <a:rPr lang="en-US" dirty="0"/>
              <a:t>("Hello Task");  </a:t>
            </a:r>
          </a:p>
          <a:p>
            <a:pPr marL="0" indent="0">
              <a:buNone/>
            </a:pP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118927347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Setting Task State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If you need to perform the </a:t>
            </a:r>
            <a:r>
              <a:rPr lang="en-US" b="1" dirty="0"/>
              <a:t>same workload</a:t>
            </a:r>
            <a:r>
              <a:rPr lang="en-US" dirty="0"/>
              <a:t> on a </a:t>
            </a:r>
            <a:r>
              <a:rPr lang="en-US" b="1" dirty="0"/>
              <a:t>different set of data</a:t>
            </a:r>
            <a:r>
              <a:rPr lang="en-US" dirty="0"/>
              <a:t> or just need to </a:t>
            </a:r>
            <a:r>
              <a:rPr lang="en-US" b="1" dirty="0"/>
              <a:t>provide some parameter</a:t>
            </a:r>
            <a:r>
              <a:rPr lang="en-US" dirty="0"/>
              <a:t> to the task, you need to pass in a </a:t>
            </a:r>
            <a:r>
              <a:rPr lang="en-US" i="1" dirty="0" err="1"/>
              <a:t>System.Action</a:t>
            </a:r>
            <a:r>
              <a:rPr lang="en-US" i="1" dirty="0"/>
              <a:t>&lt;object&gt;</a:t>
            </a:r>
            <a:r>
              <a:rPr lang="en-US" dirty="0"/>
              <a:t> and an object representing these data/parameters. This process is very similar to supplying your console application with command line arguments. The following example shows this process by providing a simple string argument that will be printed to the console during the workload execution. </a:t>
            </a:r>
          </a:p>
        </p:txBody>
      </p:sp>
    </p:spTree>
    <p:extLst>
      <p:ext uri="{BB962C8B-B14F-4D97-AF65-F5344CB8AC3E}">
        <p14:creationId xmlns:p14="http://schemas.microsoft.com/office/powerpoint/2010/main" val="2430814051"/>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3212"/>
            <a:ext cx="8596668" cy="631371"/>
          </a:xfrm>
        </p:spPr>
        <p:txBody>
          <a:bodyPr>
            <a:normAutofit fontScale="90000"/>
          </a:bodyPr>
          <a:lstStyle/>
          <a:p>
            <a:r>
              <a:rPr lang="en-US" b="1" dirty="0" smtClean="0"/>
              <a:t>EXAMPLE FOR Setting </a:t>
            </a:r>
            <a:r>
              <a:rPr lang="en-US" b="1" dirty="0"/>
              <a:t>Task State</a:t>
            </a:r>
            <a:r>
              <a:rPr lang="en-US" dirty="0"/>
              <a:t/>
            </a:r>
            <a:br>
              <a:rPr lang="en-US" dirty="0"/>
            </a:br>
            <a:endParaRPr lang="en-US" dirty="0"/>
          </a:p>
        </p:txBody>
      </p:sp>
      <p:sp>
        <p:nvSpPr>
          <p:cNvPr id="3" name="Content Placeholder 2"/>
          <p:cNvSpPr>
            <a:spLocks noGrp="1"/>
          </p:cNvSpPr>
          <p:nvPr>
            <p:ph idx="1"/>
          </p:nvPr>
        </p:nvSpPr>
        <p:spPr>
          <a:xfrm>
            <a:off x="677334" y="744583"/>
            <a:ext cx="6755432" cy="6113417"/>
          </a:xfrm>
        </p:spPr>
        <p:txBody>
          <a:bodyPr>
            <a:normAutofit fontScale="62500" lnSpcReduction="20000"/>
          </a:bodyPr>
          <a:lstStyle/>
          <a:p>
            <a:pPr marL="0" indent="0">
              <a:buNone/>
            </a:pPr>
            <a:r>
              <a:rPr lang="en-US" sz="2100" b="1" dirty="0">
                <a:latin typeface="Times New Roman" panose="02020603050405020304" pitchFamily="18" charset="0"/>
                <a:cs typeface="Times New Roman" panose="02020603050405020304" pitchFamily="18" charset="0"/>
              </a:rPr>
              <a:t>static</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void</a:t>
            </a:r>
            <a:r>
              <a:rPr lang="en-US" sz="2100" dirty="0">
                <a:latin typeface="Times New Roman" panose="02020603050405020304" pitchFamily="18" charset="0"/>
                <a:cs typeface="Times New Roman" panose="02020603050405020304" pitchFamily="18" charset="0"/>
              </a:rPr>
              <a:t> Main(</a:t>
            </a:r>
            <a:r>
              <a:rPr lang="en-US" sz="2100" b="1" dirty="0">
                <a:latin typeface="Times New Roman" panose="02020603050405020304" pitchFamily="18" charset="0"/>
                <a:cs typeface="Times New Roman" panose="02020603050405020304" pitchFamily="18" charset="0"/>
              </a:rPr>
              <a:t>string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args</a:t>
            </a:r>
            <a:r>
              <a:rPr lang="en-US" sz="2100" dirty="0">
                <a:latin typeface="Times New Roman" panose="02020603050405020304" pitchFamily="18" charset="0"/>
                <a:cs typeface="Times New Roman" panose="02020603050405020304" pitchFamily="18" charset="0"/>
              </a:rPr>
              <a:t>)  </a:t>
            </a:r>
          </a:p>
          <a:p>
            <a:pPr marL="0" indent="0">
              <a:buNone/>
            </a:pPr>
            <a:r>
              <a:rPr lang="en-US" sz="2100" dirty="0">
                <a:latin typeface="Times New Roman" panose="02020603050405020304" pitchFamily="18" charset="0"/>
                <a:cs typeface="Times New Roman" panose="02020603050405020304" pitchFamily="18" charset="0"/>
              </a:rPr>
              <a:t>{  </a:t>
            </a:r>
          </a:p>
          <a:p>
            <a:pPr marL="0" indent="0">
              <a:buNone/>
            </a:pPr>
            <a:r>
              <a:rPr lang="en-US" sz="2100" dirty="0">
                <a:latin typeface="Times New Roman" panose="02020603050405020304" pitchFamily="18" charset="0"/>
                <a:cs typeface="Times New Roman" panose="02020603050405020304" pitchFamily="18" charset="0"/>
              </a:rPr>
              <a:t>     //Action delegate  </a:t>
            </a:r>
          </a:p>
          <a:p>
            <a:pPr marL="0" indent="0">
              <a:buNone/>
            </a:pPr>
            <a:r>
              <a:rPr lang="en-US" sz="2100" dirty="0">
                <a:latin typeface="Times New Roman" panose="02020603050405020304" pitchFamily="18" charset="0"/>
                <a:cs typeface="Times New Roman" panose="02020603050405020304" pitchFamily="18" charset="0"/>
              </a:rPr>
              <a:t>     Task task1 = </a:t>
            </a:r>
            <a:r>
              <a:rPr lang="en-US" sz="2100" b="1" dirty="0">
                <a:latin typeface="Times New Roman" panose="02020603050405020304" pitchFamily="18" charset="0"/>
                <a:cs typeface="Times New Roman" panose="02020603050405020304" pitchFamily="18" charset="0"/>
              </a:rPr>
              <a:t>new</a:t>
            </a:r>
            <a:r>
              <a:rPr lang="en-US" sz="2100" dirty="0">
                <a:latin typeface="Times New Roman" panose="02020603050405020304" pitchFamily="18" charset="0"/>
                <a:cs typeface="Times New Roman" panose="02020603050405020304" pitchFamily="18" charset="0"/>
              </a:rPr>
              <a:t> Task(</a:t>
            </a:r>
            <a:r>
              <a:rPr lang="en-US" sz="2100" b="1" dirty="0">
                <a:latin typeface="Times New Roman" panose="02020603050405020304" pitchFamily="18" charset="0"/>
                <a:cs typeface="Times New Roman" panose="02020603050405020304" pitchFamily="18" charset="0"/>
              </a:rPr>
              <a:t>new</a:t>
            </a:r>
            <a:r>
              <a:rPr lang="en-US" sz="2100" dirty="0">
                <a:latin typeface="Times New Roman" panose="02020603050405020304" pitchFamily="18" charset="0"/>
                <a:cs typeface="Times New Roman" panose="02020603050405020304" pitchFamily="18" charset="0"/>
              </a:rPr>
              <a:t> Action&lt;</a:t>
            </a:r>
            <a:r>
              <a:rPr lang="en-US" sz="2100" b="1" dirty="0">
                <a:latin typeface="Times New Roman" panose="02020603050405020304" pitchFamily="18" charset="0"/>
                <a:cs typeface="Times New Roman" panose="02020603050405020304" pitchFamily="18" charset="0"/>
              </a:rPr>
              <a:t>object</a:t>
            </a:r>
            <a:r>
              <a:rPr lang="en-US" sz="2100" dirty="0">
                <a:latin typeface="Times New Roman" panose="02020603050405020304" pitchFamily="18" charset="0"/>
                <a:cs typeface="Times New Roman" panose="02020603050405020304" pitchFamily="18" charset="0"/>
              </a:rPr>
              <a:t>&gt;(</a:t>
            </a:r>
            <a:r>
              <a:rPr lang="en-US" sz="2100" dirty="0" err="1">
                <a:latin typeface="Times New Roman" panose="02020603050405020304" pitchFamily="18" charset="0"/>
                <a:cs typeface="Times New Roman" panose="02020603050405020304" pitchFamily="18" charset="0"/>
              </a:rPr>
              <a:t>HelloConsole</a:t>
            </a:r>
            <a:r>
              <a:rPr lang="en-US" sz="2100" dirty="0">
                <a:latin typeface="Times New Roman" panose="02020603050405020304" pitchFamily="18" charset="0"/>
                <a:cs typeface="Times New Roman" panose="02020603050405020304" pitchFamily="18" charset="0"/>
              </a:rPr>
              <a:t>), "Task 1");  </a:t>
            </a: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anonymous function  </a:t>
            </a:r>
          </a:p>
          <a:p>
            <a:pPr marL="0" indent="0">
              <a:buNone/>
            </a:pPr>
            <a:r>
              <a:rPr lang="en-US" sz="2100" dirty="0">
                <a:latin typeface="Times New Roman" panose="02020603050405020304" pitchFamily="18" charset="0"/>
                <a:cs typeface="Times New Roman" panose="02020603050405020304" pitchFamily="18" charset="0"/>
              </a:rPr>
              <a:t>     Task task2 = </a:t>
            </a:r>
            <a:r>
              <a:rPr lang="en-US" sz="2100" b="1" dirty="0">
                <a:latin typeface="Times New Roman" panose="02020603050405020304" pitchFamily="18" charset="0"/>
                <a:cs typeface="Times New Roman" panose="02020603050405020304" pitchFamily="18" charset="0"/>
              </a:rPr>
              <a:t>new</a:t>
            </a:r>
            <a:r>
              <a:rPr lang="en-US" sz="2100" dirty="0">
                <a:latin typeface="Times New Roman" panose="02020603050405020304" pitchFamily="18" charset="0"/>
                <a:cs typeface="Times New Roman" panose="02020603050405020304" pitchFamily="18" charset="0"/>
              </a:rPr>
              <a:t> Task(</a:t>
            </a:r>
            <a:r>
              <a:rPr lang="en-US" sz="2100" b="1" dirty="0">
                <a:latin typeface="Times New Roman" panose="02020603050405020304" pitchFamily="18" charset="0"/>
                <a:cs typeface="Times New Roman" panose="02020603050405020304" pitchFamily="18" charset="0"/>
              </a:rPr>
              <a:t>delegate</a:t>
            </a:r>
            <a:r>
              <a:rPr lang="en-US" sz="2100" dirty="0">
                <a:latin typeface="Times New Roman" panose="02020603050405020304" pitchFamily="18" charset="0"/>
                <a:cs typeface="Times New Roman" panose="02020603050405020304" pitchFamily="18" charset="0"/>
              </a:rPr>
              <a:t>(</a:t>
            </a:r>
            <a:r>
              <a:rPr lang="en-US" sz="2100" b="1" dirty="0">
                <a:latin typeface="Times New Roman" panose="02020603050405020304" pitchFamily="18" charset="0"/>
                <a:cs typeface="Times New Roman" panose="02020603050405020304" pitchFamily="18" charset="0"/>
              </a:rPr>
              <a:t>object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obj</a:t>
            </a:r>
            <a:r>
              <a:rPr lang="en-US" sz="2100" dirty="0">
                <a:latin typeface="Times New Roman" panose="02020603050405020304" pitchFamily="18" charset="0"/>
                <a:cs typeface="Times New Roman" panose="02020603050405020304" pitchFamily="18" charset="0"/>
              </a:rPr>
              <a:t>)  </a:t>
            </a:r>
          </a:p>
          <a:p>
            <a:pPr marL="0" indent="0">
              <a:buNone/>
            </a:pPr>
            <a:r>
              <a:rPr lang="en-US" sz="2100" dirty="0">
                <a:latin typeface="Times New Roman" panose="02020603050405020304" pitchFamily="18" charset="0"/>
                <a:cs typeface="Times New Roman" panose="02020603050405020304" pitchFamily="18" charset="0"/>
              </a:rPr>
              <a:t>     {  </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HelloConsole</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obj</a:t>
            </a:r>
            <a:r>
              <a:rPr lang="en-US" sz="2100" dirty="0">
                <a:latin typeface="Times New Roman" panose="02020603050405020304" pitchFamily="18" charset="0"/>
                <a:cs typeface="Times New Roman" panose="02020603050405020304" pitchFamily="18" charset="0"/>
              </a:rPr>
              <a:t>);  </a:t>
            </a:r>
          </a:p>
          <a:p>
            <a:pPr marL="0" indent="0">
              <a:buNone/>
            </a:pPr>
            <a:r>
              <a:rPr lang="en-US" sz="2100" dirty="0">
                <a:latin typeface="Times New Roman" panose="02020603050405020304" pitchFamily="18" charset="0"/>
                <a:cs typeface="Times New Roman" panose="02020603050405020304" pitchFamily="18" charset="0"/>
              </a:rPr>
              <a:t>     }, "Task 2");  </a:t>
            </a: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lambda expression  </a:t>
            </a:r>
          </a:p>
          <a:p>
            <a:pPr marL="0" indent="0">
              <a:buNone/>
            </a:pPr>
            <a:r>
              <a:rPr lang="en-US" sz="2100" dirty="0">
                <a:latin typeface="Times New Roman" panose="02020603050405020304" pitchFamily="18" charset="0"/>
                <a:cs typeface="Times New Roman" panose="02020603050405020304" pitchFamily="18" charset="0"/>
              </a:rPr>
              <a:t>     Task task3 = </a:t>
            </a:r>
            <a:r>
              <a:rPr lang="en-US" sz="2100" b="1" dirty="0">
                <a:latin typeface="Times New Roman" panose="02020603050405020304" pitchFamily="18" charset="0"/>
                <a:cs typeface="Times New Roman" panose="02020603050405020304" pitchFamily="18" charset="0"/>
              </a:rPr>
              <a:t>new</a:t>
            </a:r>
            <a:r>
              <a:rPr lang="en-US" sz="2100" dirty="0">
                <a:latin typeface="Times New Roman" panose="02020603050405020304" pitchFamily="18" charset="0"/>
                <a:cs typeface="Times New Roman" panose="02020603050405020304" pitchFamily="18" charset="0"/>
              </a:rPr>
              <a:t> Task((</a:t>
            </a:r>
            <a:r>
              <a:rPr lang="en-US" sz="2100" dirty="0" err="1">
                <a:latin typeface="Times New Roman" panose="02020603050405020304" pitchFamily="18" charset="0"/>
                <a:cs typeface="Times New Roman" panose="02020603050405020304" pitchFamily="18" charset="0"/>
              </a:rPr>
              <a:t>obj</a:t>
            </a:r>
            <a:r>
              <a:rPr lang="en-US" sz="2100" dirty="0">
                <a:latin typeface="Times New Roman" panose="02020603050405020304" pitchFamily="18" charset="0"/>
                <a:cs typeface="Times New Roman" panose="02020603050405020304" pitchFamily="18" charset="0"/>
              </a:rPr>
              <a:t>) =&gt; </a:t>
            </a:r>
            <a:r>
              <a:rPr lang="en-US" sz="2100" dirty="0" err="1">
                <a:latin typeface="Times New Roman" panose="02020603050405020304" pitchFamily="18" charset="0"/>
                <a:cs typeface="Times New Roman" panose="02020603050405020304" pitchFamily="18" charset="0"/>
              </a:rPr>
              <a:t>HelloConsole</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obj</a:t>
            </a:r>
            <a:r>
              <a:rPr lang="en-US" sz="2100" dirty="0">
                <a:latin typeface="Times New Roman" panose="02020603050405020304" pitchFamily="18" charset="0"/>
                <a:cs typeface="Times New Roman" panose="02020603050405020304" pitchFamily="18" charset="0"/>
              </a:rPr>
              <a:t>), "Task 3");  </a:t>
            </a:r>
          </a:p>
          <a:p>
            <a:pPr marL="0" indent="0">
              <a:buNone/>
            </a:pPr>
            <a:r>
              <a:rPr lang="en-US" sz="2100" dirty="0">
                <a:latin typeface="Times New Roman" panose="02020603050405020304" pitchFamily="18" charset="0"/>
                <a:cs typeface="Times New Roman" panose="02020603050405020304" pitchFamily="18" charset="0"/>
              </a:rPr>
              <a:t>      task1.Start();  </a:t>
            </a:r>
          </a:p>
          <a:p>
            <a:pPr marL="0" indent="0">
              <a:buNone/>
            </a:pPr>
            <a:r>
              <a:rPr lang="en-US" sz="2100" dirty="0">
                <a:latin typeface="Times New Roman" panose="02020603050405020304" pitchFamily="18" charset="0"/>
                <a:cs typeface="Times New Roman" panose="02020603050405020304" pitchFamily="18" charset="0"/>
              </a:rPr>
              <a:t>     task2.Start();  </a:t>
            </a:r>
          </a:p>
          <a:p>
            <a:pPr marL="0" indent="0">
              <a:buNone/>
            </a:pPr>
            <a:r>
              <a:rPr lang="en-US" sz="2100" dirty="0">
                <a:latin typeface="Times New Roman" panose="02020603050405020304" pitchFamily="18" charset="0"/>
                <a:cs typeface="Times New Roman" panose="02020603050405020304" pitchFamily="18" charset="0"/>
              </a:rPr>
              <a:t>     task3.Start();  </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Console.WriteLine</a:t>
            </a:r>
            <a:r>
              <a:rPr lang="en-US" sz="2100" dirty="0">
                <a:latin typeface="Times New Roman" panose="02020603050405020304" pitchFamily="18" charset="0"/>
                <a:cs typeface="Times New Roman" panose="02020603050405020304" pitchFamily="18" charset="0"/>
              </a:rPr>
              <a:t>("Main method complete. Press any key to finish.");  </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Console.ReadKey</a:t>
            </a:r>
            <a:r>
              <a:rPr lang="en-US" sz="2100" dirty="0">
                <a:latin typeface="Times New Roman" panose="02020603050405020304" pitchFamily="18" charset="0"/>
                <a:cs typeface="Times New Roman" panose="02020603050405020304" pitchFamily="18" charset="0"/>
              </a:rPr>
              <a:t>();  </a:t>
            </a:r>
          </a:p>
          <a:p>
            <a:pPr marL="0" indent="0">
              <a:buNone/>
            </a:pPr>
            <a:r>
              <a:rPr lang="en-US" sz="2100" dirty="0">
                <a:latin typeface="Times New Roman" panose="02020603050405020304" pitchFamily="18" charset="0"/>
                <a:cs typeface="Times New Roman" panose="02020603050405020304" pitchFamily="18" charset="0"/>
              </a:rPr>
              <a:t>}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static</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void</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HelloConsole</a:t>
            </a:r>
            <a:r>
              <a:rPr lang="en-US" sz="2100" dirty="0">
                <a:latin typeface="Times New Roman" panose="02020603050405020304" pitchFamily="18" charset="0"/>
                <a:cs typeface="Times New Roman" panose="02020603050405020304" pitchFamily="18" charset="0"/>
              </a:rPr>
              <a:t>(</a:t>
            </a:r>
            <a:r>
              <a:rPr lang="en-US" sz="2100" b="1" dirty="0">
                <a:latin typeface="Times New Roman" panose="02020603050405020304" pitchFamily="18" charset="0"/>
                <a:cs typeface="Times New Roman" panose="02020603050405020304" pitchFamily="18" charset="0"/>
              </a:rPr>
              <a:t>object</a:t>
            </a:r>
            <a:r>
              <a:rPr lang="en-US" sz="2100" dirty="0">
                <a:latin typeface="Times New Roman" panose="02020603050405020304" pitchFamily="18" charset="0"/>
                <a:cs typeface="Times New Roman" panose="02020603050405020304" pitchFamily="18" charset="0"/>
              </a:rPr>
              <a:t> message)  </a:t>
            </a:r>
          </a:p>
          <a:p>
            <a:pPr marL="0" indent="0">
              <a:buNone/>
            </a:pPr>
            <a:r>
              <a:rPr lang="en-US" sz="2100" dirty="0">
                <a:latin typeface="Times New Roman" panose="02020603050405020304" pitchFamily="18" charset="0"/>
                <a:cs typeface="Times New Roman" panose="02020603050405020304" pitchFamily="18" charset="0"/>
              </a:rPr>
              <a:t>{  </a:t>
            </a:r>
          </a:p>
          <a:p>
            <a:pPr marL="0"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Console.WriteLine</a:t>
            </a:r>
            <a:r>
              <a:rPr lang="en-US" sz="2100" dirty="0">
                <a:latin typeface="Times New Roman" panose="02020603050405020304" pitchFamily="18" charset="0"/>
                <a:cs typeface="Times New Roman" panose="02020603050405020304" pitchFamily="18" charset="0"/>
              </a:rPr>
              <a:t>("Hello: {0}", message);  </a:t>
            </a:r>
          </a:p>
          <a:p>
            <a:pPr marL="0" indent="0">
              <a:buNone/>
            </a:pPr>
            <a:r>
              <a:rPr lang="en-US" sz="2100" dirty="0">
                <a:latin typeface="Times New Roman" panose="02020603050405020304" pitchFamily="18" charset="0"/>
                <a:cs typeface="Times New Roman" panose="02020603050405020304" pitchFamily="18" charset="0"/>
              </a:rPr>
              <a:t>}</a:t>
            </a:r>
          </a:p>
          <a:p>
            <a:pPr marL="0" indent="0">
              <a:buNone/>
            </a:pPr>
            <a:endParaRPr lang="en-US" sz="2100" dirty="0"/>
          </a:p>
          <a:p>
            <a:endParaRPr lang="en-US" dirty="0"/>
          </a:p>
        </p:txBody>
      </p:sp>
    </p:spTree>
    <p:extLst>
      <p:ext uri="{BB962C8B-B14F-4D97-AF65-F5344CB8AC3E}">
        <p14:creationId xmlns:p14="http://schemas.microsoft.com/office/powerpoint/2010/main" val="121761876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Getting A Task's Result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To get a result from a Task, you need to create an instance of </a:t>
            </a:r>
            <a:r>
              <a:rPr lang="en-US" i="1" dirty="0"/>
              <a:t>Task&lt;T&gt;</a:t>
            </a:r>
            <a:r>
              <a:rPr lang="en-US" dirty="0"/>
              <a:t> instead of just a pure </a:t>
            </a:r>
            <a:r>
              <a:rPr lang="en-US" i="1" dirty="0"/>
              <a:t>Task</a:t>
            </a:r>
            <a:r>
              <a:rPr lang="en-US" dirty="0"/>
              <a:t>. T represents the </a:t>
            </a:r>
            <a:r>
              <a:rPr lang="en-US" b="1" dirty="0"/>
              <a:t>type of the result that will be returned</a:t>
            </a:r>
            <a:r>
              <a:rPr lang="en-US" dirty="0"/>
              <a:t>. Returning the desired result is identical to other C# methods, so you use the "return" keyword. Finally, to fetch the result, you need to call the Result property. Note that reading this property will wait until its task has completed.</a:t>
            </a:r>
            <a:br>
              <a:rPr lang="en-US" dirty="0"/>
            </a:br>
            <a:endParaRPr lang="en-US" dirty="0"/>
          </a:p>
        </p:txBody>
      </p:sp>
    </p:spTree>
    <p:extLst>
      <p:ext uri="{BB962C8B-B14F-4D97-AF65-F5344CB8AC3E}">
        <p14:creationId xmlns:p14="http://schemas.microsoft.com/office/powerpoint/2010/main" val="218969157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TotalTime>
  <Words>417</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Times New Roman</vt:lpstr>
      <vt:lpstr>Trebuchet MS</vt:lpstr>
      <vt:lpstr>Wingdings</vt:lpstr>
      <vt:lpstr>Wingdings 3</vt:lpstr>
      <vt:lpstr>Facet</vt:lpstr>
      <vt:lpstr>PARALLEL PROGRAMMING</vt:lpstr>
      <vt:lpstr>WHAT IS PARALLEL PROGRAMMING</vt:lpstr>
      <vt:lpstr>WHEN TO GO PARALLEL </vt:lpstr>
      <vt:lpstr>TASK PARALLEL LIBRARY</vt:lpstr>
      <vt:lpstr>Creating And Starting New Task </vt:lpstr>
      <vt:lpstr>EXAMPLE FOR CREATING AND STARTING A TASK                  </vt:lpstr>
      <vt:lpstr>Setting Task State </vt:lpstr>
      <vt:lpstr>EXAMPLE FOR Setting Task State </vt:lpstr>
      <vt:lpstr>Getting A Task's Result </vt:lpstr>
      <vt:lpstr>EXAMPLE FOR GETTING A TASK’S RESULT                      </vt:lpstr>
      <vt:lpstr>Cancelling A Task </vt:lpstr>
      <vt:lpstr>Continuation…… </vt:lpstr>
      <vt:lpstr>PARALLEL CLASS</vt:lpstr>
      <vt:lpstr>Parallel.For</vt:lpstr>
      <vt:lpstr>EXAMPLE FOR PARALLEL.FOR</vt:lpstr>
      <vt:lpstr>Parallel.forEach</vt:lpstr>
      <vt:lpstr>Example For Parallel.ForEach</vt:lpstr>
      <vt:lpstr>Parallel.PLINQ</vt:lpstr>
      <vt:lpstr>EXAMPLE FOR Parallel.Linq</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dc:title>
  <dc:creator>MSLCELTP1045</dc:creator>
  <cp:lastModifiedBy>MSLCELTP1045</cp:lastModifiedBy>
  <cp:revision>9</cp:revision>
  <dcterms:created xsi:type="dcterms:W3CDTF">2017-04-14T00:42:08Z</dcterms:created>
  <dcterms:modified xsi:type="dcterms:W3CDTF">2017-04-14T02:25:25Z</dcterms:modified>
</cp:coreProperties>
</file>