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64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51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B217-3DC1-4864-B9C3-57F6CB455B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F1F340-5523-48AE-8B93-128B8F7E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9363" y="2050868"/>
            <a:ext cx="5682343" cy="1515291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1833" y="3685073"/>
            <a:ext cx="5847322" cy="1096899"/>
          </a:xfrm>
        </p:spPr>
        <p:txBody>
          <a:bodyPr>
            <a:norm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n </a:t>
            </a:r>
            <a:r>
              <a:rPr lang="en-US" sz="3600" dirty="0" err="1" smtClean="0"/>
              <a:t>.Net</a:t>
            </a:r>
            <a:r>
              <a:rPr lang="en-US" sz="3600" dirty="0" smtClean="0"/>
              <a:t> 4.0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2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Asynchronous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4.0 we use the task Asynchronous Patterns to perform the Asynchronous Programming</a:t>
            </a:r>
          </a:p>
          <a:p>
            <a:r>
              <a:rPr lang="en-US" dirty="0" smtClean="0"/>
              <a:t>This is Task based approach</a:t>
            </a:r>
          </a:p>
          <a:p>
            <a:r>
              <a:rPr lang="en-US" dirty="0" smtClean="0"/>
              <a:t>Method:</a:t>
            </a:r>
          </a:p>
          <a:p>
            <a:pPr marL="0" indent="0">
              <a:buNone/>
            </a:pP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Task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&lt;T&gt;</a:t>
            </a:r>
            <a:r>
              <a:rPr lang="en-US" sz="1800" dirty="0" smtClean="0"/>
              <a:t> </a:t>
            </a:r>
            <a:r>
              <a:rPr lang="en-US" sz="1800" dirty="0" err="1" smtClean="0"/>
              <a:t>getDataAsync</a:t>
            </a:r>
            <a:r>
              <a:rPr lang="en-US" sz="1800" dirty="0" smtClean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Represents a concurrent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May or may not operate on the separate thread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Can be chained and combined </a:t>
            </a:r>
          </a:p>
          <a:p>
            <a:pPr lvl="2"/>
            <a:endParaRPr lang="en-US" sz="2000" dirty="0"/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80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79714"/>
            <a:ext cx="8596668" cy="950686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9874"/>
            <a:ext cx="8596668" cy="3781488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.net</a:t>
            </a:r>
            <a:r>
              <a:rPr lang="en-US" sz="2000" dirty="0" smtClean="0"/>
              <a:t> 4.0 version the Microsoft had introduced two keywords which are most important for the asynchronous programming.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</a:t>
            </a:r>
            <a:r>
              <a:rPr lang="en-US" sz="2000" dirty="0" err="1" smtClean="0">
                <a:solidFill>
                  <a:srgbClr val="0070C0"/>
                </a:solidFill>
              </a:rPr>
              <a:t>sync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await - </a:t>
            </a:r>
            <a:r>
              <a:rPr lang="en-US" sz="2000" dirty="0" smtClean="0">
                <a:solidFill>
                  <a:schemeClr val="tx1"/>
                </a:solidFill>
              </a:rPr>
              <a:t>keywords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u="sng" dirty="0" err="1" smtClean="0">
                <a:solidFill>
                  <a:srgbClr val="FF0000"/>
                </a:solidFill>
              </a:rPr>
              <a:t>Async</a:t>
            </a:r>
            <a:r>
              <a:rPr lang="en-US" sz="2000" dirty="0" smtClean="0"/>
              <a:t>: Basically the </a:t>
            </a:r>
            <a:r>
              <a:rPr lang="en-US" sz="2000" dirty="0" err="1" smtClean="0"/>
              <a:t>async</a:t>
            </a:r>
            <a:r>
              <a:rPr lang="en-US" sz="2000" dirty="0" smtClean="0"/>
              <a:t> keyword is a modifier that tells the complier the method is asynchronous.</a:t>
            </a:r>
          </a:p>
          <a:p>
            <a:r>
              <a:rPr lang="en-US" sz="2000" u="sng" dirty="0" smtClean="0">
                <a:solidFill>
                  <a:srgbClr val="FF0000"/>
                </a:solidFill>
              </a:rPr>
              <a:t>Await</a:t>
            </a:r>
            <a:r>
              <a:rPr lang="en-US" sz="2000" dirty="0"/>
              <a:t>: The await operator is applied to a task in an asynchronous method to suspend the execution of the method until the awaited task completes. The task represents ongoing work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2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of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method return type can be of the </a:t>
            </a:r>
            <a:r>
              <a:rPr lang="en-US" dirty="0" smtClean="0">
                <a:solidFill>
                  <a:srgbClr val="0070C0"/>
                </a:solidFill>
              </a:rPr>
              <a:t>Task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,</a:t>
            </a:r>
            <a:r>
              <a:rPr lang="en-US" dirty="0" smtClean="0">
                <a:solidFill>
                  <a:srgbClr val="0070C0"/>
                </a:solidFill>
              </a:rPr>
              <a:t>Task&lt;</a:t>
            </a:r>
            <a:r>
              <a:rPr lang="en-US" dirty="0" err="1" smtClean="0">
                <a:solidFill>
                  <a:srgbClr val="0070C0"/>
                </a:solidFill>
              </a:rPr>
              <a:t>TResult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The Task can be of any type such as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Task&lt;</a:t>
            </a: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dirty="0" smtClean="0">
                <a:solidFill>
                  <a:srgbClr val="0070C0"/>
                </a:solidFill>
              </a:rPr>
              <a:t>&gt;</a:t>
            </a:r>
            <a:r>
              <a:rPr lang="en-US" sz="1800" dirty="0" smtClean="0"/>
              <a:t>    - </a:t>
            </a:r>
            <a:r>
              <a:rPr lang="en-US" sz="1800" dirty="0" err="1" smtClean="0"/>
              <a:t>async</a:t>
            </a:r>
            <a:r>
              <a:rPr lang="en-US" sz="1800" dirty="0" smtClean="0"/>
              <a:t> method returns </a:t>
            </a:r>
            <a:r>
              <a:rPr lang="en-US" sz="1800" dirty="0" err="1" smtClean="0"/>
              <a:t>int</a:t>
            </a:r>
            <a:r>
              <a:rPr lang="en-US" sz="1800" dirty="0" smtClean="0"/>
              <a:t> value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Task&lt;string&gt;</a:t>
            </a:r>
            <a:r>
              <a:rPr lang="en-US" sz="1800" dirty="0" smtClean="0"/>
              <a:t> - </a:t>
            </a:r>
            <a:r>
              <a:rPr lang="en-US" sz="1800" dirty="0" err="1" smtClean="0"/>
              <a:t>async</a:t>
            </a:r>
            <a:r>
              <a:rPr lang="en-US" sz="1800" dirty="0" smtClean="0"/>
              <a:t> method returns string value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Task&lt;List&lt;Employees&gt;&gt; </a:t>
            </a:r>
            <a:r>
              <a:rPr lang="en-US" sz="1800" dirty="0" smtClean="0"/>
              <a:t>- </a:t>
            </a:r>
            <a:r>
              <a:rPr lang="en-US" sz="1800" dirty="0" err="1" smtClean="0"/>
              <a:t>async</a:t>
            </a:r>
            <a:r>
              <a:rPr lang="en-US" sz="1800" dirty="0" smtClean="0"/>
              <a:t> method returns list of employees objects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Task</a:t>
            </a:r>
            <a:r>
              <a:rPr lang="en-US" sz="1800" dirty="0" smtClean="0"/>
              <a:t>  - </a:t>
            </a:r>
            <a:r>
              <a:rPr lang="en-US" sz="1800" dirty="0" err="1" smtClean="0"/>
              <a:t>async</a:t>
            </a:r>
            <a:r>
              <a:rPr lang="en-US" sz="1800" dirty="0" smtClean="0"/>
              <a:t> method does not return any value</a:t>
            </a:r>
          </a:p>
          <a:p>
            <a:r>
              <a:rPr lang="en-US" dirty="0" smtClean="0"/>
              <a:t>Void – primary use of this return type is in event handlers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5132"/>
            <a:ext cx="8596668" cy="5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code: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48657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MainWindow</a:t>
            </a:r>
            <a:r>
              <a:rPr lang="en-US" dirty="0"/>
              <a:t> : Window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private </a:t>
            </a:r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void </a:t>
            </a:r>
            <a:r>
              <a:rPr lang="en-US" dirty="0" err="1">
                <a:solidFill>
                  <a:schemeClr val="tx1"/>
                </a:solidFill>
              </a:rPr>
              <a:t>StartButton_Click</a:t>
            </a:r>
            <a:r>
              <a:rPr lang="en-US" dirty="0">
                <a:solidFill>
                  <a:schemeClr val="tx1"/>
                </a:solidFill>
              </a:rPr>
              <a:t>(object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RoutedEventArgs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contentLength</a:t>
            </a:r>
            <a:r>
              <a:rPr lang="en-US" dirty="0"/>
              <a:t> = await </a:t>
            </a:r>
            <a:r>
              <a:rPr lang="en-US" dirty="0" err="1"/>
              <a:t>AccessTheWebAsync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resultsTextBox.Text</a:t>
            </a:r>
            <a:r>
              <a:rPr lang="en-US" dirty="0"/>
              <a:t> +=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String.Format</a:t>
            </a:r>
            <a:r>
              <a:rPr lang="en-US" dirty="0"/>
              <a:t>("\r\</a:t>
            </a:r>
            <a:r>
              <a:rPr lang="en-US" dirty="0" err="1"/>
              <a:t>nLength</a:t>
            </a:r>
            <a:r>
              <a:rPr lang="en-US" dirty="0"/>
              <a:t> of the downloaded string: {0}.\r\n", </a:t>
            </a:r>
            <a:r>
              <a:rPr lang="en-US" dirty="0" smtClean="0"/>
              <a:t>					</a:t>
            </a:r>
            <a:r>
              <a:rPr lang="en-US" dirty="0" err="1" smtClean="0"/>
              <a:t>contentLength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			Continued…..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9" y="1443841"/>
            <a:ext cx="98232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Task&lt;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/>
              <a:t>AccessTheWebAsync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0070C0"/>
                </a:solidFill>
              </a:rPr>
              <a:t>HttpClient</a:t>
            </a:r>
            <a:r>
              <a:rPr lang="en-US" dirty="0" smtClean="0"/>
              <a:t> client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HttpClient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Task&lt;string&gt; </a:t>
            </a:r>
            <a:r>
              <a:rPr lang="en-US" dirty="0" err="1" smtClean="0"/>
              <a:t>getStringTask</a:t>
            </a:r>
            <a:r>
              <a:rPr lang="en-US" dirty="0" smtClean="0"/>
              <a:t> = </a:t>
            </a:r>
            <a:r>
              <a:rPr lang="en-US" dirty="0" err="1" smtClean="0"/>
              <a:t>client.GetStringAsync</a:t>
            </a:r>
            <a:r>
              <a:rPr lang="en-US" dirty="0" smtClean="0"/>
              <a:t>("http://msdn.microsoft.com");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DoIndependentWork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string </a:t>
            </a:r>
            <a:r>
              <a:rPr lang="en-US" dirty="0" err="1" smtClean="0"/>
              <a:t>urlContents</a:t>
            </a:r>
            <a:r>
              <a:rPr lang="en-US" dirty="0" smtClean="0"/>
              <a:t> = await </a:t>
            </a:r>
            <a:r>
              <a:rPr lang="en-US" dirty="0" err="1" smtClean="0"/>
              <a:t>getStringTask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urlContents.Length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smtClean="0"/>
              <a:t>        void </a:t>
            </a:r>
            <a:r>
              <a:rPr lang="en-US" dirty="0" err="1" smtClean="0"/>
              <a:t>DoIndependentWork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resultsTextBox.Text</a:t>
            </a:r>
            <a:r>
              <a:rPr lang="en-US" dirty="0" smtClean="0"/>
              <a:t> += "Working . . . . . . .\r\n";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6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25" y="1685109"/>
            <a:ext cx="8596668" cy="356615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/>
              <a:t> </a:t>
            </a:r>
            <a:r>
              <a:rPr lang="en-US" sz="5400" dirty="0" smtClean="0"/>
              <a:t>            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258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Synchronous Programming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Synchronous programming means that, barring conditionals and function calls, </a:t>
            </a:r>
            <a:r>
              <a:rPr lang="en-US" sz="2400" dirty="0" smtClean="0"/>
              <a:t>and executing the code </a:t>
            </a:r>
            <a:r>
              <a:rPr lang="en-US" sz="2400" dirty="0"/>
              <a:t>sequentially from top-to-bottom, blocking on long-running tasks such as network requests and disk I/O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this case main thread performs all operations.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5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pauses the current task execution </a:t>
            </a:r>
            <a:r>
              <a:rPr lang="en-US" sz="2000" dirty="0" err="1" smtClean="0"/>
              <a:t>i.e</a:t>
            </a:r>
            <a:r>
              <a:rPr lang="en-US" sz="2000" dirty="0" smtClean="0"/>
              <a:t>  it will not execute the next method until the previous method operation is completed.</a:t>
            </a:r>
          </a:p>
          <a:p>
            <a:r>
              <a:rPr lang="en-US" sz="2000" dirty="0" smtClean="0"/>
              <a:t>Responsiveness of UI is not effective.</a:t>
            </a:r>
          </a:p>
          <a:p>
            <a:r>
              <a:rPr lang="en-US" sz="2000" dirty="0" smtClean="0"/>
              <a:t>So the user feels that the app is not responding , because he does not know the main thread is performing the other task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40383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/>
              <a:t>Asynchronous programming is a means of parallel programming in which a unit of work runs separately from the main application thread and notifies the calling thread of its completion, failure or progress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this way, a single program thread can handle many concurrent operations.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7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451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will not block the current thread execution</a:t>
            </a:r>
          </a:p>
          <a:p>
            <a:r>
              <a:rPr lang="en-US" sz="2400" dirty="0" smtClean="0"/>
              <a:t>Improved </a:t>
            </a:r>
            <a:r>
              <a:rPr lang="en-US" sz="2400" dirty="0"/>
              <a:t>application performance </a:t>
            </a:r>
            <a:endParaRPr lang="en-US" sz="2400" dirty="0"/>
          </a:p>
          <a:p>
            <a:r>
              <a:rPr lang="en-US" sz="2400" dirty="0" smtClean="0"/>
              <a:t>Responsiveness Of 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10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Synchronous vs Asynchronous</a:t>
            </a:r>
            <a:endParaRPr lang="en-US" dirty="0"/>
          </a:p>
        </p:txBody>
      </p:sp>
      <p:pic>
        <p:nvPicPr>
          <p:cNvPr id="4" name="Picture 2" descr="http://www.csharpstar.com/wp-content/uploads/2016/02/Sync_Asyn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0" y="2034904"/>
            <a:ext cx="6404995" cy="34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8091"/>
            <a:ext cx="8596668" cy="1358537"/>
          </a:xfrm>
        </p:spPr>
        <p:txBody>
          <a:bodyPr/>
          <a:lstStyle/>
          <a:p>
            <a:r>
              <a:rPr lang="en-US" dirty="0" smtClean="0"/>
              <a:t>Design Patterns of Asynchronous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21577"/>
            <a:ext cx="8596668" cy="32197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Asynchronous Programming Model</a:t>
            </a:r>
          </a:p>
          <a:p>
            <a:r>
              <a:rPr lang="en-US" sz="2400" dirty="0" smtClean="0"/>
              <a:t>Event Based Programming Model</a:t>
            </a:r>
          </a:p>
          <a:p>
            <a:r>
              <a:rPr lang="en-US" sz="2400" dirty="0" smtClean="0"/>
              <a:t>Task Based Programming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9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versions of </a:t>
            </a:r>
            <a:r>
              <a:rPr lang="en-US" dirty="0" err="1" smtClean="0"/>
              <a:t>.Net</a:t>
            </a:r>
            <a:r>
              <a:rPr lang="en-US" dirty="0" smtClean="0"/>
              <a:t> we use the Asynchronous Programming Model </a:t>
            </a:r>
          </a:p>
          <a:p>
            <a:pPr marL="0" indent="0">
              <a:buNone/>
            </a:pPr>
            <a:r>
              <a:rPr lang="en-US" dirty="0" smtClean="0"/>
              <a:t> to perform the asynchronous programming .</a:t>
            </a:r>
          </a:p>
          <a:p>
            <a:pPr marL="0" indent="0">
              <a:buNone/>
            </a:pPr>
            <a:r>
              <a:rPr lang="en-US" dirty="0" smtClean="0"/>
              <a:t>This is method based approach</a:t>
            </a:r>
          </a:p>
          <a:p>
            <a:pPr marL="0" indent="0">
              <a:buNone/>
            </a:pPr>
            <a:r>
              <a:rPr lang="en-US" dirty="0" smtClean="0"/>
              <a:t>Where we use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Begin</a:t>
            </a:r>
            <a:r>
              <a:rPr lang="en-US" dirty="0" smtClean="0"/>
              <a:t> </a:t>
            </a:r>
            <a:r>
              <a:rPr lang="en-US" dirty="0" err="1" smtClean="0"/>
              <a:t>OperationName</a:t>
            </a:r>
            <a:r>
              <a:rPr lang="en-US" dirty="0" smtClean="0"/>
              <a:t>() –Asynchronous method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err="1" smtClean="0"/>
              <a:t>OperationName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Here we use </a:t>
            </a:r>
            <a:r>
              <a:rPr lang="en-US" dirty="0" err="1" smtClean="0"/>
              <a:t>IAsyncResult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Asynchronous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.Net</a:t>
            </a:r>
            <a:r>
              <a:rPr lang="en-US" dirty="0" smtClean="0"/>
              <a:t> 2.0 version we use the event Asynchronous  Pattern for the asynchronous Programming.</a:t>
            </a:r>
          </a:p>
          <a:p>
            <a:r>
              <a:rPr lang="en-US" dirty="0" smtClean="0"/>
              <a:t>This is method /event based approach</a:t>
            </a:r>
          </a:p>
          <a:p>
            <a:r>
              <a:rPr lang="en-US" dirty="0" smtClean="0"/>
              <a:t>Here we use method as well as event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OperationNameAsync</a:t>
            </a:r>
            <a:r>
              <a:rPr lang="en-US" dirty="0" smtClean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When the asynchronous operation is done the event is to be fired.</a:t>
            </a:r>
          </a:p>
          <a:p>
            <a:pPr marL="0" indent="0">
              <a:buNone/>
            </a:pPr>
            <a:r>
              <a:rPr lang="en-US" dirty="0" smtClean="0"/>
              <a:t>Results in </a:t>
            </a:r>
            <a:r>
              <a:rPr lang="en-US" dirty="0" err="1" smtClean="0"/>
              <a:t>EventArgs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603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Async AND Await   </vt:lpstr>
      <vt:lpstr>Synchronous Programming:</vt:lpstr>
      <vt:lpstr>Disadvantages:</vt:lpstr>
      <vt:lpstr>Asynchronous Programming</vt:lpstr>
      <vt:lpstr>Advantages :</vt:lpstr>
      <vt:lpstr>    Synchronous vs Asynchronous</vt:lpstr>
      <vt:lpstr>Design Patterns of Asynchronous Programming in .Net</vt:lpstr>
      <vt:lpstr>Asynchronous Programming Model</vt:lpstr>
      <vt:lpstr>Event Asynchronous Pattern</vt:lpstr>
      <vt:lpstr>Task Asynchronous Pattern</vt:lpstr>
      <vt:lpstr>Async and Await</vt:lpstr>
      <vt:lpstr>Return Types of async method</vt:lpstr>
      <vt:lpstr>Sample code:</vt:lpstr>
      <vt:lpstr>PowerPoint Presentation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mslceltp1045</dc:creator>
  <cp:lastModifiedBy>mslceltp1045</cp:lastModifiedBy>
  <cp:revision>23</cp:revision>
  <dcterms:created xsi:type="dcterms:W3CDTF">2017-04-13T09:53:24Z</dcterms:created>
  <dcterms:modified xsi:type="dcterms:W3CDTF">2017-04-13T14:21:21Z</dcterms:modified>
</cp:coreProperties>
</file>