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2" r:id="rId17"/>
    <p:sldId id="271" r:id="rId18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73790"/>
            <a:ext cx="9135110" cy="270510"/>
          </a:xfrm>
          <a:custGeom>
            <a:avLst/>
            <a:gdLst/>
            <a:ahLst/>
            <a:cxnLst/>
            <a:rect l="l" t="t" r="r" b="b"/>
            <a:pathLst>
              <a:path w="9135110" h="270510">
                <a:moveTo>
                  <a:pt x="9134995" y="0"/>
                </a:moveTo>
                <a:lnTo>
                  <a:pt x="0" y="0"/>
                </a:lnTo>
                <a:lnTo>
                  <a:pt x="0" y="270268"/>
                </a:lnTo>
                <a:lnTo>
                  <a:pt x="9134995" y="270268"/>
                </a:lnTo>
                <a:lnTo>
                  <a:pt x="913499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405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1319" y="725658"/>
            <a:ext cx="7561361" cy="998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5684" y="1564058"/>
            <a:ext cx="7892630" cy="221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rshithaChalla29/BDA-projec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848203" TargetMode="External"/><Relationship Id="rId2" Type="http://schemas.openxmlformats.org/officeDocument/2006/relationships/hyperlink" Target="https://medium.com/@kala.shagun/stock-market-prediction-using-news-sentiments-f9101e5ee1f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ature.com/articles/s41598-021-82338-6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aron7sun/stocknews?select=upload_DJIA_table.csv" TargetMode="External"/><Relationship Id="rId2" Type="http://schemas.openxmlformats.org/officeDocument/2006/relationships/hyperlink" Target="https://www.kaggle.com/aaron7sun/stocknew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80945" marR="5080" indent="-246888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Stock</a:t>
            </a:r>
            <a:r>
              <a:rPr spc="5" dirty="0"/>
              <a:t> </a:t>
            </a:r>
            <a:r>
              <a:rPr spc="-10" dirty="0"/>
              <a:t>data</a:t>
            </a:r>
            <a:r>
              <a:rPr spc="10" dirty="0"/>
              <a:t> </a:t>
            </a:r>
            <a:r>
              <a:rPr spc="-5" dirty="0"/>
              <a:t>analysis</a:t>
            </a:r>
            <a:r>
              <a:rPr spc="10" dirty="0"/>
              <a:t> </a:t>
            </a:r>
            <a:r>
              <a:rPr spc="-10" dirty="0"/>
              <a:t>using</a:t>
            </a:r>
            <a:r>
              <a:rPr spc="10" dirty="0"/>
              <a:t> </a:t>
            </a:r>
            <a:r>
              <a:rPr dirty="0"/>
              <a:t>news</a:t>
            </a:r>
            <a:r>
              <a:rPr spc="-30" dirty="0"/>
              <a:t> </a:t>
            </a:r>
            <a:r>
              <a:rPr spc="-5" dirty="0"/>
              <a:t>data</a:t>
            </a:r>
            <a:r>
              <a:rPr spc="10" dirty="0"/>
              <a:t> </a:t>
            </a:r>
            <a:r>
              <a:rPr spc="-5" dirty="0"/>
              <a:t>articles </a:t>
            </a:r>
            <a:r>
              <a:rPr spc="-785" dirty="0"/>
              <a:t> </a:t>
            </a:r>
            <a:r>
              <a:rPr spc="-10" dirty="0"/>
              <a:t>and</a:t>
            </a:r>
            <a:r>
              <a:rPr spc="10" dirty="0"/>
              <a:t> </a:t>
            </a:r>
            <a:r>
              <a:rPr spc="-10" dirty="0"/>
              <a:t>sentiments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54468" y="3035463"/>
            <a:ext cx="2730500" cy="1330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5"/>
              </a:spcBef>
              <a:buClr>
                <a:srgbClr val="878787"/>
              </a:buClr>
              <a:buSzPct val="133333"/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800" dirty="0">
                <a:latin typeface="Times New Roman"/>
                <a:cs typeface="Times New Roman"/>
              </a:rPr>
              <a:t>Rohith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Reddy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Kathi</a:t>
            </a:r>
            <a:endParaRPr sz="180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500"/>
              </a:spcBef>
              <a:buClr>
                <a:srgbClr val="878787"/>
              </a:buClr>
              <a:buSzPct val="133333"/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800" dirty="0">
                <a:latin typeface="Times New Roman"/>
                <a:cs typeface="Times New Roman"/>
              </a:rPr>
              <a:t>Ravi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Teja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Nidanampally</a:t>
            </a:r>
            <a:endParaRPr sz="180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505"/>
              </a:spcBef>
              <a:buClr>
                <a:srgbClr val="878787"/>
              </a:buClr>
              <a:buSzPct val="133333"/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800" spc="5" dirty="0">
                <a:latin typeface="Times New Roman"/>
                <a:cs typeface="Times New Roman"/>
              </a:rPr>
              <a:t>Harshitha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Challa</a:t>
            </a:r>
            <a:endParaRPr sz="180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500"/>
              </a:spcBef>
              <a:buClr>
                <a:srgbClr val="878787"/>
              </a:buClr>
              <a:buSzPct val="133333"/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800" spc="-25" dirty="0">
                <a:latin typeface="Times New Roman"/>
                <a:cs typeface="Times New Roman"/>
              </a:rPr>
              <a:t>V</a:t>
            </a:r>
            <a:r>
              <a:rPr sz="1800" spc="-10" dirty="0">
                <a:latin typeface="Times New Roman"/>
                <a:cs typeface="Times New Roman"/>
              </a:rPr>
              <a:t>i</a:t>
            </a:r>
            <a:r>
              <a:rPr sz="1800" spc="15" dirty="0">
                <a:latin typeface="Times New Roman"/>
                <a:cs typeface="Times New Roman"/>
              </a:rPr>
              <a:t>n</a:t>
            </a:r>
            <a:r>
              <a:rPr sz="1800" spc="1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15" dirty="0">
                <a:latin typeface="Times New Roman"/>
                <a:cs typeface="Times New Roman"/>
              </a:rPr>
              <a:t>h</a:t>
            </a:r>
            <a:r>
              <a:rPr sz="1800" spc="10" dirty="0">
                <a:latin typeface="Times New Roman"/>
                <a:cs typeface="Times New Roman"/>
              </a:rPr>
              <a:t>a</a:t>
            </a:r>
            <a:r>
              <a:rPr sz="1800" spc="15" dirty="0">
                <a:latin typeface="Times New Roman"/>
                <a:cs typeface="Times New Roman"/>
              </a:rPr>
              <a:t>nd</a:t>
            </a:r>
            <a:r>
              <a:rPr sz="1800" dirty="0">
                <a:latin typeface="Times New Roman"/>
                <a:cs typeface="Times New Roman"/>
              </a:rPr>
              <a:t>ra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</a:t>
            </a:r>
            <a:r>
              <a:rPr sz="1800" spc="10" dirty="0">
                <a:latin typeface="Times New Roman"/>
                <a:cs typeface="Times New Roman"/>
              </a:rPr>
              <a:t>a</a:t>
            </a:r>
            <a:r>
              <a:rPr sz="1800" spc="15" dirty="0">
                <a:latin typeface="Times New Roman"/>
                <a:cs typeface="Times New Roman"/>
              </a:rPr>
              <a:t>d</a:t>
            </a:r>
            <a:r>
              <a:rPr sz="1800" spc="-10" dirty="0">
                <a:latin typeface="Times New Roman"/>
                <a:cs typeface="Times New Roman"/>
              </a:rPr>
              <a:t>i</a:t>
            </a:r>
            <a:r>
              <a:rPr sz="1800" spc="5" dirty="0">
                <a:latin typeface="Times New Roman"/>
                <a:cs typeface="Times New Roman"/>
              </a:rPr>
              <a:t>s</a:t>
            </a:r>
            <a:r>
              <a:rPr sz="1800" spc="15" dirty="0">
                <a:latin typeface="Times New Roman"/>
                <a:cs typeface="Times New Roman"/>
              </a:rPr>
              <a:t>h</a:t>
            </a:r>
            <a:r>
              <a:rPr sz="1800" spc="10" dirty="0">
                <a:latin typeface="Times New Roman"/>
                <a:cs typeface="Times New Roman"/>
              </a:rPr>
              <a:t>e</a:t>
            </a:r>
            <a:r>
              <a:rPr sz="1800" spc="-10" dirty="0">
                <a:latin typeface="Times New Roman"/>
                <a:cs typeface="Times New Roman"/>
              </a:rPr>
              <a:t>tt</a:t>
            </a:r>
            <a:r>
              <a:rPr sz="1800" dirty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1348" y="140380"/>
            <a:ext cx="243903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/>
              <a:t>Code</a:t>
            </a:r>
            <a:r>
              <a:rPr sz="3300" spc="-110" dirty="0"/>
              <a:t> </a:t>
            </a:r>
            <a:r>
              <a:rPr sz="3300" dirty="0"/>
              <a:t>Snippet</a:t>
            </a:r>
            <a:endParaRPr sz="3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7359" y="846829"/>
            <a:ext cx="5369280" cy="34503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1348" y="167619"/>
            <a:ext cx="243903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/>
              <a:t>Code</a:t>
            </a:r>
            <a:r>
              <a:rPr sz="3300" spc="-110" dirty="0"/>
              <a:t> </a:t>
            </a:r>
            <a:r>
              <a:rPr sz="3300" dirty="0"/>
              <a:t>Snippet</a:t>
            </a:r>
            <a:endParaRPr sz="3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9337" y="873861"/>
            <a:ext cx="4405325" cy="33963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6135" y="151023"/>
            <a:ext cx="388620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/>
              <a:t>Code</a:t>
            </a:r>
            <a:r>
              <a:rPr sz="3300" spc="-110" dirty="0"/>
              <a:t> </a:t>
            </a:r>
            <a:r>
              <a:rPr sz="3300" dirty="0"/>
              <a:t>Snippet-Output</a:t>
            </a:r>
            <a:endParaRPr sz="3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2689" y="918908"/>
            <a:ext cx="6567458" cy="330624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5087" y="29990"/>
            <a:ext cx="404876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/>
              <a:t>Code</a:t>
            </a:r>
            <a:r>
              <a:rPr sz="3300" spc="-40" dirty="0"/>
              <a:t> </a:t>
            </a:r>
            <a:r>
              <a:rPr sz="3300" spc="-5" dirty="0"/>
              <a:t>Snippets-Output</a:t>
            </a:r>
            <a:endParaRPr sz="3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1235" y="563054"/>
            <a:ext cx="4909820" cy="37386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6135" y="151023"/>
            <a:ext cx="388620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/>
              <a:t>Code</a:t>
            </a:r>
            <a:r>
              <a:rPr sz="3300" spc="-110" dirty="0"/>
              <a:t> </a:t>
            </a:r>
            <a:r>
              <a:rPr sz="3300" dirty="0"/>
              <a:t>Snippet-Output</a:t>
            </a:r>
            <a:endParaRPr sz="3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5287" y="1139621"/>
            <a:ext cx="5513425" cy="28648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712" y="1201002"/>
            <a:ext cx="133540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b="0" spc="10" dirty="0">
                <a:latin typeface="Times New Roman"/>
                <a:cs typeface="Times New Roman"/>
              </a:rPr>
              <a:t>Github</a:t>
            </a:r>
            <a:r>
              <a:rPr sz="1950" b="0" spc="45" dirty="0">
                <a:latin typeface="Times New Roman"/>
                <a:cs typeface="Times New Roman"/>
              </a:rPr>
              <a:t> </a:t>
            </a:r>
            <a:r>
              <a:rPr sz="1950" b="0" dirty="0">
                <a:latin typeface="Times New Roman"/>
                <a:cs typeface="Times New Roman"/>
              </a:rPr>
              <a:t>link</a:t>
            </a:r>
            <a:r>
              <a:rPr sz="1950" b="0" spc="5" dirty="0">
                <a:latin typeface="Times New Roman"/>
                <a:cs typeface="Times New Roman"/>
              </a:rPr>
              <a:t> </a:t>
            </a:r>
            <a:r>
              <a:rPr sz="1950" b="0" spc="10" dirty="0">
                <a:latin typeface="Times New Roman"/>
                <a:cs typeface="Times New Roman"/>
              </a:rPr>
              <a:t>-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712" y="2228013"/>
            <a:ext cx="522160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u="sng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https://github.com/HarshithaChalla29/BDA-project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2F6A-106D-426F-A7CA-B4D6813F2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84" y="517525"/>
            <a:ext cx="7561361" cy="49244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1775F-265B-4718-950F-5E20EB0AF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5684" y="1564058"/>
            <a:ext cx="7892630" cy="276998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https://www.wsj.com/news/business?gclid=Cj0KCQiAqbyNBhC2ARIsALDwAsC0GzKEtIoolwTAW5Q1jltz2bc3FCpK9h0uUuAuosBx8ks62RctNYoaAkxDEALw_wcB&amp;mod=djmc_DGBus&amp;gclsrc=aw.ds&amp;ef_id=Ya-puwAAAKeX6wPv:20211208013501:s</a:t>
            </a:r>
          </a:p>
          <a:p>
            <a:r>
              <a:rPr lang="en-US" dirty="0">
                <a:hlinkClick r:id="rId2"/>
              </a:rPr>
              <a:t>https://medium.com/@kala.shagun/stock-market-prediction-using-news-sentiments-f9101e5ee1f4</a:t>
            </a:r>
            <a:endParaRPr lang="en-US" dirty="0"/>
          </a:p>
          <a:p>
            <a:r>
              <a:rPr lang="en-US" dirty="0">
                <a:hlinkClick r:id="rId3"/>
              </a:rPr>
              <a:t>https://ieeexplore.ieee.org/document/8848203</a:t>
            </a:r>
            <a:endParaRPr lang="en-US" dirty="0"/>
          </a:p>
          <a:p>
            <a:r>
              <a:rPr lang="en-US" dirty="0">
                <a:hlinkClick r:id="rId4"/>
              </a:rPr>
              <a:t>https://www.nature.com/articles/s41598-021-82338-6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426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413" y="4924500"/>
            <a:ext cx="1590675" cy="160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dirty="0">
                <a:solidFill>
                  <a:srgbClr val="D7D7D7"/>
                </a:solidFill>
                <a:latin typeface="Arial"/>
                <a:cs typeface="Arial"/>
              </a:rPr>
              <a:t>16</a:t>
            </a:r>
            <a:r>
              <a:rPr sz="700" spc="185" dirty="0">
                <a:solidFill>
                  <a:srgbClr val="D7D7D7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D7D7D7"/>
                </a:solidFill>
                <a:latin typeface="Arial"/>
                <a:cs typeface="Arial"/>
              </a:rPr>
              <a:t>|</a:t>
            </a:r>
            <a:r>
              <a:rPr sz="850" spc="170" dirty="0">
                <a:solidFill>
                  <a:srgbClr val="D7D7D7"/>
                </a:solidFill>
                <a:latin typeface="Arial"/>
                <a:cs typeface="Arial"/>
              </a:rPr>
              <a:t> </a:t>
            </a:r>
            <a:r>
              <a:rPr sz="700" spc="5" dirty="0">
                <a:solidFill>
                  <a:srgbClr val="D7D7D7"/>
                </a:solidFill>
                <a:latin typeface="Arial"/>
                <a:cs typeface="Arial"/>
              </a:rPr>
              <a:t>©</a:t>
            </a:r>
            <a:r>
              <a:rPr sz="700" spc="-10" dirty="0">
                <a:solidFill>
                  <a:srgbClr val="D7D7D7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7D7D7"/>
                </a:solidFill>
                <a:latin typeface="Arial"/>
                <a:cs typeface="Arial"/>
              </a:rPr>
              <a:t>Infoblox</a:t>
            </a:r>
            <a:r>
              <a:rPr sz="700" spc="15" dirty="0">
                <a:solidFill>
                  <a:srgbClr val="D7D7D7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7D7D7"/>
                </a:solidFill>
                <a:latin typeface="Arial"/>
                <a:cs typeface="Arial"/>
              </a:rPr>
              <a:t>Inc.</a:t>
            </a:r>
            <a:r>
              <a:rPr sz="700" spc="30" dirty="0">
                <a:solidFill>
                  <a:srgbClr val="D7D7D7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D7D7D7"/>
                </a:solidFill>
                <a:latin typeface="Arial"/>
                <a:cs typeface="Arial"/>
              </a:rPr>
              <a:t>All</a:t>
            </a:r>
            <a:r>
              <a:rPr sz="700" dirty="0">
                <a:solidFill>
                  <a:srgbClr val="D7D7D7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7D7D7"/>
                </a:solidFill>
                <a:latin typeface="Arial"/>
                <a:cs typeface="Arial"/>
              </a:rPr>
              <a:t>rights</a:t>
            </a:r>
            <a:r>
              <a:rPr sz="700" spc="15" dirty="0">
                <a:solidFill>
                  <a:srgbClr val="D7D7D7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7D7D7"/>
                </a:solidFill>
                <a:latin typeface="Arial"/>
                <a:cs typeface="Arial"/>
              </a:rPr>
              <a:t>reserved.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8427798" y="4873796"/>
              <a:ext cx="716280" cy="266065"/>
            </a:xfrm>
            <a:custGeom>
              <a:avLst/>
              <a:gdLst/>
              <a:ahLst/>
              <a:cxnLst/>
              <a:rect l="l" t="t" r="r" b="b"/>
              <a:pathLst>
                <a:path w="716279" h="266064">
                  <a:moveTo>
                    <a:pt x="716203" y="0"/>
                  </a:moveTo>
                  <a:lnTo>
                    <a:pt x="198056" y="0"/>
                  </a:lnTo>
                  <a:lnTo>
                    <a:pt x="0" y="265760"/>
                  </a:lnTo>
                  <a:lnTo>
                    <a:pt x="716203" y="265760"/>
                  </a:lnTo>
                  <a:lnTo>
                    <a:pt x="716203" y="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52113" y="4909828"/>
              <a:ext cx="207203" cy="1981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51434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4658" y="761250"/>
              <a:ext cx="5409815" cy="36215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2888" y="357001"/>
            <a:ext cx="3370579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/>
              <a:t>Work</a:t>
            </a:r>
            <a:r>
              <a:rPr sz="3300" spc="-40" dirty="0"/>
              <a:t> </a:t>
            </a:r>
            <a:r>
              <a:rPr sz="3300" spc="-5" dirty="0"/>
              <a:t>Distribution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513074" y="1306245"/>
            <a:ext cx="7564126" cy="186589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327660" indent="-315595">
              <a:lnSpc>
                <a:spcPct val="100000"/>
              </a:lnSpc>
              <a:spcBef>
                <a:spcPts val="1050"/>
              </a:spcBef>
              <a:buSzPct val="84375"/>
              <a:buFont typeface="Arial"/>
              <a:buChar char="•"/>
              <a:tabLst>
                <a:tab pos="327660" algn="l"/>
                <a:tab pos="328295" algn="l"/>
              </a:tabLst>
            </a:pPr>
            <a:r>
              <a:rPr sz="1600" b="1" spc="-15" dirty="0">
                <a:latin typeface="Times New Roman"/>
                <a:cs typeface="Times New Roman"/>
              </a:rPr>
              <a:t>Rohith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Reddy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Kathi:</a:t>
            </a:r>
            <a:r>
              <a:rPr lang="en-US" sz="1600" b="1" spc="-10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Times New Roman"/>
                <a:cs typeface="Times New Roman"/>
              </a:rPr>
              <a:t>worked in researching the project and in writing code</a:t>
            </a:r>
            <a:endParaRPr sz="1600" dirty="0">
              <a:latin typeface="Times New Roman"/>
              <a:cs typeface="Times New Roman"/>
            </a:endParaRPr>
          </a:p>
          <a:p>
            <a:pPr marL="327660" indent="-315595">
              <a:lnSpc>
                <a:spcPct val="100000"/>
              </a:lnSpc>
              <a:spcBef>
                <a:spcPts val="955"/>
              </a:spcBef>
              <a:buSzPct val="84375"/>
              <a:buFont typeface="Arial"/>
              <a:buChar char="•"/>
              <a:tabLst>
                <a:tab pos="327660" algn="l"/>
                <a:tab pos="328295" algn="l"/>
              </a:tabLst>
            </a:pPr>
            <a:r>
              <a:rPr sz="1600" b="1" spc="-15" dirty="0">
                <a:latin typeface="Times New Roman"/>
                <a:cs typeface="Times New Roman"/>
              </a:rPr>
              <a:t>Harshitha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Challa:</a:t>
            </a:r>
            <a:r>
              <a:rPr lang="en-US" sz="1600" b="1" spc="-15" dirty="0">
                <a:latin typeface="Times New Roman"/>
                <a:cs typeface="Times New Roman"/>
              </a:rPr>
              <a:t> </a:t>
            </a:r>
            <a:r>
              <a:rPr lang="en-US" sz="1600" spc="-15" dirty="0">
                <a:latin typeface="Times New Roman"/>
                <a:cs typeface="Times New Roman"/>
              </a:rPr>
              <a:t>worked in writing code and in preparing presentation</a:t>
            </a:r>
            <a:endParaRPr sz="1600" dirty="0">
              <a:latin typeface="Times New Roman"/>
              <a:cs typeface="Times New Roman"/>
            </a:endParaRPr>
          </a:p>
          <a:p>
            <a:pPr marL="327660" indent="-315595">
              <a:lnSpc>
                <a:spcPct val="100000"/>
              </a:lnSpc>
              <a:spcBef>
                <a:spcPts val="920"/>
              </a:spcBef>
              <a:buSzPct val="84375"/>
              <a:buFont typeface="Arial"/>
              <a:buChar char="•"/>
              <a:tabLst>
                <a:tab pos="327660" algn="l"/>
                <a:tab pos="328295" algn="l"/>
              </a:tabLst>
            </a:pPr>
            <a:r>
              <a:rPr sz="1600" b="1" dirty="0">
                <a:latin typeface="Times New Roman"/>
                <a:cs typeface="Times New Roman"/>
              </a:rPr>
              <a:t>Ravi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Teja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b="1" spc="-15" dirty="0" err="1">
                <a:latin typeface="Times New Roman"/>
                <a:cs typeface="Times New Roman"/>
              </a:rPr>
              <a:t>Nidanampally</a:t>
            </a:r>
            <a:r>
              <a:rPr sz="1600" b="1" spc="-15" dirty="0">
                <a:latin typeface="Times New Roman"/>
                <a:cs typeface="Times New Roman"/>
              </a:rPr>
              <a:t>:</a:t>
            </a:r>
            <a:r>
              <a:rPr lang="en-US" sz="1600" b="1" spc="-15" dirty="0">
                <a:latin typeface="Times New Roman"/>
                <a:cs typeface="Times New Roman"/>
              </a:rPr>
              <a:t> </a:t>
            </a:r>
            <a:r>
              <a:rPr lang="en-US" sz="1600" spc="-15" dirty="0">
                <a:latin typeface="Times New Roman"/>
                <a:cs typeface="Times New Roman"/>
              </a:rPr>
              <a:t>worked in collecting datasets and in writing code</a:t>
            </a:r>
            <a:endParaRPr sz="1600" dirty="0">
              <a:latin typeface="Times New Roman"/>
              <a:cs typeface="Times New Roman"/>
            </a:endParaRPr>
          </a:p>
          <a:p>
            <a:pPr marL="327660" indent="-315595">
              <a:spcBef>
                <a:spcPts val="950"/>
              </a:spcBef>
              <a:buSzPct val="84375"/>
              <a:buFont typeface="Arial"/>
              <a:buChar char="•"/>
              <a:tabLst>
                <a:tab pos="327660" algn="l"/>
                <a:tab pos="328295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Vinay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Chandra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 err="1">
                <a:latin typeface="Times New Roman"/>
                <a:cs typeface="Times New Roman"/>
              </a:rPr>
              <a:t>Tadishetty</a:t>
            </a:r>
            <a:r>
              <a:rPr sz="1600" b="1" spc="-5" dirty="0">
                <a:latin typeface="Times New Roman"/>
                <a:cs typeface="Times New Roman"/>
              </a:rPr>
              <a:t>:</a:t>
            </a:r>
            <a:r>
              <a:rPr lang="en-US" sz="1600" b="1" spc="-5" dirty="0">
                <a:latin typeface="Times New Roman"/>
                <a:cs typeface="Times New Roman"/>
              </a:rPr>
              <a:t> </a:t>
            </a:r>
            <a:r>
              <a:rPr lang="en-US" sz="1600" spc="-15" dirty="0">
                <a:latin typeface="Times New Roman"/>
                <a:cs typeface="Times New Roman"/>
              </a:rPr>
              <a:t>worked in writing code and in preparing presentation</a:t>
            </a:r>
            <a:endParaRPr lang="en-US" sz="1600" dirty="0">
              <a:latin typeface="Times New Roman"/>
              <a:cs typeface="Times New Roman"/>
            </a:endParaRPr>
          </a:p>
          <a:p>
            <a:pPr marL="327660" indent="-315595">
              <a:lnSpc>
                <a:spcPct val="100000"/>
              </a:lnSpc>
              <a:spcBef>
                <a:spcPts val="950"/>
              </a:spcBef>
              <a:buSzPct val="84375"/>
              <a:buFont typeface="Arial"/>
              <a:buChar char="•"/>
              <a:tabLst>
                <a:tab pos="327660" algn="l"/>
                <a:tab pos="328295" algn="l"/>
              </a:tabLst>
            </a:pP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3089" y="357001"/>
            <a:ext cx="201676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5" dirty="0"/>
              <a:t>Motivation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625685" y="1640258"/>
            <a:ext cx="8011159" cy="13957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indent="-635" algn="just">
              <a:lnSpc>
                <a:spcPct val="99700"/>
              </a:lnSpc>
              <a:spcBef>
                <a:spcPts val="114"/>
              </a:spcBef>
            </a:pP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project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about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taking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non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quantifiable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data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such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financial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news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articles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about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5" dirty="0">
                <a:latin typeface="Times New Roman"/>
                <a:cs typeface="Times New Roman"/>
              </a:rPr>
              <a:t>company </a:t>
            </a:r>
            <a:r>
              <a:rPr sz="1800" spc="10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predicting </a:t>
            </a:r>
            <a:r>
              <a:rPr sz="1800" spc="-5" dirty="0">
                <a:latin typeface="Times New Roman"/>
                <a:cs typeface="Times New Roman"/>
              </a:rPr>
              <a:t>its </a:t>
            </a:r>
            <a:r>
              <a:rPr sz="1800" dirty="0">
                <a:latin typeface="Times New Roman"/>
                <a:cs typeface="Times New Roman"/>
              </a:rPr>
              <a:t>future stock </a:t>
            </a:r>
            <a:r>
              <a:rPr sz="1800" spc="-5" dirty="0">
                <a:latin typeface="Times New Roman"/>
                <a:cs typeface="Times New Roman"/>
              </a:rPr>
              <a:t>trend </a:t>
            </a:r>
            <a:r>
              <a:rPr sz="1800" dirty="0">
                <a:latin typeface="Times New Roman"/>
                <a:cs typeface="Times New Roman"/>
              </a:rPr>
              <a:t>with news sentiment </a:t>
            </a:r>
            <a:r>
              <a:rPr sz="1800" spc="-5" dirty="0">
                <a:latin typeface="Times New Roman"/>
                <a:cs typeface="Times New Roman"/>
              </a:rPr>
              <a:t>classification. </a:t>
            </a:r>
            <a:r>
              <a:rPr sz="1800" dirty="0">
                <a:latin typeface="Times New Roman"/>
                <a:cs typeface="Times New Roman"/>
              </a:rPr>
              <a:t> Assuming </a:t>
            </a:r>
            <a:r>
              <a:rPr sz="1800" spc="5" dirty="0">
                <a:latin typeface="Times New Roman"/>
                <a:cs typeface="Times New Roman"/>
              </a:rPr>
              <a:t>that </a:t>
            </a:r>
            <a:r>
              <a:rPr sz="1800" dirty="0">
                <a:latin typeface="Times New Roman"/>
                <a:cs typeface="Times New Roman"/>
              </a:rPr>
              <a:t>news </a:t>
            </a:r>
            <a:r>
              <a:rPr sz="1800" spc="-5" dirty="0">
                <a:latin typeface="Times New Roman"/>
                <a:cs typeface="Times New Roman"/>
              </a:rPr>
              <a:t>articles have impact </a:t>
            </a:r>
            <a:r>
              <a:rPr sz="1800" spc="10" dirty="0">
                <a:latin typeface="Times New Roman"/>
                <a:cs typeface="Times New Roman"/>
              </a:rPr>
              <a:t>on </a:t>
            </a:r>
            <a:r>
              <a:rPr sz="1800" spc="-10" dirty="0">
                <a:latin typeface="Times New Roman"/>
                <a:cs typeface="Times New Roman"/>
              </a:rPr>
              <a:t>stock </a:t>
            </a:r>
            <a:r>
              <a:rPr sz="1800" dirty="0">
                <a:latin typeface="Times New Roman"/>
                <a:cs typeface="Times New Roman"/>
              </a:rPr>
              <a:t>market, </a:t>
            </a:r>
            <a:r>
              <a:rPr sz="1800" spc="-1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spc="-10" dirty="0">
                <a:latin typeface="Times New Roman"/>
                <a:cs typeface="Times New Roman"/>
              </a:rPr>
              <a:t>an </a:t>
            </a:r>
            <a:r>
              <a:rPr sz="1800" spc="-5" dirty="0">
                <a:latin typeface="Times New Roman"/>
                <a:cs typeface="Times New Roman"/>
              </a:rPr>
              <a:t>attempt to </a:t>
            </a:r>
            <a:r>
              <a:rPr sz="1800" spc="5" dirty="0">
                <a:latin typeface="Times New Roman"/>
                <a:cs typeface="Times New Roman"/>
              </a:rPr>
              <a:t>study 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relationship between </a:t>
            </a:r>
            <a:r>
              <a:rPr sz="1800" dirty="0">
                <a:latin typeface="Times New Roman"/>
                <a:cs typeface="Times New Roman"/>
              </a:rPr>
              <a:t>news </a:t>
            </a:r>
            <a:r>
              <a:rPr sz="1800" spc="-1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stock </a:t>
            </a:r>
            <a:r>
              <a:rPr sz="1800" spc="-5" dirty="0">
                <a:latin typeface="Times New Roman"/>
                <a:cs typeface="Times New Roman"/>
              </a:rPr>
              <a:t>trend. To </a:t>
            </a:r>
            <a:r>
              <a:rPr sz="1800" dirty="0">
                <a:latin typeface="Times New Roman"/>
                <a:cs typeface="Times New Roman"/>
              </a:rPr>
              <a:t>show </a:t>
            </a:r>
            <a:r>
              <a:rPr sz="1800" spc="-5" dirty="0">
                <a:latin typeface="Times New Roman"/>
                <a:cs typeface="Times New Roman"/>
              </a:rPr>
              <a:t>this, </a:t>
            </a:r>
            <a:r>
              <a:rPr sz="1800" spc="-10" dirty="0">
                <a:latin typeface="Times New Roman"/>
                <a:cs typeface="Times New Roman"/>
              </a:rPr>
              <a:t>we </a:t>
            </a:r>
            <a:r>
              <a:rPr sz="1800" spc="-5" dirty="0">
                <a:latin typeface="Times New Roman"/>
                <a:cs typeface="Times New Roman"/>
              </a:rPr>
              <a:t>have created </a:t>
            </a:r>
            <a:r>
              <a:rPr sz="1800" dirty="0">
                <a:latin typeface="Times New Roman"/>
                <a:cs typeface="Times New Roman"/>
              </a:rPr>
              <a:t>a model </a:t>
            </a:r>
            <a:r>
              <a:rPr sz="1800" spc="5" dirty="0">
                <a:latin typeface="Times New Roman"/>
                <a:cs typeface="Times New Roman"/>
              </a:rPr>
              <a:t> which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depict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polarity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news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articles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being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positive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or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negative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168" y="357001"/>
            <a:ext cx="174815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/>
              <a:t>Objective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625684" y="1564058"/>
            <a:ext cx="7874634" cy="2219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-635" algn="just">
              <a:lnSpc>
                <a:spcPct val="99900"/>
              </a:lnSpc>
              <a:spcBef>
                <a:spcPts val="110"/>
              </a:spcBef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1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finance field, </a:t>
            </a:r>
            <a:r>
              <a:rPr sz="1800" dirty="0">
                <a:latin typeface="Times New Roman"/>
                <a:cs typeface="Times New Roman"/>
              </a:rPr>
              <a:t>stock </a:t>
            </a:r>
            <a:r>
              <a:rPr sz="1800" spc="-5" dirty="0">
                <a:latin typeface="Times New Roman"/>
                <a:cs typeface="Times New Roman"/>
              </a:rPr>
              <a:t>market </a:t>
            </a:r>
            <a:r>
              <a:rPr sz="1800" spc="-15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its trends </a:t>
            </a:r>
            <a:r>
              <a:rPr sz="1800" spc="5" dirty="0">
                <a:latin typeface="Times New Roman"/>
                <a:cs typeface="Times New Roman"/>
              </a:rPr>
              <a:t>are </a:t>
            </a:r>
            <a:r>
              <a:rPr sz="1800" dirty="0">
                <a:latin typeface="Times New Roman"/>
                <a:cs typeface="Times New Roman"/>
              </a:rPr>
              <a:t>extremely </a:t>
            </a:r>
            <a:r>
              <a:rPr sz="1800" spc="-5" dirty="0">
                <a:latin typeface="Times New Roman"/>
                <a:cs typeface="Times New Roman"/>
              </a:rPr>
              <a:t>volatile </a:t>
            </a:r>
            <a:r>
              <a:rPr sz="1800" spc="-20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nature. It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attracts researchers </a:t>
            </a:r>
            <a:r>
              <a:rPr sz="1800" spc="-20" dirty="0">
                <a:latin typeface="Times New Roman"/>
                <a:cs typeface="Times New Roman"/>
              </a:rPr>
              <a:t>to </a:t>
            </a:r>
            <a:r>
              <a:rPr sz="1800" spc="-10" dirty="0">
                <a:latin typeface="Times New Roman"/>
                <a:cs typeface="Times New Roman"/>
              </a:rPr>
              <a:t>capture the </a:t>
            </a:r>
            <a:r>
              <a:rPr sz="1800" spc="-5" dirty="0">
                <a:latin typeface="Times New Roman"/>
                <a:cs typeface="Times New Roman"/>
              </a:rPr>
              <a:t>volatility </a:t>
            </a:r>
            <a:r>
              <a:rPr sz="1800" spc="10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predicting </a:t>
            </a:r>
            <a:r>
              <a:rPr sz="1800" spc="-5" dirty="0">
                <a:latin typeface="Times New Roman"/>
                <a:cs typeface="Times New Roman"/>
              </a:rPr>
              <a:t>its next </a:t>
            </a:r>
            <a:r>
              <a:rPr sz="1800" dirty="0">
                <a:latin typeface="Times New Roman"/>
                <a:cs typeface="Times New Roman"/>
              </a:rPr>
              <a:t>moves. </a:t>
            </a:r>
            <a:r>
              <a:rPr sz="1800" spc="-5" dirty="0">
                <a:latin typeface="Times New Roman"/>
                <a:cs typeface="Times New Roman"/>
              </a:rPr>
              <a:t>Investors </a:t>
            </a:r>
            <a:r>
              <a:rPr sz="1800" dirty="0">
                <a:latin typeface="Times New Roman"/>
                <a:cs typeface="Times New Roman"/>
              </a:rPr>
              <a:t> and </a:t>
            </a:r>
            <a:r>
              <a:rPr sz="1800" spc="-5" dirty="0">
                <a:latin typeface="Times New Roman"/>
                <a:cs typeface="Times New Roman"/>
              </a:rPr>
              <a:t>market </a:t>
            </a:r>
            <a:r>
              <a:rPr sz="1800" spc="-10" dirty="0">
                <a:latin typeface="Times New Roman"/>
                <a:cs typeface="Times New Roman"/>
              </a:rPr>
              <a:t>analysts </a:t>
            </a:r>
            <a:r>
              <a:rPr sz="1800" spc="5" dirty="0">
                <a:latin typeface="Times New Roman"/>
                <a:cs typeface="Times New Roman"/>
              </a:rPr>
              <a:t>study the </a:t>
            </a:r>
            <a:r>
              <a:rPr sz="1800" spc="-5" dirty="0">
                <a:latin typeface="Times New Roman"/>
                <a:cs typeface="Times New Roman"/>
              </a:rPr>
              <a:t>market behavior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plan their </a:t>
            </a:r>
            <a:r>
              <a:rPr sz="1800" spc="10" dirty="0">
                <a:latin typeface="Times New Roman"/>
                <a:cs typeface="Times New Roman"/>
              </a:rPr>
              <a:t>buy or </a:t>
            </a:r>
            <a:r>
              <a:rPr sz="1800" spc="-10" dirty="0">
                <a:latin typeface="Times New Roman"/>
                <a:cs typeface="Times New Roman"/>
              </a:rPr>
              <a:t>sell </a:t>
            </a:r>
            <a:r>
              <a:rPr sz="1800" spc="-5" dirty="0">
                <a:latin typeface="Times New Roman"/>
                <a:cs typeface="Times New Roman"/>
              </a:rPr>
              <a:t>strategies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accordingly. </a:t>
            </a:r>
            <a:r>
              <a:rPr sz="1800" spc="-15" dirty="0">
                <a:latin typeface="Times New Roman"/>
                <a:cs typeface="Times New Roman"/>
              </a:rPr>
              <a:t>As </a:t>
            </a:r>
            <a:r>
              <a:rPr sz="1800" spc="5" dirty="0">
                <a:latin typeface="Times New Roman"/>
                <a:cs typeface="Times New Roman"/>
              </a:rPr>
              <a:t>stock market </a:t>
            </a:r>
            <a:r>
              <a:rPr sz="1800" dirty="0">
                <a:latin typeface="Times New Roman"/>
                <a:cs typeface="Times New Roman"/>
              </a:rPr>
              <a:t>produces </a:t>
            </a:r>
            <a:r>
              <a:rPr sz="1800" spc="-5" dirty="0">
                <a:latin typeface="Times New Roman"/>
                <a:cs typeface="Times New Roman"/>
              </a:rPr>
              <a:t>large </a:t>
            </a:r>
            <a:r>
              <a:rPr sz="1800" dirty="0">
                <a:latin typeface="Times New Roman"/>
                <a:cs typeface="Times New Roman"/>
              </a:rPr>
              <a:t>amount </a:t>
            </a:r>
            <a:r>
              <a:rPr sz="1800" spc="1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data </a:t>
            </a:r>
            <a:r>
              <a:rPr sz="1800" dirty="0">
                <a:latin typeface="Times New Roman"/>
                <a:cs typeface="Times New Roman"/>
              </a:rPr>
              <a:t>every </a:t>
            </a:r>
            <a:r>
              <a:rPr sz="1800" spc="-5" dirty="0">
                <a:latin typeface="Times New Roman"/>
                <a:cs typeface="Times New Roman"/>
              </a:rPr>
              <a:t>day, it is </a:t>
            </a:r>
            <a:r>
              <a:rPr sz="1800" spc="15" dirty="0">
                <a:latin typeface="Times New Roman"/>
                <a:cs typeface="Times New Roman"/>
              </a:rPr>
              <a:t>very 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difficult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individual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consider</a:t>
            </a:r>
            <a:r>
              <a:rPr sz="1800" dirty="0">
                <a:latin typeface="Times New Roman"/>
                <a:cs typeface="Times New Roman"/>
              </a:rPr>
              <a:t> all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current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past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information</a:t>
            </a:r>
            <a:r>
              <a:rPr sz="1800" spc="-5" dirty="0">
                <a:latin typeface="Times New Roman"/>
                <a:cs typeface="Times New Roman"/>
              </a:rPr>
              <a:t> for </a:t>
            </a:r>
            <a:r>
              <a:rPr sz="1800" dirty="0">
                <a:latin typeface="Times New Roman"/>
                <a:cs typeface="Times New Roman"/>
              </a:rPr>
              <a:t> predicting </a:t>
            </a:r>
            <a:r>
              <a:rPr sz="1800" spc="-5" dirty="0">
                <a:latin typeface="Times New Roman"/>
                <a:cs typeface="Times New Roman"/>
              </a:rPr>
              <a:t>future </a:t>
            </a:r>
            <a:r>
              <a:rPr sz="1800" spc="-10" dirty="0">
                <a:latin typeface="Times New Roman"/>
                <a:cs typeface="Times New Roman"/>
              </a:rPr>
              <a:t>trend </a:t>
            </a:r>
            <a:r>
              <a:rPr sz="1800" spc="10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stock. </a:t>
            </a:r>
            <a:r>
              <a:rPr sz="1800" spc="-1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research is </a:t>
            </a:r>
            <a:r>
              <a:rPr sz="1800" spc="-10" dirty="0">
                <a:latin typeface="Times New Roman"/>
                <a:cs typeface="Times New Roman"/>
              </a:rPr>
              <a:t>an </a:t>
            </a:r>
            <a:r>
              <a:rPr sz="1800" dirty="0">
                <a:latin typeface="Times New Roman"/>
                <a:cs typeface="Times New Roman"/>
              </a:rPr>
              <a:t>attempt </a:t>
            </a:r>
            <a:r>
              <a:rPr sz="1800" spc="-5" dirty="0">
                <a:latin typeface="Times New Roman"/>
                <a:cs typeface="Times New Roman"/>
              </a:rPr>
              <a:t>to build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5" dirty="0">
                <a:latin typeface="Times New Roman"/>
                <a:cs typeface="Times New Roman"/>
              </a:rPr>
              <a:t>model </a:t>
            </a:r>
            <a:r>
              <a:rPr sz="1800" spc="-5" dirty="0">
                <a:latin typeface="Times New Roman"/>
                <a:cs typeface="Times New Roman"/>
              </a:rPr>
              <a:t>that </a:t>
            </a:r>
            <a:r>
              <a:rPr sz="1800" dirty="0">
                <a:latin typeface="Times New Roman"/>
                <a:cs typeface="Times New Roman"/>
              </a:rPr>
              <a:t> predicts news polarity </a:t>
            </a:r>
            <a:r>
              <a:rPr sz="1800" spc="5" dirty="0">
                <a:latin typeface="Times New Roman"/>
                <a:cs typeface="Times New Roman"/>
              </a:rPr>
              <a:t>which </a:t>
            </a:r>
            <a:r>
              <a:rPr sz="1800" spc="10" dirty="0">
                <a:latin typeface="Times New Roman"/>
                <a:cs typeface="Times New Roman"/>
              </a:rPr>
              <a:t>may </a:t>
            </a:r>
            <a:r>
              <a:rPr sz="1800" dirty="0">
                <a:latin typeface="Times New Roman"/>
                <a:cs typeface="Times New Roman"/>
              </a:rPr>
              <a:t>affect </a:t>
            </a:r>
            <a:r>
              <a:rPr sz="1800" spc="-5" dirty="0">
                <a:latin typeface="Times New Roman"/>
                <a:cs typeface="Times New Roman"/>
              </a:rPr>
              <a:t>changes </a:t>
            </a:r>
            <a:r>
              <a:rPr sz="1800" spc="-20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stock </a:t>
            </a:r>
            <a:r>
              <a:rPr sz="1800" spc="-5" dirty="0">
                <a:latin typeface="Times New Roman"/>
                <a:cs typeface="Times New Roman"/>
              </a:rPr>
              <a:t>trends. </a:t>
            </a:r>
            <a:r>
              <a:rPr sz="1800" dirty="0">
                <a:latin typeface="Times New Roman"/>
                <a:cs typeface="Times New Roman"/>
              </a:rPr>
              <a:t>In other </a:t>
            </a:r>
            <a:r>
              <a:rPr sz="1800" spc="-5" dirty="0">
                <a:latin typeface="Times New Roman"/>
                <a:cs typeface="Times New Roman"/>
              </a:rPr>
              <a:t>words,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check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impact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news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articles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stock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prices.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982" y="283777"/>
            <a:ext cx="222885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/>
              <a:t>Data</a:t>
            </a:r>
            <a:r>
              <a:rPr sz="3300" spc="-95" dirty="0"/>
              <a:t> </a:t>
            </a:r>
            <a:r>
              <a:rPr sz="3300" dirty="0"/>
              <a:t>Source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652712" y="1672695"/>
            <a:ext cx="4137025" cy="76263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0"/>
              </a:spcBef>
            </a:pPr>
            <a:r>
              <a:rPr sz="2400" spc="-15" dirty="0">
                <a:latin typeface="Times New Roman"/>
                <a:cs typeface="Times New Roman"/>
              </a:rPr>
              <a:t>We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Kaggle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sets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for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Project.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712" y="2857361"/>
            <a:ext cx="4372610" cy="11063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85"/>
              </a:spcBef>
            </a:pPr>
            <a:r>
              <a:rPr lang="en-US" sz="1350" dirty="0">
                <a:latin typeface="Times New Roman"/>
                <a:cs typeface="Times New Roman"/>
                <a:hlinkClick r:id="rId2"/>
              </a:rPr>
              <a:t>https://www.kaggle.com/aaron7sun/stocknews</a:t>
            </a:r>
            <a:endParaRPr lang="en-US" sz="1350" dirty="0">
              <a:latin typeface="Times New Roman"/>
              <a:cs typeface="Times New Roman"/>
            </a:endParaRPr>
          </a:p>
          <a:p>
            <a:pPr marL="12700" marR="5080">
              <a:lnSpc>
                <a:spcPct val="102899"/>
              </a:lnSpc>
              <a:spcBef>
                <a:spcPts val="85"/>
              </a:spcBef>
            </a:pPr>
            <a:r>
              <a:rPr lang="en-US" sz="135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https://www.kaggle.com/aaron7sun/stocknews?select=upload_DJIA_table.csv</a:t>
            </a:r>
            <a:endParaRPr lang="en-US" sz="1350" u="sng" spc="5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Times New Roman"/>
              <a:cs typeface="Times New Roman"/>
            </a:endParaRPr>
          </a:p>
          <a:p>
            <a:pPr marL="12700" marR="5080">
              <a:lnSpc>
                <a:spcPct val="102899"/>
              </a:lnSpc>
              <a:spcBef>
                <a:spcPts val="85"/>
              </a:spcBef>
            </a:pPr>
            <a:endParaRPr lang="en-US" sz="1350" u="sng" spc="5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Times New Roman"/>
              <a:cs typeface="Times New Roman"/>
            </a:endParaRPr>
          </a:p>
          <a:p>
            <a:pPr marL="12700" marR="5080">
              <a:lnSpc>
                <a:spcPct val="102899"/>
              </a:lnSpc>
              <a:spcBef>
                <a:spcPts val="85"/>
              </a:spcBef>
            </a:pPr>
            <a:endParaRPr sz="135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63882" y="1094574"/>
            <a:ext cx="3572010" cy="23828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7585" y="357001"/>
            <a:ext cx="100838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/>
              <a:t>T</a:t>
            </a:r>
            <a:r>
              <a:rPr sz="3300" spc="10" dirty="0"/>
              <a:t>oo</a:t>
            </a:r>
            <a:r>
              <a:rPr sz="3300" dirty="0"/>
              <a:t>l</a:t>
            </a:r>
            <a:r>
              <a:rPr sz="3300" spc="-5" dirty="0"/>
              <a:t>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652712" y="2055042"/>
            <a:ext cx="2038985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32105" indent="-320040">
              <a:lnSpc>
                <a:spcPct val="100000"/>
              </a:lnSpc>
              <a:spcBef>
                <a:spcPts val="110"/>
              </a:spcBef>
              <a:buSzPct val="56250"/>
              <a:buChar char="•"/>
              <a:tabLst>
                <a:tab pos="332105" algn="l"/>
                <a:tab pos="332740" algn="l"/>
              </a:tabLst>
            </a:pPr>
            <a:r>
              <a:rPr sz="2400" spc="-30" dirty="0">
                <a:latin typeface="Times New Roman"/>
                <a:cs typeface="Times New Roman"/>
              </a:rPr>
              <a:t>Google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Colab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1810" y="1454928"/>
            <a:ext cx="3157601" cy="21080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7051" y="545033"/>
            <a:ext cx="4205448" cy="404948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083" y="2068032"/>
            <a:ext cx="17576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Work</a:t>
            </a:r>
            <a:r>
              <a:rPr sz="2800" spc="-110" dirty="0"/>
              <a:t> </a:t>
            </a:r>
            <a:r>
              <a:rPr sz="2800" spc="5" dirty="0"/>
              <a:t>Flow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1348" y="151023"/>
            <a:ext cx="243903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/>
              <a:t>Code</a:t>
            </a:r>
            <a:r>
              <a:rPr sz="3300" spc="-110" dirty="0"/>
              <a:t> </a:t>
            </a:r>
            <a:r>
              <a:rPr sz="3300" dirty="0"/>
              <a:t>Snippet</a:t>
            </a:r>
            <a:endParaRPr sz="3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657" y="720712"/>
            <a:ext cx="4441365" cy="37026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1348" y="357001"/>
            <a:ext cx="243903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/>
              <a:t>Code</a:t>
            </a:r>
            <a:r>
              <a:rPr sz="3300" spc="-110" dirty="0"/>
              <a:t> </a:t>
            </a:r>
            <a:r>
              <a:rPr sz="3300" dirty="0"/>
              <a:t>Snippet</a:t>
            </a:r>
            <a:endParaRPr sz="3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2151" y="1545018"/>
            <a:ext cx="6819704" cy="20540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414</Words>
  <Application>Microsoft Office PowerPoint</Application>
  <PresentationFormat>Custom</PresentationFormat>
  <Paragraphs>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Stock data analysis using news data articles  and sentiments</vt:lpstr>
      <vt:lpstr>Work Distribution</vt:lpstr>
      <vt:lpstr>Motivation</vt:lpstr>
      <vt:lpstr>Objective</vt:lpstr>
      <vt:lpstr>Data Source</vt:lpstr>
      <vt:lpstr>Tools</vt:lpstr>
      <vt:lpstr>Work Flow</vt:lpstr>
      <vt:lpstr>Code Snippet</vt:lpstr>
      <vt:lpstr>Code Snippet</vt:lpstr>
      <vt:lpstr>Code Snippet</vt:lpstr>
      <vt:lpstr>Code Snippet</vt:lpstr>
      <vt:lpstr>Code Snippet-Output</vt:lpstr>
      <vt:lpstr>Code Snippets-Output</vt:lpstr>
      <vt:lpstr>Code Snippet-Output</vt:lpstr>
      <vt:lpstr>Github link -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Guide</dc:title>
  <dc:creator>koushik katakam</dc:creator>
  <cp:lastModifiedBy>harshitha reddy</cp:lastModifiedBy>
  <cp:revision>6</cp:revision>
  <dcterms:created xsi:type="dcterms:W3CDTF">2021-12-06T07:32:10Z</dcterms:created>
  <dcterms:modified xsi:type="dcterms:W3CDTF">2021-12-11T02:26:11Z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2021-12-06T00:00:00Z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2021-12-06T00:00:00Z</vt:filetime>
  </property>
</Properties>
</file>