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c2ea57b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c2ea57b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c2ea57b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c2ea57b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5c2ea57b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5c2ea57b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e5665d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5e5665d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5e5665d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5e5665d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e5665d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e5665d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e5665d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5e5665d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e5665d6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5e5665d6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e5665d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e5665d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5e5665d6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5e5665d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c2ea57b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c2ea57b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5e5665d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5e5665d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5e5665d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5e5665d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5665d6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5665d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5e5665d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5e5665d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5e5665d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5e5665d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5e5665d6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5e5665d6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571e20c1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571e20c1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c2ea57b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c2ea57b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c2ea57b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c2ea57b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c2ea57b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c2ea57b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c2ea57b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c2ea57b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c2ea57b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c2ea57b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e5665d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e5665d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c2ea57b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c2ea57b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igitalmccullough.com/posts/aspnetcore-auth-system-demystified.html" TargetMode="External"/><Relationship Id="rId4" Type="http://schemas.openxmlformats.org/officeDocument/2006/relationships/hyperlink" Target="https://andrewlock.net/introduction-to-authentication-with-asp-net-core/" TargetMode="External"/><Relationship Id="rId5" Type="http://schemas.openxmlformats.org/officeDocument/2006/relationships/hyperlink" Target="https://docs.microsoft.com/en-us/aspnet/core/security/?view=aspnetcore-2.2" TargetMode="External"/><Relationship Id="rId6" Type="http://schemas.openxmlformats.org/officeDocument/2006/relationships/hyperlink" Target="https://blog.avast.com/biggest-data-breach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89225" y="644625"/>
            <a:ext cx="5183700" cy="31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7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hentication Authorization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ctrTitle"/>
          </p:nvPr>
        </p:nvSpPr>
        <p:spPr>
          <a:xfrm>
            <a:off x="824000" y="282025"/>
            <a:ext cx="71934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in ASP.NET Core</a:t>
            </a:r>
            <a:endParaRPr/>
          </a:p>
        </p:txBody>
      </p:sp>
      <p:sp>
        <p:nvSpPr>
          <p:cNvPr id="352" name="Google Shape;352;p22"/>
          <p:cNvSpPr txBox="1"/>
          <p:nvPr>
            <p:ph idx="1" type="subTitle"/>
          </p:nvPr>
        </p:nvSpPr>
        <p:spPr>
          <a:xfrm>
            <a:off x="824000" y="1034075"/>
            <a:ext cx="77037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Understanding the system first requires understanding its components and behaviors.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They can be broken into 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Identity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Verbs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Authentication handlers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Middleware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6383675" y="443172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ctrTitle"/>
          </p:nvPr>
        </p:nvSpPr>
        <p:spPr>
          <a:xfrm>
            <a:off x="824000" y="161150"/>
            <a:ext cx="4816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</a:t>
            </a:r>
            <a:endParaRPr/>
          </a:p>
        </p:txBody>
      </p:sp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824000" y="913200"/>
            <a:ext cx="76500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</a:t>
            </a:r>
            <a:r>
              <a:rPr b="1" lang="en" sz="2800"/>
              <a:t>Claim</a:t>
            </a:r>
            <a:r>
              <a:rPr lang="en" sz="2800"/>
              <a:t> represents a single fact about the user.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It could be the user's first name, last name, age, employer, birth date, or anything else that is true about the user.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single claim will contain only a single piece of information.</a:t>
            </a:r>
            <a:endParaRPr sz="2800"/>
          </a:p>
        </p:txBody>
      </p:sp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ctrTitle"/>
          </p:nvPr>
        </p:nvSpPr>
        <p:spPr>
          <a:xfrm>
            <a:off x="824000" y="295450"/>
            <a:ext cx="70590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 (continued..)</a:t>
            </a:r>
            <a:endParaRPr/>
          </a:p>
        </p:txBody>
      </p:sp>
      <p:sp>
        <p:nvSpPr>
          <p:cNvPr id="368" name="Google Shape;368;p24"/>
          <p:cNvSpPr txBox="1"/>
          <p:nvPr>
            <p:ph idx="1" type="subTitle"/>
          </p:nvPr>
        </p:nvSpPr>
        <p:spPr>
          <a:xfrm>
            <a:off x="824000" y="1060925"/>
            <a:ext cx="77979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Claims are represented by the Claim class in ASP.Net Core. It's most common constructor accepts two strings: type and value.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'type' parameter is the name of the claim, while the value is the information the claim is representing about the user.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new Claim("Name","Vamshi");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69" name="Google Shape;36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ctrTitle"/>
          </p:nvPr>
        </p:nvSpPr>
        <p:spPr>
          <a:xfrm>
            <a:off x="824000" y="231100"/>
            <a:ext cx="67503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Identity:ClaimsIdentity</a:t>
            </a:r>
            <a:endParaRPr/>
          </a:p>
        </p:txBody>
      </p:sp>
      <p:sp>
        <p:nvSpPr>
          <p:cNvPr id="376" name="Google Shape;376;p25"/>
          <p:cNvSpPr txBox="1"/>
          <p:nvPr>
            <p:ph idx="1" type="subTitle"/>
          </p:nvPr>
        </p:nvSpPr>
        <p:spPr>
          <a:xfrm>
            <a:off x="824000" y="953500"/>
            <a:ext cx="78246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 Identity represents a form of identification or, in other words, a single way of proving who you are. 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 ASP.Net Core, it is a ClaimsIdentity. 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single instance of a ClaimsIdentity can be authenticated or not authenticated.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77" name="Google Shape;377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6383675" y="46119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ctrTitle"/>
          </p:nvPr>
        </p:nvSpPr>
        <p:spPr>
          <a:xfrm>
            <a:off x="824000" y="249500"/>
            <a:ext cx="74352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Identity:ClaimsPrincipal</a:t>
            </a:r>
            <a:endParaRPr/>
          </a:p>
        </p:txBody>
      </p:sp>
      <p:sp>
        <p:nvSpPr>
          <p:cNvPr id="384" name="Google Shape;384;p26"/>
          <p:cNvSpPr txBox="1"/>
          <p:nvPr>
            <p:ph idx="1" type="subTitle"/>
          </p:nvPr>
        </p:nvSpPr>
        <p:spPr>
          <a:xfrm>
            <a:off x="824000" y="961250"/>
            <a:ext cx="78648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 Principal represents the actual user. It can contain one or more instances of ClaimsIdentity. 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ClaimsPrincipal represents a user and contains one or more instances of ClaimsIdentity.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HttpContext.SignInAsync method accepts and passes to the specified AuthenticationHandler.</a:t>
            </a:r>
            <a:endParaRPr sz="2600"/>
          </a:p>
        </p:txBody>
      </p:sp>
      <p:sp>
        <p:nvSpPr>
          <p:cNvPr id="385" name="Google Shape;385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ctrTitle"/>
          </p:nvPr>
        </p:nvSpPr>
        <p:spPr>
          <a:xfrm>
            <a:off x="429750" y="201450"/>
            <a:ext cx="4460700" cy="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392" name="Google Shape;392;p27"/>
          <p:cNvSpPr txBox="1"/>
          <p:nvPr>
            <p:ph idx="1" type="subTitle"/>
          </p:nvPr>
        </p:nvSpPr>
        <p:spPr>
          <a:xfrm>
            <a:off x="429750" y="918235"/>
            <a:ext cx="77232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There are 5 verbs that are invoked by the auth system, and are not necessarily called in order.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These are all independent actions that do not communicate among themselves, however, when used together allow users to sign in and access pages otherwise denied. </a:t>
            </a:r>
            <a:endParaRPr sz="2800"/>
          </a:p>
        </p:txBody>
      </p:sp>
      <p:sp>
        <p:nvSpPr>
          <p:cNvPr id="393" name="Google Shape;393;p27"/>
          <p:cNvSpPr txBox="1"/>
          <p:nvPr>
            <p:ph idx="12" type="sldNum"/>
          </p:nvPr>
        </p:nvSpPr>
        <p:spPr>
          <a:xfrm>
            <a:off x="8424586" y="4734196"/>
            <a:ext cx="5751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6383675" y="4445175"/>
            <a:ext cx="220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type="ctrTitle"/>
          </p:nvPr>
        </p:nvSpPr>
        <p:spPr>
          <a:xfrm>
            <a:off x="824000" y="222625"/>
            <a:ext cx="67638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 (Continued..)</a:t>
            </a:r>
            <a:endParaRPr/>
          </a:p>
        </p:txBody>
      </p:sp>
      <p:sp>
        <p:nvSpPr>
          <p:cNvPr id="400" name="Google Shape;400;p28"/>
          <p:cNvSpPr txBox="1"/>
          <p:nvPr>
            <p:ph idx="1" type="subTitle"/>
          </p:nvPr>
        </p:nvSpPr>
        <p:spPr>
          <a:xfrm>
            <a:off x="824000" y="1041825"/>
            <a:ext cx="79053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Authenticate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Gets the user’s information if any exists (e.g. decoding the user’s cookie, if one exists)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Challenge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Requests authentication by the user (e.g.  showing a login page)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SignIn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Persists the user’s information somewhere (e.g. writes a  cookies)</a:t>
            </a:r>
            <a:endParaRPr sz="2000"/>
          </a:p>
        </p:txBody>
      </p:sp>
      <p:sp>
        <p:nvSpPr>
          <p:cNvPr id="401" name="Google Shape;40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ctrTitle"/>
          </p:nvPr>
        </p:nvSpPr>
        <p:spPr>
          <a:xfrm>
            <a:off x="824000" y="222625"/>
            <a:ext cx="67638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 (Continued..)</a:t>
            </a:r>
            <a:endParaRPr/>
          </a:p>
        </p:txBody>
      </p:sp>
      <p:sp>
        <p:nvSpPr>
          <p:cNvPr id="408" name="Google Shape;408;p29"/>
          <p:cNvSpPr txBox="1"/>
          <p:nvPr>
            <p:ph idx="1" type="subTitle"/>
          </p:nvPr>
        </p:nvSpPr>
        <p:spPr>
          <a:xfrm>
            <a:off x="824000" y="786675"/>
            <a:ext cx="79053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SignOut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Removes the user’s persisted information (e.g.  deletes the cookies)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Forbid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Denies access to a resource for unauthenticated users or authenticated but unauthorized users (e.g. displaying a “not authorized” page)</a:t>
            </a:r>
            <a:endParaRPr sz="2400"/>
          </a:p>
        </p:txBody>
      </p:sp>
      <p:sp>
        <p:nvSpPr>
          <p:cNvPr id="409" name="Google Shape;40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29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ctrTitle"/>
          </p:nvPr>
        </p:nvSpPr>
        <p:spPr>
          <a:xfrm>
            <a:off x="824000" y="134300"/>
            <a:ext cx="71127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Handlers</a:t>
            </a:r>
            <a:endParaRPr/>
          </a:p>
        </p:txBody>
      </p:sp>
      <p:sp>
        <p:nvSpPr>
          <p:cNvPr id="416" name="Google Shape;416;p30"/>
          <p:cNvSpPr txBox="1"/>
          <p:nvPr>
            <p:ph idx="1" type="subTitle"/>
          </p:nvPr>
        </p:nvSpPr>
        <p:spPr>
          <a:xfrm>
            <a:off x="824000" y="980350"/>
            <a:ext cx="76902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Authentication handlers are components that actually implement the behavior of the 5 verbs above.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default auth handler provided by ASP.NET Core is the Cookies authentication handler which implements all 5 of the verbs.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important to note, however, that an auth handler is not required to implement all of the verbs. </a:t>
            </a:r>
            <a:endParaRPr sz="2200"/>
          </a:p>
        </p:txBody>
      </p:sp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0"/>
          <p:cNvSpPr txBox="1"/>
          <p:nvPr/>
        </p:nvSpPr>
        <p:spPr>
          <a:xfrm>
            <a:off x="6446150" y="44276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ctrTitle"/>
          </p:nvPr>
        </p:nvSpPr>
        <p:spPr>
          <a:xfrm>
            <a:off x="824000" y="268600"/>
            <a:ext cx="6978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Middleware</a:t>
            </a:r>
            <a:endParaRPr/>
          </a:p>
        </p:txBody>
      </p:sp>
      <p:sp>
        <p:nvSpPr>
          <p:cNvPr id="424" name="Google Shape;424;p31"/>
          <p:cNvSpPr txBox="1"/>
          <p:nvPr>
            <p:ph idx="1" type="subTitle"/>
          </p:nvPr>
        </p:nvSpPr>
        <p:spPr>
          <a:xfrm>
            <a:off x="824000" y="980350"/>
            <a:ext cx="77844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middleware is a module that can be inserted into the startup sequence and is run on every request.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 request is run, the authentication middleware asks the default scheme auth handler to run its authentication code.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auth handler returns the information to the authentication middleware which then populates the HttpContext.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1"/>
          <p:cNvSpPr txBox="1"/>
          <p:nvPr/>
        </p:nvSpPr>
        <p:spPr>
          <a:xfrm>
            <a:off x="6446150" y="4454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609100" y="190300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00" y="985025"/>
            <a:ext cx="2291676" cy="229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725" y="985025"/>
            <a:ext cx="2291675" cy="238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617750" y="34379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Harshitha Chetty Ragava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225" y="985025"/>
            <a:ext cx="2544500" cy="24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6356825" y="34963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Krishna Nuka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907063" y="34710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Zaiba Ali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ctrTitle"/>
          </p:nvPr>
        </p:nvSpPr>
        <p:spPr>
          <a:xfrm>
            <a:off x="824000" y="161150"/>
            <a:ext cx="58506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432" name="Google Shape;432;p32"/>
          <p:cNvSpPr txBox="1"/>
          <p:nvPr>
            <p:ph idx="1" type="subTitle"/>
          </p:nvPr>
        </p:nvSpPr>
        <p:spPr>
          <a:xfrm>
            <a:off x="824000" y="846050"/>
            <a:ext cx="7542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Authorisation revolves around what you are allowed to do, i.e. permissions.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Before you can determine what a user is allowed to do, you need to know who they are,so when authorisation is required, you must also first authenticate the user in some way.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authorization step prevents people from seeing data of other students.</a:t>
            </a:r>
            <a:endParaRPr sz="2400"/>
          </a:p>
        </p:txBody>
      </p:sp>
      <p:sp>
        <p:nvSpPr>
          <p:cNvPr id="433" name="Google Shape;433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2"/>
          <p:cNvSpPr txBox="1"/>
          <p:nvPr/>
        </p:nvSpPr>
        <p:spPr>
          <a:xfrm>
            <a:off x="6446150" y="44411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ctrTitle"/>
          </p:nvPr>
        </p:nvSpPr>
        <p:spPr>
          <a:xfrm>
            <a:off x="824000" y="131425"/>
            <a:ext cx="73278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code</a:t>
            </a:r>
            <a:endParaRPr/>
          </a:p>
        </p:txBody>
      </p:sp>
      <p:sp>
        <p:nvSpPr>
          <p:cNvPr id="440" name="Google Shape;440;p33"/>
          <p:cNvSpPr txBox="1"/>
          <p:nvPr>
            <p:ph idx="1" type="subTitle"/>
          </p:nvPr>
        </p:nvSpPr>
        <p:spPr>
          <a:xfrm>
            <a:off x="824000" y="759825"/>
            <a:ext cx="74217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[Authorize]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estrict access to an action method and make sure that only authenticated users can execute it.</a:t>
            </a:r>
            <a:r>
              <a:rPr b="1" lang="en" sz="2400"/>
              <a:t> </a:t>
            </a:r>
            <a:endParaRPr b="1" sz="2400"/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13" y="2505100"/>
            <a:ext cx="32385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5100"/>
            <a:ext cx="362902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6446150" y="445860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type="ctrTitle"/>
          </p:nvPr>
        </p:nvSpPr>
        <p:spPr>
          <a:xfrm>
            <a:off x="824000" y="161159"/>
            <a:ext cx="42555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(Continued..)</a:t>
            </a:r>
            <a:endParaRPr/>
          </a:p>
        </p:txBody>
      </p:sp>
      <p:sp>
        <p:nvSpPr>
          <p:cNvPr id="450" name="Google Shape;450;p34"/>
          <p:cNvSpPr txBox="1"/>
          <p:nvPr>
            <p:ph idx="1" type="subTitle"/>
          </p:nvPr>
        </p:nvSpPr>
        <p:spPr>
          <a:xfrm>
            <a:off x="824000" y="859500"/>
            <a:ext cx="71667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AddAuthentication:</a:t>
            </a:r>
            <a:endParaRPr b="1" sz="2400"/>
          </a:p>
        </p:txBody>
      </p:sp>
      <p:pic>
        <p:nvPicPr>
          <p:cNvPr id="451" name="Google Shape;4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490675"/>
            <a:ext cx="5844775" cy="2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34"/>
          <p:cNvSpPr txBox="1"/>
          <p:nvPr/>
        </p:nvSpPr>
        <p:spPr>
          <a:xfrm>
            <a:off x="6446150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>
            <p:ph type="ctrTitle"/>
          </p:nvPr>
        </p:nvSpPr>
        <p:spPr>
          <a:xfrm>
            <a:off x="824000" y="201468"/>
            <a:ext cx="42555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(Continued..)</a:t>
            </a:r>
            <a:endParaRPr/>
          </a:p>
        </p:txBody>
      </p:sp>
      <p:pic>
        <p:nvPicPr>
          <p:cNvPr id="459" name="Google Shape;4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75" y="1346463"/>
            <a:ext cx="36385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400" y="2753054"/>
            <a:ext cx="4181475" cy="12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6446150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ctrTitle"/>
          </p:nvPr>
        </p:nvSpPr>
        <p:spPr>
          <a:xfrm>
            <a:off x="824000" y="255175"/>
            <a:ext cx="6186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Code(Continued..)</a:t>
            </a:r>
            <a:endParaRPr/>
          </a:p>
        </p:txBody>
      </p:sp>
      <p:pic>
        <p:nvPicPr>
          <p:cNvPr id="468" name="Google Shape;4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38" y="1603325"/>
            <a:ext cx="78962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6446150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ctrTitle"/>
          </p:nvPr>
        </p:nvSpPr>
        <p:spPr>
          <a:xfrm>
            <a:off x="824000" y="244018"/>
            <a:ext cx="76269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</p:txBody>
      </p:sp>
      <p:sp>
        <p:nvSpPr>
          <p:cNvPr id="476" name="Google Shape;476;p37"/>
          <p:cNvSpPr txBox="1"/>
          <p:nvPr>
            <p:ph idx="1" type="subTitle"/>
          </p:nvPr>
        </p:nvSpPr>
        <p:spPr>
          <a:xfrm>
            <a:off x="824000" y="1235525"/>
            <a:ext cx="76269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https://digitalmccullough.com/posts/aspnetcore-auth-system-demystified.html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https://andrewlock.net/introduction-to-authentication-with-asp-net-core/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https://docs.microsoft.com/en-us/aspnet/core/security/?view=aspnetcore-2.2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https://blog.avast.com/biggest-data-breaches</a:t>
            </a:r>
            <a:endParaRPr sz="2000"/>
          </a:p>
        </p:txBody>
      </p:sp>
      <p:sp>
        <p:nvSpPr>
          <p:cNvPr id="477" name="Google Shape;477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75" y="188225"/>
            <a:ext cx="6360900" cy="47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ctrTitle"/>
          </p:nvPr>
        </p:nvSpPr>
        <p:spPr>
          <a:xfrm rot="-246">
            <a:off x="1037597" y="340553"/>
            <a:ext cx="41859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824000" y="1155150"/>
            <a:ext cx="74568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Security is an integral part on any web app.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Security ia all about protecting your assets from unauthorised 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main purpose of security is to prohibit unauthorized users from accessing sensitive information or performing certain tasks and actions.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ASP.NET Core and EF contain features that help you secure your apps and prevent security breaches.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5223500" y="43133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Zaiba Ali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0095700" y="218872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ctrTitle"/>
          </p:nvPr>
        </p:nvSpPr>
        <p:spPr>
          <a:xfrm rot="316">
            <a:off x="815027" y="364900"/>
            <a:ext cx="65172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Common vulnerabilities in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741950" y="1131075"/>
            <a:ext cx="77091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Cross-site scripting attacks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SQL injection attacks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Cross-Site Request Forgery (CSRF)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Open redirect attacks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5021900" y="45251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    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Zaiba Ali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ctrTitle"/>
          </p:nvPr>
        </p:nvSpPr>
        <p:spPr>
          <a:xfrm>
            <a:off x="961125" y="207150"/>
            <a:ext cx="78912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Some of the year’s biggest data breaches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843600" y="1162175"/>
            <a:ext cx="74568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800"/>
              <a:t>Facebook </a:t>
            </a:r>
            <a:r>
              <a:rPr b="1" lang="en"/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This is the notorious Cambridge Analytica scandal where the data-collecting firm illegally harvested users’ info without their permission. The secret operation was politically motivated.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Quora: </a:t>
            </a: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question-and-answer site reported to its users  that a third party had gained unauthorized access to one of their systems.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Starwood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It”s server had suffered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unauthorised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access.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Panera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Despite being warned by a cybersecurity expert in August 2017 that their website was leaking data</a:t>
            </a:r>
            <a:endParaRPr sz="1900">
              <a:solidFill>
                <a:srgbClr val="47566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6140575" y="47369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Zaiba Ali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ctrTitle"/>
          </p:nvPr>
        </p:nvSpPr>
        <p:spPr>
          <a:xfrm>
            <a:off x="1342950" y="1302650"/>
            <a:ext cx="6580800" cy="24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What is authentication?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ctrTitle"/>
          </p:nvPr>
        </p:nvSpPr>
        <p:spPr>
          <a:xfrm>
            <a:off x="824000" y="188025"/>
            <a:ext cx="42555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328" name="Google Shape;328;p19"/>
          <p:cNvSpPr txBox="1"/>
          <p:nvPr>
            <p:ph idx="1" type="subTitle"/>
          </p:nvPr>
        </p:nvSpPr>
        <p:spPr>
          <a:xfrm>
            <a:off x="824000" y="1047500"/>
            <a:ext cx="72873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Authentication is a process of determining who you are.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Something like: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Password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Smart card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FingerPrint or other biometric method</a:t>
            </a:r>
            <a:endParaRPr sz="2800"/>
          </a:p>
        </p:txBody>
      </p:sp>
      <p:sp>
        <p:nvSpPr>
          <p:cNvPr id="329" name="Google Shape;32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6410525" y="454482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ctrTitle"/>
          </p:nvPr>
        </p:nvSpPr>
        <p:spPr>
          <a:xfrm>
            <a:off x="824000" y="322300"/>
            <a:ext cx="7139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Components</a:t>
            </a:r>
            <a:endParaRPr/>
          </a:p>
        </p:txBody>
      </p:sp>
      <p:sp>
        <p:nvSpPr>
          <p:cNvPr id="336" name="Google Shape;336;p20"/>
          <p:cNvSpPr txBox="1"/>
          <p:nvPr>
            <p:ph idx="1" type="subTitle"/>
          </p:nvPr>
        </p:nvSpPr>
        <p:spPr>
          <a:xfrm>
            <a:off x="824000" y="1195300"/>
            <a:ext cx="70188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Identity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Verbs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Authentication Handlers 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Middleware</a:t>
            </a:r>
            <a:endParaRPr sz="3000"/>
          </a:p>
        </p:txBody>
      </p:sp>
      <p:sp>
        <p:nvSpPr>
          <p:cNvPr id="337" name="Google Shape;33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6410525" y="454482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ctrTitle"/>
          </p:nvPr>
        </p:nvSpPr>
        <p:spPr>
          <a:xfrm>
            <a:off x="824000" y="268600"/>
            <a:ext cx="28020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</a:t>
            </a:r>
            <a:endParaRPr/>
          </a:p>
        </p:txBody>
      </p:sp>
      <p:sp>
        <p:nvSpPr>
          <p:cNvPr id="344" name="Google Shape;344;p21"/>
          <p:cNvSpPr txBox="1"/>
          <p:nvPr>
            <p:ph idx="1" type="subTitle"/>
          </p:nvPr>
        </p:nvSpPr>
        <p:spPr>
          <a:xfrm>
            <a:off x="824000" y="964000"/>
            <a:ext cx="75963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Three classes that represent the identity of a user: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Claims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Claims Identity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Claims Principal</a:t>
            </a:r>
            <a:endParaRPr sz="2800"/>
          </a:p>
        </p:txBody>
      </p:sp>
      <p:sp>
        <p:nvSpPr>
          <p:cNvPr id="345" name="Google Shape;34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