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8" roundtripDataSignature="AMtx7mhB+HGsg2IB1Z2wMWU3gt0S32tt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DB4133-0315-47D5-B443-FC77D4F08112}">
  <a:tblStyle styleId="{BFDB4133-0315-47D5-B443-FC77D4F08112}"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a:tcStyle>
        <a:fill>
          <a:solidFill>
            <a:srgbClr val="CDD8FB"/>
          </a:solidFill>
        </a:fill>
      </a:tcStyle>
    </a:band1H>
    <a:band2H>
      <a:tcTxStyle/>
    </a:band2H>
    <a:band1V>
      <a:tcTxStyle/>
      <a:tcStyle>
        <a:fill>
          <a:solidFill>
            <a:srgbClr val="CDD8FB"/>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slide" Target="slides/slide39.xml"/><Relationship Id="rId23" Type="http://schemas.openxmlformats.org/officeDocument/2006/relationships/slide" Target="slides/slide16.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48" Type="http://customschemas.google.com/relationships/presentationmetadata" Target="metadata"/><Relationship Id="rId25" Type="http://schemas.openxmlformats.org/officeDocument/2006/relationships/slide" Target="slides/slide18.xml"/><Relationship Id="rId47" Type="http://schemas.openxmlformats.org/officeDocument/2006/relationships/slide" Target="slides/slide40.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 name="Google Shape;3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d72e19fa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4d72e19fa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d72e19faf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4d72e19faf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d72e19fa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4d72e19fa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d72e19faf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4d72e19faf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d72e19faf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4d72e19faf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d72e19faf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4d72e19faf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1pPr>
            <a:lvl2pPr indent="0" lvl="1"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2pPr>
            <a:lvl3pPr indent="0" lvl="2"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3pPr>
            <a:lvl4pPr indent="0" lvl="3"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4pPr>
            <a:lvl5pPr indent="0" lvl="4"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5pPr>
            <a:lvl6pPr indent="0" lvl="5"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6pPr>
            <a:lvl7pPr indent="0" lvl="6"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7pPr>
            <a:lvl8pPr indent="0" lvl="7"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8pPr>
            <a:lvl9pPr indent="0" lvl="8"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200">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 name="Google Shape;12;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24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200">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24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g34d72e19faf_1_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200">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g34d72e19faf_1_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24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0" name="Google Shape;20;g34d72e19faf_1_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g34d72e19faf_1_1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1pPr>
            <a:lvl2pPr indent="0" lvl="1"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2pPr>
            <a:lvl3pPr indent="0" lvl="2"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3pPr>
            <a:lvl4pPr indent="0" lvl="3"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4pPr>
            <a:lvl5pPr indent="0" lvl="4"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5pPr>
            <a:lvl6pPr indent="0" lvl="5"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6pPr>
            <a:lvl7pPr indent="0" lvl="6"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7pPr>
            <a:lvl8pPr indent="0" lvl="7"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8pPr>
            <a:lvl9pPr indent="0" lvl="8" marL="0" algn="r">
              <a:lnSpc>
                <a:spcPct val="100000"/>
              </a:lnSpc>
              <a:spcBef>
                <a:spcPts val="0"/>
              </a:spcBef>
              <a:spcAft>
                <a:spcPts val="0"/>
              </a:spcAft>
              <a:buSzPts val="1000"/>
              <a:buNone/>
              <a:defRPr b="0" i="0" sz="1000" u="none" cap="none" strike="noStrike">
                <a:solidFill>
                  <a:schemeClr val="dk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g34d72e19faf_1_10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200">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g34d72e19faf_1_10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24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g34d72e19faf_1_10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g34d72e19faf_1_10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200">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2" name="Google Shape;32;g34d72e19faf_1_10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24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g34d72e19faf_1_1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200">
                <a:latin typeface="Times New Roman"/>
                <a:ea typeface="Times New Roman"/>
                <a:cs typeface="Times New Roman"/>
                <a:sym typeface="Times New Roman"/>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g34d72e19faf_1_1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sz="2400">
                <a:latin typeface="Times New Roman"/>
                <a:ea typeface="Times New Roman"/>
                <a:cs typeface="Times New Roman"/>
                <a:sym typeface="Times New Roman"/>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g34d72e19faf_1_1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Times New Roman"/>
                <a:ea typeface="Times New Roman"/>
                <a:cs typeface="Times New Roman"/>
                <a:sym typeface="Times New Roman"/>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g34d72e19faf_1_10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algn="l">
              <a:lnSpc>
                <a:spcPct val="100000"/>
              </a:lnSpc>
              <a:spcBef>
                <a:spcPts val="0"/>
              </a:spcBef>
              <a:spcAft>
                <a:spcPts val="0"/>
              </a:spcAft>
              <a:buClr>
                <a:schemeClr val="dk1"/>
              </a:buClr>
              <a:buSzPts val="2800"/>
              <a:buFont typeface="Arial"/>
              <a:buNone/>
              <a:defRPr b="1" i="0" sz="2800" u="none" cap="none" strike="noStrike">
                <a:solidFill>
                  <a:schemeClr val="dk1"/>
                </a:solidFill>
                <a:latin typeface="Times New Roman"/>
                <a:ea typeface="Times New Roman"/>
                <a:cs typeface="Times New Roman"/>
                <a:sym typeface="Times New Roman"/>
              </a:defRPr>
            </a:lvl1pPr>
            <a:lvl2pPr lvl="1"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23" name="Google Shape;23;g34d72e19faf_1_10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Times New Roman"/>
                <a:ea typeface="Times New Roman"/>
                <a:cs typeface="Times New Roman"/>
                <a:sym typeface="Times New Roman"/>
              </a:defRPr>
            </a:lvl1pPr>
            <a:lvl2pPr indent="-317500" lvl="1" marL="914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24" name="Google Shape;24;g34d72e19faf_1_1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doi.org/10.1109/AIIoT58121.2023.10174485" TargetMode="External"/><Relationship Id="rId4" Type="http://schemas.openxmlformats.org/officeDocument/2006/relationships/hyperlink" Target="https://www.mdpi.com/2076-3417/14/3/1194" TargetMode="External"/><Relationship Id="rId5" Type="http://schemas.openxmlformats.org/officeDocument/2006/relationships/hyperlink" Target="http://dx.doi.org/10.1109/ICPC2T48082.2020.9071434" TargetMode="External"/><Relationship Id="rId6" Type="http://schemas.openxmlformats.org/officeDocument/2006/relationships/hyperlink" Target="https://doi.org/10.1109/AIIoT58121.2023.10174485" TargetMode="External"/><Relationship Id="rId7" Type="http://schemas.openxmlformats.org/officeDocument/2006/relationships/hyperlink" Target="https://doi.org/10.7939/r3-eey0-rr47"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dx.doi.org/10.11591/eei.v10i4.2875" TargetMode="External"/><Relationship Id="rId4" Type="http://schemas.openxmlformats.org/officeDocument/2006/relationships/hyperlink" Target="http://dx.doi.org/10.11591/eei.v10i4.2875" TargetMode="External"/><Relationship Id="rId5" Type="http://schemas.openxmlformats.org/officeDocument/2006/relationships/hyperlink" Target="http://dx.doi.org/10.1109/EPEC52095.2021.9621752" TargetMode="External"/><Relationship Id="rId6" Type="http://schemas.openxmlformats.org/officeDocument/2006/relationships/hyperlink" Target="http://dx.doi.org/10.1109/SGRE53517.2022.977422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1"/>
          <p:cNvSpPr txBox="1"/>
          <p:nvPr>
            <p:ph idx="4294967295" type="ctrTitle"/>
          </p:nvPr>
        </p:nvSpPr>
        <p:spPr>
          <a:xfrm>
            <a:off x="0" y="558808"/>
            <a:ext cx="9144000" cy="1007533"/>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800"/>
              <a:buFont typeface="Arial"/>
              <a:buNone/>
            </a:pPr>
            <a:br>
              <a:rPr b="1" i="0" lang="en-US" sz="2400" u="none" cap="none" strike="noStrike">
                <a:solidFill>
                  <a:schemeClr val="dk1"/>
                </a:solidFill>
                <a:latin typeface="Times New Roman"/>
                <a:ea typeface="Times New Roman"/>
                <a:cs typeface="Times New Roman"/>
                <a:sym typeface="Times New Roman"/>
              </a:rPr>
            </a:br>
            <a:br>
              <a:rPr b="1" i="0" lang="en-US" sz="2400" u="none" cap="none" strike="noStrike">
                <a:solidFill>
                  <a:schemeClr val="dk1"/>
                </a:solidFill>
                <a:latin typeface="Times New Roman"/>
                <a:ea typeface="Times New Roman"/>
                <a:cs typeface="Times New Roman"/>
                <a:sym typeface="Times New Roman"/>
              </a:rPr>
            </a:b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Gokaraju Rangaraju Institute of Engineering and Technology </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(Autonomous)</a:t>
            </a:r>
            <a:br>
              <a:rPr b="1" i="0" lang="en-US" sz="2400" u="none" cap="none" strike="noStrike">
                <a:solidFill>
                  <a:schemeClr val="dk1"/>
                </a:solidFill>
                <a:latin typeface="Times New Roman"/>
                <a:ea typeface="Times New Roman"/>
                <a:cs typeface="Times New Roman"/>
                <a:sym typeface="Times New Roman"/>
              </a:rPr>
            </a:br>
            <a:r>
              <a:rPr b="1" i="0" lang="en-US" sz="2000" u="none" cap="none" strike="noStrike">
                <a:solidFill>
                  <a:schemeClr val="dk1"/>
                </a:solidFill>
                <a:latin typeface="Times New Roman"/>
                <a:ea typeface="Times New Roman"/>
                <a:cs typeface="Times New Roman"/>
                <a:sym typeface="Times New Roman"/>
              </a:rPr>
              <a:t>Department of Artificial Intelligence and Machine Learning Engineering</a:t>
            </a:r>
            <a:endParaRPr b="1" i="0" sz="2000" u="none" cap="none" strike="noStrike">
              <a:solidFill>
                <a:schemeClr val="dk1"/>
              </a:solidFill>
              <a:latin typeface="Times New Roman"/>
              <a:ea typeface="Times New Roman"/>
              <a:cs typeface="Times New Roman"/>
              <a:sym typeface="Times New Roman"/>
            </a:endParaRPr>
          </a:p>
        </p:txBody>
      </p:sp>
      <p:sp>
        <p:nvSpPr>
          <p:cNvPr id="42" name="Google Shape;42;p1"/>
          <p:cNvSpPr txBox="1"/>
          <p:nvPr>
            <p:ph idx="4294967295" type="subTitle"/>
          </p:nvPr>
        </p:nvSpPr>
        <p:spPr>
          <a:xfrm>
            <a:off x="796946" y="2529897"/>
            <a:ext cx="7550108" cy="827361"/>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2"/>
              </a:buClr>
              <a:buSzPts val="1800"/>
              <a:buFont typeface="Arial"/>
              <a:buNone/>
            </a:pPr>
            <a:r>
              <a:rPr b="1" i="0" lang="en-US" sz="2400" u="none" cap="none" strike="noStrike">
                <a:solidFill>
                  <a:schemeClr val="dk1"/>
                </a:solidFill>
                <a:latin typeface="Times New Roman"/>
                <a:ea typeface="Times New Roman"/>
                <a:cs typeface="Times New Roman"/>
                <a:sym typeface="Times New Roman"/>
              </a:rPr>
              <a:t>Anomaly Detection in Smart Grids using Deep Neural Networks</a:t>
            </a:r>
            <a:endParaRPr b="1" i="0" sz="2400" u="none" cap="none" strike="noStrike">
              <a:solidFill>
                <a:schemeClr val="dk1"/>
              </a:solidFill>
              <a:latin typeface="Times New Roman"/>
              <a:ea typeface="Times New Roman"/>
              <a:cs typeface="Times New Roman"/>
              <a:sym typeface="Times New Roman"/>
            </a:endParaRPr>
          </a:p>
        </p:txBody>
      </p:sp>
      <p:sp>
        <p:nvSpPr>
          <p:cNvPr id="43" name="Google Shape;43;p1"/>
          <p:cNvSpPr txBox="1"/>
          <p:nvPr/>
        </p:nvSpPr>
        <p:spPr>
          <a:xfrm>
            <a:off x="242623" y="3618231"/>
            <a:ext cx="4260300" cy="1182369"/>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Arial"/>
              <a:buNone/>
            </a:pPr>
            <a:r>
              <a:rPr b="1" i="0" lang="en-US" sz="1650" u="none" cap="none" strike="noStrike">
                <a:solidFill>
                  <a:schemeClr val="dk1"/>
                </a:solidFill>
                <a:latin typeface="Times New Roman"/>
                <a:ea typeface="Times New Roman"/>
                <a:cs typeface="Times New Roman"/>
                <a:sym typeface="Times New Roman"/>
              </a:rPr>
              <a:t>Under the Guidance of:</a:t>
            </a:r>
            <a:endParaRPr/>
          </a:p>
          <a:p>
            <a:pPr indent="0" lvl="0" marL="0" marR="0" rtl="0" algn="l">
              <a:lnSpc>
                <a:spcPct val="100000"/>
              </a:lnSpc>
              <a:spcBef>
                <a:spcPts val="0"/>
              </a:spcBef>
              <a:spcAft>
                <a:spcPts val="0"/>
              </a:spcAft>
              <a:buClr>
                <a:schemeClr val="dk2"/>
              </a:buClr>
              <a:buSzPts val="2800"/>
              <a:buFont typeface="Arial"/>
              <a:buNone/>
            </a:pPr>
            <a:r>
              <a:rPr b="1" i="0" lang="en-US" sz="1650" u="none" cap="none" strike="noStrike">
                <a:solidFill>
                  <a:schemeClr val="dk1"/>
                </a:solidFill>
                <a:latin typeface="Times New Roman"/>
                <a:ea typeface="Times New Roman"/>
                <a:cs typeface="Times New Roman"/>
                <a:sym typeface="Times New Roman"/>
              </a:rPr>
              <a:t>Mrs. A. Madhavi</a:t>
            </a:r>
            <a:endParaRPr/>
          </a:p>
          <a:p>
            <a:pPr indent="0" lvl="0" marL="0" marR="0" rtl="0" algn="l">
              <a:lnSpc>
                <a:spcPct val="100000"/>
              </a:lnSpc>
              <a:spcBef>
                <a:spcPts val="0"/>
              </a:spcBef>
              <a:spcAft>
                <a:spcPts val="0"/>
              </a:spcAft>
              <a:buClr>
                <a:schemeClr val="dk2"/>
              </a:buClr>
              <a:buSzPts val="2800"/>
              <a:buFont typeface="Arial"/>
              <a:buNone/>
            </a:pPr>
            <a:r>
              <a:rPr b="1" i="0" lang="en-US" sz="1650" u="none" cap="none" strike="noStrike">
                <a:solidFill>
                  <a:schemeClr val="dk1"/>
                </a:solidFill>
                <a:latin typeface="Times New Roman"/>
                <a:ea typeface="Times New Roman"/>
                <a:cs typeface="Times New Roman"/>
                <a:sym typeface="Times New Roman"/>
              </a:rPr>
              <a:t>Assistant professor</a:t>
            </a:r>
            <a:endParaRPr/>
          </a:p>
          <a:p>
            <a:pPr indent="0" lvl="0" marL="0" marR="0" rtl="0" algn="l">
              <a:lnSpc>
                <a:spcPct val="100000"/>
              </a:lnSpc>
              <a:spcBef>
                <a:spcPts val="0"/>
              </a:spcBef>
              <a:spcAft>
                <a:spcPts val="0"/>
              </a:spcAft>
              <a:buClr>
                <a:schemeClr val="dk2"/>
              </a:buClr>
              <a:buSzPts val="2800"/>
              <a:buFont typeface="Arial"/>
              <a:buNone/>
            </a:pPr>
            <a:r>
              <a:rPr b="1" i="0" lang="en-US" sz="1650" u="none" cap="none" strike="noStrike">
                <a:solidFill>
                  <a:srgbClr val="000000"/>
                </a:solidFill>
                <a:latin typeface="Times New Roman"/>
                <a:ea typeface="Times New Roman"/>
                <a:cs typeface="Times New Roman"/>
                <a:sym typeface="Times New Roman"/>
              </a:rPr>
              <a:t>Department of CSE (AI &amp; ML)</a:t>
            </a:r>
            <a:endParaRPr b="1" i="0" sz="1650" u="none" cap="none" strike="noStrike">
              <a:solidFill>
                <a:schemeClr val="dk1"/>
              </a:solidFill>
              <a:latin typeface="Times New Roman"/>
              <a:ea typeface="Times New Roman"/>
              <a:cs typeface="Times New Roman"/>
              <a:sym typeface="Times New Roman"/>
            </a:endParaRPr>
          </a:p>
        </p:txBody>
      </p:sp>
      <p:sp>
        <p:nvSpPr>
          <p:cNvPr id="44" name="Google Shape;44;p1"/>
          <p:cNvSpPr txBox="1"/>
          <p:nvPr/>
        </p:nvSpPr>
        <p:spPr>
          <a:xfrm>
            <a:off x="4883700" y="3577160"/>
            <a:ext cx="3948600" cy="12234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2"/>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Presented by:</a:t>
            </a:r>
            <a:endParaRPr/>
          </a:p>
          <a:p>
            <a:pPr indent="0" lvl="0" marL="0" marR="0" rtl="0" algn="l">
              <a:lnSpc>
                <a:spcPct val="100000"/>
              </a:lnSpc>
              <a:spcBef>
                <a:spcPts val="0"/>
              </a:spcBef>
              <a:spcAft>
                <a:spcPts val="0"/>
              </a:spcAft>
              <a:buClr>
                <a:schemeClr val="dk2"/>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1. Harshitha  Chilupuri (21241A6619)</a:t>
            </a:r>
            <a:endParaRPr/>
          </a:p>
          <a:p>
            <a:pPr indent="0" lvl="0" marL="0" marR="0" rtl="0" algn="l">
              <a:lnSpc>
                <a:spcPct val="100000"/>
              </a:lnSpc>
              <a:spcBef>
                <a:spcPts val="0"/>
              </a:spcBef>
              <a:spcAft>
                <a:spcPts val="0"/>
              </a:spcAft>
              <a:buClr>
                <a:schemeClr val="dk2"/>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2. Annapurna Nomula (21241A6650)</a:t>
            </a:r>
            <a:endParaRPr/>
          </a:p>
          <a:p>
            <a:pPr indent="0" lvl="0" marL="0" marR="0" rtl="0" algn="l">
              <a:lnSpc>
                <a:spcPct val="100000"/>
              </a:lnSpc>
              <a:spcBef>
                <a:spcPts val="0"/>
              </a:spcBef>
              <a:spcAft>
                <a:spcPts val="0"/>
              </a:spcAft>
              <a:buClr>
                <a:schemeClr val="dk2"/>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3. Akanksha Sangem (21241A6657)</a:t>
            </a:r>
            <a:endParaRPr/>
          </a:p>
          <a:p>
            <a:pPr indent="0" lvl="0" marL="0" marR="0" rtl="0" algn="l">
              <a:lnSpc>
                <a:spcPct val="100000"/>
              </a:lnSpc>
              <a:spcBef>
                <a:spcPts val="0"/>
              </a:spcBef>
              <a:spcAft>
                <a:spcPts val="0"/>
              </a:spcAft>
              <a:buClr>
                <a:schemeClr val="dk2"/>
              </a:buClr>
              <a:buSzPts val="2800"/>
              <a:buFont typeface="Arial"/>
              <a:buNone/>
            </a:pPr>
            <a:r>
              <a:t/>
            </a:r>
            <a:endParaRPr b="1" i="0" sz="1600" u="none" cap="none" strike="noStrike">
              <a:solidFill>
                <a:schemeClr val="dk1"/>
              </a:solidFill>
              <a:latin typeface="Times New Roman"/>
              <a:ea typeface="Times New Roman"/>
              <a:cs typeface="Times New Roman"/>
              <a:sym typeface="Times New Roman"/>
            </a:endParaRPr>
          </a:p>
        </p:txBody>
      </p:sp>
      <p:pic>
        <p:nvPicPr>
          <p:cNvPr descr="Untitled-1 copy" id="45" name="Google Shape;45;p1"/>
          <p:cNvPicPr preferRelativeResize="0"/>
          <p:nvPr/>
        </p:nvPicPr>
        <p:blipFill rotWithShape="1">
          <a:blip r:embed="rId3">
            <a:alphaModFix/>
          </a:blip>
          <a:srcRect b="21857" l="25562" r="26994" t="23018"/>
          <a:stretch/>
        </p:blipFill>
        <p:spPr>
          <a:xfrm>
            <a:off x="4064000" y="1646600"/>
            <a:ext cx="877847" cy="8030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0"/>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Approaches (Literature Survey) </a:t>
            </a:r>
            <a:endParaRPr/>
          </a:p>
        </p:txBody>
      </p:sp>
      <p:graphicFrame>
        <p:nvGraphicFramePr>
          <p:cNvPr id="99" name="Google Shape;99;p10"/>
          <p:cNvGraphicFramePr/>
          <p:nvPr/>
        </p:nvGraphicFramePr>
        <p:xfrm>
          <a:off x="248575" y="781921"/>
          <a:ext cx="3000000" cy="3000000"/>
        </p:xfrm>
        <a:graphic>
          <a:graphicData uri="http://schemas.openxmlformats.org/drawingml/2006/table">
            <a:tbl>
              <a:tblPr bandRow="1" firstCol="1" firstRow="1">
                <a:noFill/>
                <a:tableStyleId>{BFDB4133-0315-47D5-B443-FC77D4F08112}</a:tableStyleId>
              </a:tblPr>
              <a:tblGrid>
                <a:gridCol w="470525"/>
                <a:gridCol w="1878600"/>
                <a:gridCol w="1274650"/>
                <a:gridCol w="1737625"/>
                <a:gridCol w="1741275"/>
                <a:gridCol w="1437650"/>
              </a:tblGrid>
              <a:tr h="479775">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Ref. No.</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Methodology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Dataset Name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Advantage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Drawbacks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13. 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A hybrid LSTM-GIN model is used, where LSTM captures temporal patterns and Graph Isomorphism Network (GIN)</a:t>
                      </a:r>
                      <a:r>
                        <a:rPr lang="en-US" sz="1100" u="none" cap="none" strike="noStrike"/>
                        <a:t> </a:t>
                      </a:r>
                      <a:r>
                        <a:rPr lang="en-US" sz="1100" u="none" cap="none" strike="noStrike">
                          <a:latin typeface="Times New Roman"/>
                          <a:ea typeface="Times New Roman"/>
                          <a:cs typeface="Times New Roman"/>
                          <a:sym typeface="Times New Roman"/>
                        </a:rPr>
                        <a:t>encodes structural relationships.</a:t>
                      </a:r>
                      <a:endParaRPr/>
                    </a:p>
                  </a:txBody>
                  <a:tcPr marT="0" marB="0" marR="68575" marL="68575" anchor="ctr"/>
                </a:tc>
                <a:tc>
                  <a:txBody>
                    <a:bodyPr/>
                    <a:lstStyle/>
                    <a:p>
                      <a:pPr indent="0" lvl="0" marL="0" marR="0" rtl="0" algn="just">
                        <a:lnSpc>
                          <a:spcPct val="100000"/>
                        </a:lnSpc>
                        <a:spcBef>
                          <a:spcPts val="0"/>
                        </a:spcBef>
                        <a:spcAft>
                          <a:spcPts val="0"/>
                        </a:spcAft>
                        <a:buNone/>
                      </a:pPr>
                      <a:r>
                        <a:rPr b="0" lang="en-US" sz="1100" u="none" cap="none" strike="noStrike">
                          <a:latin typeface="Times New Roman"/>
                          <a:ea typeface="Times New Roman"/>
                          <a:cs typeface="Times New Roman"/>
                          <a:sym typeface="Times New Roman"/>
                        </a:rPr>
                        <a:t>real-world power grid data or a benchmark dataset for anomaly detection.</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captures both structural and temporal patterns, prevents overfitting, and effectively detects power grid anomalies.</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Computationally expensive, requires detailed network structure data, potential scalability challenges, and dependency on high-quality labeled data.</a:t>
                      </a:r>
                      <a:endParaRPr/>
                    </a:p>
                  </a:txBody>
                  <a:tcPr marT="0" marB="0" marR="68575" marL="68575" anchor="ctr"/>
                </a:tc>
                <a:tc>
                  <a:txBody>
                    <a:bodyPr/>
                    <a:lstStyle/>
                    <a:p>
                      <a:pPr indent="0" lvl="0" marL="0" marR="0" rtl="0" algn="just">
                        <a:lnSpc>
                          <a:spcPct val="100000"/>
                        </a:lnSpc>
                        <a:spcBef>
                          <a:spcPts val="0"/>
                        </a:spcBef>
                        <a:spcAft>
                          <a:spcPts val="0"/>
                        </a:spcAft>
                        <a:buNone/>
                      </a:pPr>
                      <a:r>
                        <a:rPr b="0" lang="en-US" sz="1100" u="none" cap="none" strike="noStrike">
                          <a:latin typeface="Times New Roman"/>
                          <a:ea typeface="Times New Roman"/>
                          <a:cs typeface="Times New Roman"/>
                          <a:sym typeface="Times New Roman"/>
                        </a:rPr>
                        <a:t>The hybrid LSTM-GIN model achieved 99.92% accuracy.</a:t>
                      </a:r>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14.</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0000"/>
                        </a:lnSpc>
                        <a:spcBef>
                          <a:spcPts val="0"/>
                        </a:spcBef>
                        <a:spcAft>
                          <a:spcPts val="0"/>
                        </a:spcAft>
                        <a:buNone/>
                      </a:pPr>
                      <a:r>
                        <a:rPr b="0" lang="en-US" sz="1100" u="none" cap="none" strike="noStrike">
                          <a:latin typeface="Times New Roman"/>
                          <a:ea typeface="Times New Roman"/>
                          <a:cs typeface="Times New Roman"/>
                          <a:sym typeface="Times New Roman"/>
                        </a:rPr>
                        <a:t>Multi-Task Gaussian Process (MTGP) model for anomaly detection in smart grids, combined with a One-Class Support Vector Machine (OC-SVM).</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smart grid based on the IEEE 123-bus system</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Label-free anomaly detection, error de-correlation, and effective for rare faults.</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High computational cost, less effective for frequent faults, and complex implementation.</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Precision 85.86% for anomaly detection tasks.</a:t>
                      </a:r>
                      <a:endParaRPr/>
                    </a:p>
                  </a:txBody>
                  <a:tcPr marT="0" marB="0" marR="68575" marL="6857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1"/>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Approaches (Literature Survey) </a:t>
            </a:r>
            <a:endParaRPr/>
          </a:p>
        </p:txBody>
      </p:sp>
      <p:graphicFrame>
        <p:nvGraphicFramePr>
          <p:cNvPr id="105" name="Google Shape;105;p11"/>
          <p:cNvGraphicFramePr/>
          <p:nvPr/>
        </p:nvGraphicFramePr>
        <p:xfrm>
          <a:off x="248575" y="781921"/>
          <a:ext cx="3000000" cy="3000000"/>
        </p:xfrm>
        <a:graphic>
          <a:graphicData uri="http://schemas.openxmlformats.org/drawingml/2006/table">
            <a:tbl>
              <a:tblPr bandRow="1" firstCol="1" firstRow="1">
                <a:noFill/>
                <a:tableStyleId>{BFDB4133-0315-47D5-B443-FC77D4F08112}</a:tableStyleId>
              </a:tblPr>
              <a:tblGrid>
                <a:gridCol w="470525"/>
                <a:gridCol w="1878600"/>
                <a:gridCol w="1274650"/>
                <a:gridCol w="1732400"/>
                <a:gridCol w="1746500"/>
                <a:gridCol w="1437650"/>
              </a:tblGrid>
              <a:tr h="479775">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Ref. No.</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Methodology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Dataset Name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Advantage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Drawbacks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15. 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LSTM-based neural network for prediction and an LSTM autoencoder.</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The UCI Machine Learning Repository - Individual Household Electric Power Consumption Data Set.</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LSTM autoencoders improve anomaly detection accuracy and can identify both local and global anomalies effectively.</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The method requires large datasets and is computationally intensive, limiting scalability.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Achieves 85% precision, 80% recall, 82% F1 score, 90% accuracy.</a:t>
                      </a:r>
                      <a:endParaRPr sz="1100" u="none" cap="none" strike="noStrike">
                        <a:latin typeface="Times New Roman"/>
                        <a:ea typeface="Times New Roman"/>
                        <a:cs typeface="Times New Roman"/>
                        <a:sym typeface="Times New Roman"/>
                      </a:endParaRPr>
                    </a:p>
                  </a:txBody>
                  <a:tcPr marT="0" marB="0" marR="68575" marL="6857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2"/>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11" name="Google Shape;111;p12"/>
          <p:cNvSpPr txBox="1"/>
          <p:nvPr>
            <p:ph idx="1" type="body"/>
          </p:nvPr>
        </p:nvSpPr>
        <p:spPr>
          <a:xfrm>
            <a:off x="693664" y="934475"/>
            <a:ext cx="7756672" cy="3707863"/>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[1] The paper explores about </a:t>
            </a:r>
            <a:r>
              <a:rPr lang="en-US" sz="1700">
                <a:solidFill>
                  <a:schemeClr val="dk1"/>
                </a:solidFill>
              </a:rPr>
              <a:t>Smart grid anomaly detection that involves a pipeline of data collection, preprocessing, and feature extraction, followed by the application of machine learning algorithms such as Isolation Forest, Support Vector Machines (SVM), and Convolutional Neural Networks (CNNs) to identify anomalies like electricity theft and cyberattacks. Datasets like “NIPS 2012” and “IEEE CAS 2010” are commonly used to train and evaluate these models. Techniques including Isolation Forest, Random Forest, and Deep Neural Networks (DNNs) have achieved detection accuracies exceeding 90%, demonstrating strong potential in enhancing grid security. Despite these advancements, challenges such as high computational costs, class imbalance in data, and the need for real-time detection remain significant barriers to practical deployment.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3"/>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17" name="Google Shape;117;p13"/>
          <p:cNvSpPr txBox="1"/>
          <p:nvPr>
            <p:ph idx="1" type="body"/>
          </p:nvPr>
        </p:nvSpPr>
        <p:spPr>
          <a:xfrm>
            <a:off x="761866" y="770239"/>
            <a:ext cx="7812392"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[2] Traditional anomaly detection in smart grids relies on rule-based systems, statistical models, and threshold-based techniques. These methods struggle with detecting advanced cyber-attacks and real-time adaptability. AI-driven approaches, including machine learning, deep learning, decision trees, and SVM, have improved detection accuracy.</a:t>
            </a:r>
            <a:r>
              <a:rPr lang="en-US" sz="1700"/>
              <a:t> </a:t>
            </a:r>
            <a:r>
              <a:rPr lang="en-US" sz="1700">
                <a:solidFill>
                  <a:schemeClr val="dk1"/>
                </a:solidFill>
              </a:rPr>
              <a:t>Traditional anomaly detection methods in smart grids, such as rule-based systems and statistical models, face challenges with advanced cyber-attacks and real-time adaptability. AI-driven techniques, including machine learning, deep learning, decision trees, and SVM, have significantly enhanced detection accuracy. Newer approaches, like federated learning, hyperdimensional computing, and graph-based methods, are being explored to improve scalability and efficiency for more effective anomaly detection in smart grids. Emerging techniques like federated learning, hyperdimensional computing, and graph-based methods are being explored for better scalability and efficiency​.</a:t>
            </a:r>
            <a:endParaRPr/>
          </a:p>
          <a:p>
            <a:pPr indent="0" lvl="0" marL="114300" rtl="0" algn="just">
              <a:lnSpc>
                <a:spcPct val="115000"/>
              </a:lnSpc>
              <a:spcBef>
                <a:spcPts val="0"/>
              </a:spcBef>
              <a:spcAft>
                <a:spcPts val="0"/>
              </a:spcAft>
              <a:buSzPts val="1800"/>
              <a:buNone/>
            </a:pPr>
            <a:r>
              <a:t/>
            </a:r>
            <a:endParaRPr sz="1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23" name="Google Shape;123;p14"/>
          <p:cNvSpPr txBox="1"/>
          <p:nvPr>
            <p:ph idx="1" type="body"/>
          </p:nvPr>
        </p:nvSpPr>
        <p:spPr>
          <a:xfrm>
            <a:off x="740765" y="932017"/>
            <a:ext cx="7841689"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[3] Traditional anomaly detection in smart grids relies on rule-based systems, statistical methods, and threshold-based techniques. Recent AI-driven approaches, including machine learning, deep learning, and hybrid models like Random Forest, SVM, and Neural Networks, have improved accuracy and adaptability. However, these methods struggle with detecting sophisticated cyber-attacks and adapting to dynamic grid conditions. Recent approaches incorporate machine learning, deep learning, and hybrid models, improving accuracy and adaptability. Techniques like Random Forest, SVM, Neural Networks, and Federated Learning have been explored, but challenges remain in computational efficiency and real-time detection​.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5"/>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29" name="Google Shape;129;p15"/>
          <p:cNvSpPr txBox="1"/>
          <p:nvPr>
            <p:ph idx="1" type="body"/>
          </p:nvPr>
        </p:nvSpPr>
        <p:spPr>
          <a:xfrm>
            <a:off x="740765" y="932017"/>
            <a:ext cx="7841689"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[4] The authors review existing anomaly detection approaches in smart grids, highlighting the use of machine learning, deep learning, and hybrid models to improve detection accuracy. They discuss how methods like Random Forest, SVM, and Neural Networks enhance real-time monitoring and cybersecurity. Challenges such as high computational costs, data imbalance, and real-time adaptability are also addressed.</a:t>
            </a:r>
            <a:r>
              <a:rPr lang="en-US" sz="1700"/>
              <a:t> </a:t>
            </a:r>
            <a:r>
              <a:rPr lang="en-US" sz="1700">
                <a:solidFill>
                  <a:schemeClr val="dk1"/>
                </a:solidFill>
              </a:rPr>
              <a:t>Challenges like high computational costs, data imbalance, and the need for real-time adaptability are addressed. The authors stress the importance of scalable, efficient, and interpretable AI models to enhance smart grid security and overcome current limitations. The paper emphasizes the need for scalable, efficient, and interpretable AI models to enhance smart grid security while overcoming current limitations.</a:t>
            </a:r>
            <a:endParaRPr/>
          </a:p>
          <a:p>
            <a:pPr indent="0" lvl="0" marL="114300" rtl="0" algn="just">
              <a:lnSpc>
                <a:spcPct val="115000"/>
              </a:lnSpc>
              <a:spcBef>
                <a:spcPts val="0"/>
              </a:spcBef>
              <a:spcAft>
                <a:spcPts val="0"/>
              </a:spcAft>
              <a:buSzPts val="1800"/>
              <a:buNone/>
            </a:pPr>
            <a:r>
              <a:t/>
            </a:r>
            <a:endParaRPr sz="17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6"/>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35" name="Google Shape;135;p16"/>
          <p:cNvSpPr txBox="1"/>
          <p:nvPr>
            <p:ph idx="1" type="body"/>
          </p:nvPr>
        </p:nvSpPr>
        <p:spPr>
          <a:xfrm>
            <a:off x="740765" y="932017"/>
            <a:ext cx="7742053"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[5] The study provides a comprehensive anomaly detection approaches in smart grids, highlighting the limitations of rule-based and statistical models in detecting complex cyber-attacks and adapting to dynamic conditions. They explore the benefits of machine learning and deep learning models such as Random Forest, SVM, CNN, and LSTM, which improve detection accuracy and real-time monitoring. The study also discusses emerging techniques like federated learning, hyperdimensional computing, and graph-based models, addressing scalability and efficiency challenges. Finally, the authors emphasize the need for lightweight, adaptive solutions to overcome computational constraints, data imbalance, and real-time processing limitations in smart grid anomaly detection​.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7"/>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41" name="Google Shape;141;p17"/>
          <p:cNvSpPr txBox="1"/>
          <p:nvPr>
            <p:ph idx="1" type="body"/>
          </p:nvPr>
        </p:nvSpPr>
        <p:spPr>
          <a:xfrm>
            <a:off x="740765" y="932017"/>
            <a:ext cx="7841689"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[6] The authors explore electricity theft detection in smart grids using deep neural networks (DNNs), highlighting the advantages of deep learning in identifying abnormal consumption patterns. They discuss how DNNs leverage smart meter data to enhance detection accuracy, reduce false positives, and improve grid stability. The paper also addresses challenges such as data privacy, computational costs, and the adaptability of models to evolving theft techniques. Additionally, the authors emphasize the need for scalable, real-time detection systems and collaboration between utility companies, policymakers, and researchers to ensure the effective implementation of AI-driven solutions in smart grids.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47" name="Google Shape;147;p18"/>
          <p:cNvSpPr txBox="1"/>
          <p:nvPr>
            <p:ph idx="1" type="body"/>
          </p:nvPr>
        </p:nvSpPr>
        <p:spPr>
          <a:xfrm>
            <a:off x="740766" y="932017"/>
            <a:ext cx="7643580"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[7] The study explore the use of deep learning for electricity theft detection in smart grids, emphasizing the effectiveness of Convolutional Neural Networks (CNNs) combined with the Blue Monkey (BM) algorithm. They highlight how deep learning can analyze consumption patterns, enhance detection accuracy, and optimize feature selection. The paper also addresses challenges such as data privacy, computational complexity, and evolving theft strategies. To improve efficiency, the authors stress the need for advanced machine learning techniques and collaboration between utility companies, data scientists, and policymakers to ensure secure and intelligent energy management.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53" name="Google Shape;153;p19"/>
          <p:cNvSpPr txBox="1"/>
          <p:nvPr>
            <p:ph idx="1" type="body"/>
          </p:nvPr>
        </p:nvSpPr>
        <p:spPr>
          <a:xfrm>
            <a:off x="740765" y="932017"/>
            <a:ext cx="7770189"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[8] The authors explore the use of deep learning for electricity theft detection in smart grids, emphasizing the effectiveness of Convolutional Neural Networks (CNNs) combined with the Blue Monkey (BM) algorithm for feature selection. They highlight how machine learning models analyze consumption patterns to enhance detection accuracy, reduce false positives, and improve grid security. The paper also discusses challenges such as data privacy, computational complexity, and evolving theft strategies. To ensure efficient implementation, the authors stress the importance of collaboration between utility companies, data scientists, and policymakers in developing robust and scalable smart grid solutions.</a:t>
            </a:r>
            <a:r>
              <a:rPr lang="en-US" sz="1700"/>
              <a:t> </a:t>
            </a:r>
            <a:r>
              <a:rPr lang="en-US" sz="1700">
                <a:solidFill>
                  <a:schemeClr val="dk1"/>
                </a:solidFill>
              </a:rPr>
              <a:t>he paper addresses challenges like data privacy, computational complexity, and evolving theft strategies. It stresses collaboration between utility companies, data scientists, and policymakers to develop efficient and scalable smart grid solutions.</a:t>
            </a:r>
            <a:endParaRPr/>
          </a:p>
          <a:p>
            <a:pPr indent="0" lvl="0" marL="114300" rtl="0" algn="just">
              <a:lnSpc>
                <a:spcPct val="115000"/>
              </a:lnSpc>
              <a:spcBef>
                <a:spcPts val="0"/>
              </a:spcBef>
              <a:spcAft>
                <a:spcPts val="0"/>
              </a:spcAft>
              <a:buSzPts val="1800"/>
              <a:buNone/>
            </a:pPr>
            <a:r>
              <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2"/>
          <p:cNvSpPr txBox="1"/>
          <p:nvPr/>
        </p:nvSpPr>
        <p:spPr>
          <a:xfrm>
            <a:off x="0" y="40942"/>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Abstract</a:t>
            </a:r>
            <a:endParaRPr/>
          </a:p>
        </p:txBody>
      </p:sp>
      <p:sp>
        <p:nvSpPr>
          <p:cNvPr id="51" name="Google Shape;51;p2"/>
          <p:cNvSpPr txBox="1"/>
          <p:nvPr/>
        </p:nvSpPr>
        <p:spPr>
          <a:xfrm>
            <a:off x="-289102" y="781921"/>
            <a:ext cx="9143999" cy="4037611"/>
          </a:xfrm>
          <a:prstGeom prst="rect">
            <a:avLst/>
          </a:prstGeom>
          <a:noFill/>
          <a:ln>
            <a:noFill/>
          </a:ln>
        </p:spPr>
        <p:txBody>
          <a:bodyPr anchorCtr="0" anchor="t" bIns="91425" lIns="91425" spcFirstLastPara="1" rIns="91425" wrap="square" tIns="91425">
            <a:noAutofit/>
          </a:bodyPr>
          <a:lstStyle/>
          <a:p>
            <a:pPr indent="0" lvl="1" marL="596900" marR="0" rtl="0" algn="just">
              <a:lnSpc>
                <a:spcPct val="150000"/>
              </a:lnSpc>
              <a:spcBef>
                <a:spcPts val="0"/>
              </a:spcBef>
              <a:spcAft>
                <a:spcPts val="0"/>
              </a:spcAft>
              <a:buClr>
                <a:schemeClr val="dk2"/>
              </a:buClr>
              <a:buSzPts val="2800"/>
              <a:buFont typeface="Arial"/>
              <a:buNone/>
            </a:pPr>
            <a:r>
              <a:rPr b="0" i="0" lang="en-US" sz="1800" u="none" cap="none" strike="noStrike">
                <a:solidFill>
                  <a:schemeClr val="dk1"/>
                </a:solidFill>
                <a:latin typeface="Times New Roman"/>
                <a:ea typeface="Times New Roman"/>
                <a:cs typeface="Times New Roman"/>
                <a:sym typeface="Times New Roman"/>
              </a:rPr>
              <a:t>Anomaly detection in smart grids is increasingly vital due to the complexity of modern power systems. This study presents a deep learning-based method for real-time fault detection and stability classification in Smart Grids. A tailored DNN captures temporal and statistical patterns from voltage, current, and frequency data. Techniques like ReLU activation, Xavier initialization, L2 regularization, and Adam optimizer ensure robust learning and other Deep Learning algorithms ensure robust learning.  With high temporal resolution, the data captures rapid changes in system dynamics, enabling precise identification of short-lived anomalies. It features multivariate recordings from multiple grid nodes, offering a comprehensive view of system behavior.</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59" name="Google Shape;159;p20"/>
          <p:cNvSpPr txBox="1"/>
          <p:nvPr>
            <p:ph idx="1" type="body"/>
          </p:nvPr>
        </p:nvSpPr>
        <p:spPr>
          <a:xfrm>
            <a:off x="740765" y="932017"/>
            <a:ext cx="7841689"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[9] The Study explore the application of machine learning for anomaly detection in smart grids, focusing on the Isolation Forest (IF) algorithm for identifying electricity theft and cyberattacks. They highlight how Principal Component Analysis (PCA) optimizes feature selection, improving detection accuracy and efficiency. The study also addresses challenges such as data stationarity, computational complexity, and potential false positives in anomaly detection. To enhance grid security, the authors emphasize the importance of collaboration between energy providers, data scientists, and cybersecurity experts, ensuring the reliable and intelligent management of smart grids. Challenges such as data stationarity, computational complexity, and false positives are addressed. The paper emphasizes collaboration between energy providers, data scientists, and cybersecurity experts to enhance smart grid security and management.</a:t>
            </a:r>
            <a:endParaRPr/>
          </a:p>
          <a:p>
            <a:pPr indent="0" lvl="0" marL="114300" rtl="0" algn="just">
              <a:lnSpc>
                <a:spcPct val="115000"/>
              </a:lnSpc>
              <a:spcBef>
                <a:spcPts val="0"/>
              </a:spcBef>
              <a:spcAft>
                <a:spcPts val="0"/>
              </a:spcAft>
              <a:buSzPts val="1800"/>
              <a:buNone/>
            </a:pPr>
            <a:r>
              <a:t/>
            </a:r>
            <a:endParaRPr sz="1700">
              <a:solidFill>
                <a:schemeClr val="dk1"/>
              </a:solidFill>
            </a:endParaRPr>
          </a:p>
          <a:p>
            <a:pPr indent="0" lvl="0" marL="114300" rtl="0" algn="just">
              <a:lnSpc>
                <a:spcPct val="115000"/>
              </a:lnSpc>
              <a:spcBef>
                <a:spcPts val="0"/>
              </a:spcBef>
              <a:spcAft>
                <a:spcPts val="0"/>
              </a:spcAft>
              <a:buSzPts val="1800"/>
              <a:buNone/>
            </a:pPr>
            <a:r>
              <a:t/>
            </a:r>
            <a:endParaRPr sz="17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65" name="Google Shape;165;p21"/>
          <p:cNvSpPr txBox="1"/>
          <p:nvPr>
            <p:ph idx="1" type="body"/>
          </p:nvPr>
        </p:nvSpPr>
        <p:spPr>
          <a:xfrm>
            <a:off x="740765" y="932017"/>
            <a:ext cx="7763155"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[10] </a:t>
            </a:r>
            <a:r>
              <a:rPr lang="en-US" sz="1700">
                <a:solidFill>
                  <a:schemeClr val="dk1"/>
                </a:solidFill>
                <a:latin typeface="Times New Roman"/>
                <a:ea typeface="Times New Roman"/>
                <a:cs typeface="Times New Roman"/>
                <a:sym typeface="Times New Roman"/>
              </a:rPr>
              <a:t>The paper presents the </a:t>
            </a:r>
            <a:r>
              <a:rPr lang="en-US" sz="1700">
                <a:solidFill>
                  <a:schemeClr val="dk1"/>
                </a:solidFill>
              </a:rPr>
              <a:t>review various machine learning-based anomaly detection methods in smart grids, highlighting their role in identifying cyber threats and system failures. They emphasize how supervised and unsupervised learning models can analyze consumption patterns, detect anomalies, and enhance grid security. The paper also discusses challenges such as data dependency, computational complexity, and privacy concerns in anomaly detection. They emphasize the use of supervised and unsupervised models to detect anomalies and improve grid security. To ensure effective implementation, the authors stress the importance of real-world dataset validation, model optimization, and collaboration between energy providers, data scientists, and policymakers in securing smart grid infrastructure.</a:t>
            </a:r>
            <a:endParaRPr/>
          </a:p>
          <a:p>
            <a:pPr indent="0" lvl="0" marL="114300" rtl="0" algn="just">
              <a:lnSpc>
                <a:spcPct val="115000"/>
              </a:lnSpc>
              <a:spcBef>
                <a:spcPts val="0"/>
              </a:spcBef>
              <a:spcAft>
                <a:spcPts val="0"/>
              </a:spcAft>
              <a:buSzPts val="1800"/>
              <a:buNone/>
            </a:pPr>
            <a:r>
              <a:t/>
            </a:r>
            <a:endParaRPr sz="17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990611" y="0"/>
            <a:ext cx="8520600" cy="840941"/>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 </a:t>
            </a:r>
            <a:br>
              <a:rPr b="1" lang="en-US" sz="3200">
                <a:latin typeface="Times New Roman"/>
                <a:ea typeface="Times New Roman"/>
                <a:cs typeface="Times New Roman"/>
                <a:sym typeface="Times New Roman"/>
              </a:rPr>
            </a:br>
            <a:endParaRPr/>
          </a:p>
        </p:txBody>
      </p:sp>
      <p:sp>
        <p:nvSpPr>
          <p:cNvPr id="171" name="Google Shape;171;p22"/>
          <p:cNvSpPr txBox="1"/>
          <p:nvPr>
            <p:ph idx="1" type="body"/>
          </p:nvPr>
        </p:nvSpPr>
        <p:spPr>
          <a:xfrm>
            <a:off x="740765" y="932017"/>
            <a:ext cx="7841689" cy="341640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[11] A novel explore the use of deep learning for energy theft detection in smart grids, proposing a hybrid CNN-based approach that combines CNN for feature extraction and traditional machine learning algorithms for classification. They highlight how Generative Adversarial Networks (GANs) address dataset imbalance by generating realistic synthetic data, improving detection performance. The study also discusses challenges such as computational complexity, potential false positives, and dependency on synthetic data quality. To ensure effective implementation, the authors emphasize the need for robust frameworks, real-world dataset validation, and collaboration between energy providers, data scientists, and cybersecurity experts in securing smart grid infrastructure.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860340" y="5488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a:t>
            </a:r>
            <a:endParaRPr/>
          </a:p>
        </p:txBody>
      </p:sp>
      <p:sp>
        <p:nvSpPr>
          <p:cNvPr id="177" name="Google Shape;177;p23"/>
          <p:cNvSpPr txBox="1"/>
          <p:nvPr>
            <p:ph idx="1" type="body"/>
          </p:nvPr>
        </p:nvSpPr>
        <p:spPr>
          <a:xfrm>
            <a:off x="499402" y="1118382"/>
            <a:ext cx="7927146" cy="331246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[12] The authors explore the use of ensemble voting-based anomaly detection in smart grid security, leveraging Random Forest (RF) and Convolutional Neural Networks (CNN) to classify cyber threats. They highlight how autoencoders (AE) enhance feature extraction and SMOTE addresses dataset imbalance for improved detection accuracy. The paper also discusses challenges such as computational complexity, model interpretability, and reliance on labeled data. To ensure robust anomaly detection, the authors emphasize the need for advanced machine learning frameworks, real-world validation, and collaboration between cybersecurity experts, data scientists, and energy providers in securing smart grid infrastructures.</a:t>
            </a:r>
            <a:endParaRPr/>
          </a:p>
          <a:p>
            <a:pPr indent="0" lvl="0" marL="114300" rtl="0" algn="just">
              <a:lnSpc>
                <a:spcPct val="115000"/>
              </a:lnSpc>
              <a:spcBef>
                <a:spcPts val="0"/>
              </a:spcBef>
              <a:spcAft>
                <a:spcPts val="0"/>
              </a:spcAft>
              <a:buSzPts val="1800"/>
              <a:buNone/>
            </a:pPr>
            <a:r>
              <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718796"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a:t>
            </a:r>
            <a:endParaRPr/>
          </a:p>
        </p:txBody>
      </p:sp>
      <p:sp>
        <p:nvSpPr>
          <p:cNvPr id="183" name="Google Shape;183;p24"/>
          <p:cNvSpPr txBox="1"/>
          <p:nvPr>
            <p:ph idx="1" type="body"/>
          </p:nvPr>
        </p:nvSpPr>
        <p:spPr>
          <a:xfrm>
            <a:off x="492369" y="1160585"/>
            <a:ext cx="8166296" cy="3270737"/>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[13] A novel explore anomaly detection in power grids using a hybrid LSTM-GIN model, which integrates Long Short-Term Memory (LSTM) networks for temporal pattern analysis and Graph Isomorphism Networks (GIN) for structural encoding. They highlight how the graph-based approach improves accuracy by capturing both node relationships and time-series trends in power grid components. The study also addresses challenges such as overfitting, computational complexity, and scalability in real-world grid monitoring. To enhance power grid security, the authors emphasize the importance of advanced deep learning frameworks, real-world dataset validation, and collaboration between researchers, utility providers, and cybersecurity experts.</a:t>
            </a:r>
            <a:endParaRPr/>
          </a:p>
          <a:p>
            <a:pPr indent="0" lvl="0" marL="114300" rtl="0" algn="just">
              <a:lnSpc>
                <a:spcPct val="115000"/>
              </a:lnSpc>
              <a:spcBef>
                <a:spcPts val="0"/>
              </a:spcBef>
              <a:spcAft>
                <a:spcPts val="0"/>
              </a:spcAft>
              <a:buSzPts val="1800"/>
              <a:buNone/>
            </a:pPr>
            <a:r>
              <a:t/>
            </a:r>
            <a:endParaRPr>
              <a:solidFill>
                <a:schemeClr val="dk1"/>
              </a:solidFill>
            </a:endParaRPr>
          </a:p>
          <a:p>
            <a:pPr indent="0" lvl="0" marL="114300" rtl="0" algn="just">
              <a:lnSpc>
                <a:spcPct val="115000"/>
              </a:lnSpc>
              <a:spcBef>
                <a:spcPts val="0"/>
              </a:spcBef>
              <a:spcAft>
                <a:spcPts val="0"/>
              </a:spcAft>
              <a:buSzPts val="1800"/>
              <a:buNone/>
            </a:pPr>
            <a:r>
              <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568483"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a:t>
            </a:r>
            <a:endParaRPr/>
          </a:p>
        </p:txBody>
      </p:sp>
      <p:sp>
        <p:nvSpPr>
          <p:cNvPr id="189" name="Google Shape;189;p25"/>
          <p:cNvSpPr txBox="1"/>
          <p:nvPr>
            <p:ph idx="1" type="body"/>
          </p:nvPr>
        </p:nvSpPr>
        <p:spPr>
          <a:xfrm>
            <a:off x="422031" y="837027"/>
            <a:ext cx="8110025" cy="3861581"/>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[14] The authors explore the advantages of integrating big data into the education system, highlighting its ability to capture real-time data on student performance, behaviors, and learning processes across various contexts. They discuss how data mining techniques can be leveraged to identify trends, predict student outcomes, and personalize learning experiences to better suit individual needs. The article also addresses several challenges in educational data mining, such as concerns over privacy, ethical issues, and the complexities of processing large amounts of unstructured data. To ensure the effective use of big data, the authors examine the limitations of existing educational data systems and emphasize the importance of collaboration among educators, data scientists, and policymakers. In conclusion, the paper underscores the need for the development of robust frameworks to manage these challenges while maximizing the benefits of big data in education.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676404" y="0"/>
            <a:ext cx="8155895" cy="10177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Existing Approaches (Literature Survey)</a:t>
            </a:r>
            <a:endParaRPr/>
          </a:p>
        </p:txBody>
      </p:sp>
      <p:sp>
        <p:nvSpPr>
          <p:cNvPr id="195" name="Google Shape;195;p26"/>
          <p:cNvSpPr txBox="1"/>
          <p:nvPr>
            <p:ph idx="1" type="body"/>
          </p:nvPr>
        </p:nvSpPr>
        <p:spPr>
          <a:xfrm>
            <a:off x="481667" y="1017725"/>
            <a:ext cx="8155896" cy="3459550"/>
          </a:xfrm>
          <a:prstGeom prst="rect">
            <a:avLst/>
          </a:prstGeom>
          <a:noFill/>
          <a:ln>
            <a:noFill/>
          </a:ln>
        </p:spPr>
        <p:txBody>
          <a:bodyPr anchorCtr="0" anchor="t" bIns="91425" lIns="91425" spcFirstLastPara="1" rIns="91425" wrap="square" tIns="91425">
            <a:noAutofit/>
          </a:bodyPr>
          <a:lstStyle/>
          <a:p>
            <a:pPr indent="0" lvl="0" marL="114300" rtl="0" algn="just">
              <a:lnSpc>
                <a:spcPct val="115000"/>
              </a:lnSpc>
              <a:spcBef>
                <a:spcPts val="0"/>
              </a:spcBef>
              <a:spcAft>
                <a:spcPts val="0"/>
              </a:spcAft>
              <a:buSzPts val="1800"/>
              <a:buNone/>
            </a:pPr>
            <a:r>
              <a:rPr lang="en-US" sz="1700">
                <a:solidFill>
                  <a:schemeClr val="dk1"/>
                </a:solidFill>
              </a:rPr>
              <a:t>[15] The authors explore the advantages of using big data in education, highlighting its ability to collect real-time data on student performance, behavior, and learning in various environments. They discuss how data mining can uncover trends, predict student success, and personalize learning experiences. The article also addresses the challenges of educational data mining, including privacy concerns, ethical issues, and the complexity of analyzing large amounts of unstructured data. In addition, the authors point out the limitations of existing educational data systems and emphasize the need for collaboration among educators, data scientists, and policymakers. The paper concludes by stressing the importance of creating robust frameworks to effectively manage these challenges and harness the potential of big data.</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4d72e19faf_1_0"/>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Software &amp; Hardware Requirements</a:t>
            </a:r>
            <a:endParaRPr/>
          </a:p>
        </p:txBody>
      </p:sp>
      <p:sp>
        <p:nvSpPr>
          <p:cNvPr id="201" name="Google Shape;201;g34d72e19faf_1_0"/>
          <p:cNvSpPr txBox="1"/>
          <p:nvPr/>
        </p:nvSpPr>
        <p:spPr>
          <a:xfrm>
            <a:off x="226375" y="781925"/>
            <a:ext cx="8691300" cy="4117800"/>
          </a:xfrm>
          <a:prstGeom prst="rect">
            <a:avLst/>
          </a:prstGeom>
          <a:noFill/>
          <a:ln>
            <a:noFill/>
          </a:ln>
        </p:spPr>
        <p:txBody>
          <a:bodyPr anchorCtr="0" anchor="t" bIns="91425" lIns="91425" spcFirstLastPara="1" rIns="91425" wrap="square" tIns="91425">
            <a:noAutofit/>
          </a:bodyPr>
          <a:lstStyle/>
          <a:p>
            <a:pPr indent="-285750" lvl="0" marL="311150" marR="0" rtl="0" algn="l">
              <a:lnSpc>
                <a:spcPct val="100000"/>
              </a:lnSpc>
              <a:spcBef>
                <a:spcPts val="0"/>
              </a:spcBef>
              <a:spcAft>
                <a:spcPts val="0"/>
              </a:spcAft>
              <a:buClr>
                <a:schemeClr val="dk2"/>
              </a:buClr>
              <a:buSzPts val="2800"/>
              <a:buFont typeface="Arial"/>
              <a:buChar char="•"/>
            </a:pPr>
            <a:r>
              <a:rPr b="1" i="0" lang="en-US" sz="1800" u="none" cap="none" strike="noStrike">
                <a:solidFill>
                  <a:schemeClr val="dk1"/>
                </a:solidFill>
                <a:latin typeface="Times New Roman"/>
                <a:ea typeface="Times New Roman"/>
                <a:cs typeface="Times New Roman"/>
                <a:sym typeface="Times New Roman"/>
              </a:rPr>
              <a:t>Minimum Hardware Requirements:</a:t>
            </a:r>
            <a:endParaRPr b="1" i="0" sz="1800" u="none" cap="none" strike="noStrike">
              <a:solidFill>
                <a:schemeClr val="dk1"/>
              </a:solidFill>
              <a:latin typeface="Times New Roman"/>
              <a:ea typeface="Times New Roman"/>
              <a:cs typeface="Times New Roman"/>
              <a:sym typeface="Times New Roman"/>
            </a:endParaRPr>
          </a:p>
          <a:p>
            <a:pPr indent="0" lvl="0" marL="25400" marR="0" rtl="0" algn="l">
              <a:lnSpc>
                <a:spcPct val="100000"/>
              </a:lnSpc>
              <a:spcBef>
                <a:spcPts val="0"/>
              </a:spcBef>
              <a:spcAft>
                <a:spcPts val="0"/>
              </a:spcAft>
              <a:buClr>
                <a:schemeClr val="dk2"/>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CPU:</a:t>
            </a:r>
            <a:r>
              <a:rPr b="0" i="0" lang="en-US" sz="1600" u="none" cap="none" strike="noStrike">
                <a:solidFill>
                  <a:schemeClr val="dk1"/>
                </a:solidFill>
                <a:latin typeface="Times New Roman"/>
                <a:ea typeface="Times New Roman"/>
                <a:cs typeface="Times New Roman"/>
                <a:sym typeface="Times New Roman"/>
              </a:rPr>
              <a:t> Intel i5 (8th Gen+)/AMD Ryzen 5+</a:t>
            </a:r>
            <a:endParaRPr/>
          </a:p>
          <a:p>
            <a:pPr indent="0" lvl="0" marL="25400" marR="0" rtl="0" algn="l">
              <a:lnSpc>
                <a:spcPct val="100000"/>
              </a:lnSpc>
              <a:spcBef>
                <a:spcPts val="0"/>
              </a:spcBef>
              <a:spcAft>
                <a:spcPts val="0"/>
              </a:spcAft>
              <a:buClr>
                <a:schemeClr val="dk2"/>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RAM:</a:t>
            </a:r>
            <a:r>
              <a:rPr b="0" i="0" lang="en-US" sz="1600" u="none" cap="none" strike="noStrike">
                <a:solidFill>
                  <a:schemeClr val="dk1"/>
                </a:solidFill>
                <a:latin typeface="Times New Roman"/>
                <a:ea typeface="Times New Roman"/>
                <a:cs typeface="Times New Roman"/>
                <a:sym typeface="Times New Roman"/>
              </a:rPr>
              <a:t> 8GB (16GB recommended)</a:t>
            </a:r>
            <a:endParaRPr/>
          </a:p>
          <a:p>
            <a:pPr indent="0" lvl="0" marL="25400" marR="0" rtl="0" algn="l">
              <a:lnSpc>
                <a:spcPct val="100000"/>
              </a:lnSpc>
              <a:spcBef>
                <a:spcPts val="0"/>
              </a:spcBef>
              <a:spcAft>
                <a:spcPts val="0"/>
              </a:spcAft>
              <a:buClr>
                <a:schemeClr val="dk2"/>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Storage:</a:t>
            </a:r>
            <a:r>
              <a:rPr b="0" i="0" lang="en-US" sz="1600" u="none" cap="none" strike="noStrike">
                <a:solidFill>
                  <a:schemeClr val="dk1"/>
                </a:solidFill>
                <a:latin typeface="Times New Roman"/>
                <a:ea typeface="Times New Roman"/>
                <a:cs typeface="Times New Roman"/>
                <a:sym typeface="Times New Roman"/>
              </a:rPr>
              <a:t> 20GB free space (SSD preferred)</a:t>
            </a:r>
            <a:endParaRPr/>
          </a:p>
          <a:p>
            <a:pPr indent="0" lvl="0" marL="25400" marR="0" rtl="0" algn="l">
              <a:lnSpc>
                <a:spcPct val="100000"/>
              </a:lnSpc>
              <a:spcBef>
                <a:spcPts val="0"/>
              </a:spcBef>
              <a:spcAft>
                <a:spcPts val="0"/>
              </a:spcAft>
              <a:buClr>
                <a:schemeClr val="dk2"/>
              </a:buClr>
              <a:buSzPts val="2800"/>
              <a:buFont typeface="Arial"/>
              <a:buNone/>
            </a:pPr>
            <a:r>
              <a:rPr b="1" i="0" lang="en-US" sz="1600" u="none" cap="none" strike="noStrike">
                <a:solidFill>
                  <a:schemeClr val="dk1"/>
                </a:solidFill>
                <a:latin typeface="Times New Roman"/>
                <a:ea typeface="Times New Roman"/>
                <a:cs typeface="Times New Roman"/>
                <a:sym typeface="Times New Roman"/>
              </a:rPr>
              <a:t>OS:</a:t>
            </a:r>
            <a:r>
              <a:rPr b="0" i="0" lang="en-US" sz="1600" u="none" cap="none" strike="noStrike">
                <a:solidFill>
                  <a:schemeClr val="dk1"/>
                </a:solidFill>
                <a:latin typeface="Times New Roman"/>
                <a:ea typeface="Times New Roman"/>
                <a:cs typeface="Times New Roman"/>
                <a:sym typeface="Times New Roman"/>
              </a:rPr>
              <a:t> Windows 10/11, macOS 10.15+, Linux (Ubuntu 20.04+)</a:t>
            </a:r>
            <a:endParaRPr b="0" i="0" sz="1600" u="none" cap="none" strike="noStrike">
              <a:solidFill>
                <a:schemeClr val="dk1"/>
              </a:solidFill>
              <a:latin typeface="Times New Roman"/>
              <a:ea typeface="Times New Roman"/>
              <a:cs typeface="Times New Roman"/>
              <a:sym typeface="Times New Roman"/>
            </a:endParaRPr>
          </a:p>
          <a:p>
            <a:pPr indent="0" lvl="0" marL="25400" marR="0" rtl="0" algn="l">
              <a:lnSpc>
                <a:spcPct val="100000"/>
              </a:lnSpc>
              <a:spcBef>
                <a:spcPts val="0"/>
              </a:spcBef>
              <a:spcAft>
                <a:spcPts val="0"/>
              </a:spcAft>
              <a:buClr>
                <a:schemeClr val="dk2"/>
              </a:buClr>
              <a:buSzPts val="2800"/>
              <a:buFont typeface="Arial"/>
              <a:buNone/>
            </a:pPr>
            <a:r>
              <a:t/>
            </a:r>
            <a:endParaRPr sz="1600">
              <a:solidFill>
                <a:schemeClr val="dk1"/>
              </a:solidFill>
              <a:latin typeface="Times New Roman"/>
              <a:ea typeface="Times New Roman"/>
              <a:cs typeface="Times New Roman"/>
              <a:sym typeface="Times New Roman"/>
            </a:endParaRPr>
          </a:p>
          <a:p>
            <a:pPr indent="-285750" lvl="0" marL="311150" marR="0" rtl="0" algn="l">
              <a:lnSpc>
                <a:spcPct val="100000"/>
              </a:lnSpc>
              <a:spcBef>
                <a:spcPts val="0"/>
              </a:spcBef>
              <a:spcAft>
                <a:spcPts val="0"/>
              </a:spcAft>
              <a:buClr>
                <a:schemeClr val="dk2"/>
              </a:buClr>
              <a:buSzPts val="2800"/>
              <a:buFont typeface="Arial"/>
              <a:buChar char="•"/>
            </a:pPr>
            <a:r>
              <a:rPr b="1" i="0" lang="en-US" sz="1800" u="none" cap="none" strike="noStrike">
                <a:solidFill>
                  <a:schemeClr val="dk1"/>
                </a:solidFill>
                <a:latin typeface="Times New Roman"/>
                <a:ea typeface="Times New Roman"/>
                <a:cs typeface="Times New Roman"/>
                <a:sym typeface="Times New Roman"/>
              </a:rPr>
              <a:t>Minimum Software Requirements</a:t>
            </a:r>
            <a:endParaRPr b="1" i="0" sz="1800" u="none" cap="none" strike="noStrike">
              <a:solidFill>
                <a:schemeClr val="dk1"/>
              </a:solidFill>
              <a:latin typeface="Times New Roman"/>
              <a:ea typeface="Times New Roman"/>
              <a:cs typeface="Times New Roman"/>
              <a:sym typeface="Times New Roman"/>
            </a:endParaRPr>
          </a:p>
          <a:p>
            <a:pPr indent="0" lvl="0" marL="25400" rtl="0" algn="l">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Programming Language:</a:t>
            </a:r>
            <a:r>
              <a:rPr lang="en-US" sz="1600">
                <a:solidFill>
                  <a:schemeClr val="dk1"/>
                </a:solidFill>
                <a:latin typeface="Times New Roman"/>
                <a:ea typeface="Times New Roman"/>
                <a:cs typeface="Times New Roman"/>
                <a:sym typeface="Times New Roman"/>
              </a:rPr>
              <a:t> Python 3.8+</a:t>
            </a:r>
            <a:endParaRPr sz="1600">
              <a:solidFill>
                <a:schemeClr val="dk1"/>
              </a:solidFill>
              <a:latin typeface="Times New Roman"/>
              <a:ea typeface="Times New Roman"/>
              <a:cs typeface="Times New Roman"/>
              <a:sym typeface="Times New Roman"/>
            </a:endParaRPr>
          </a:p>
          <a:p>
            <a:pPr indent="0" lvl="0" marL="25400" rtl="0" algn="l">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Libraries &amp; Frameworks: </a:t>
            </a:r>
            <a:r>
              <a:rPr lang="en-US" sz="1600">
                <a:solidFill>
                  <a:schemeClr val="dk1"/>
                </a:solidFill>
                <a:latin typeface="Times New Roman"/>
                <a:ea typeface="Times New Roman"/>
                <a:cs typeface="Times New Roman"/>
                <a:sym typeface="Times New Roman"/>
              </a:rPr>
              <a:t>TensorFlow, NumPy, pandas, scikit-learn, matplotlib</a:t>
            </a:r>
            <a:endParaRPr sz="1600">
              <a:solidFill>
                <a:schemeClr val="dk1"/>
              </a:solidFill>
              <a:latin typeface="Times New Roman"/>
              <a:ea typeface="Times New Roman"/>
              <a:cs typeface="Times New Roman"/>
              <a:sym typeface="Times New Roman"/>
            </a:endParaRPr>
          </a:p>
          <a:p>
            <a:pPr indent="0" lvl="0" marL="25400" rtl="0" algn="l">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ML Utilities:</a:t>
            </a:r>
            <a:r>
              <a:rPr lang="en-US" sz="1600">
                <a:solidFill>
                  <a:schemeClr val="dk1"/>
                </a:solidFill>
                <a:latin typeface="Times New Roman"/>
                <a:ea typeface="Times New Roman"/>
                <a:cs typeface="Times New Roman"/>
                <a:sym typeface="Times New Roman"/>
              </a:rPr>
              <a:t> ReLU activation, Xavier initialization, L2 regularization, Adam optimizer</a:t>
            </a:r>
            <a:endParaRPr sz="1600">
              <a:solidFill>
                <a:schemeClr val="dk1"/>
              </a:solidFill>
              <a:latin typeface="Times New Roman"/>
              <a:ea typeface="Times New Roman"/>
              <a:cs typeface="Times New Roman"/>
              <a:sym typeface="Times New Roman"/>
            </a:endParaRPr>
          </a:p>
          <a:p>
            <a:pPr indent="0" lvl="0" marL="25400" rtl="0" algn="l">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Visualization: </a:t>
            </a:r>
            <a:r>
              <a:rPr lang="en-US" sz="1600">
                <a:solidFill>
                  <a:schemeClr val="dk1"/>
                </a:solidFill>
                <a:latin typeface="Times New Roman"/>
                <a:ea typeface="Times New Roman"/>
                <a:cs typeface="Times New Roman"/>
                <a:sym typeface="Times New Roman"/>
              </a:rPr>
              <a:t>seaborn, TensorBoard (for monitoring training)</a:t>
            </a:r>
            <a:endParaRPr sz="1600">
              <a:solidFill>
                <a:schemeClr val="dk1"/>
              </a:solidFill>
              <a:latin typeface="Times New Roman"/>
              <a:ea typeface="Times New Roman"/>
              <a:cs typeface="Times New Roman"/>
              <a:sym typeface="Times New Roman"/>
            </a:endParaRPr>
          </a:p>
          <a:p>
            <a:pPr indent="0" lvl="0" marL="25400" marR="0" rtl="0" algn="l">
              <a:lnSpc>
                <a:spcPct val="100000"/>
              </a:lnSpc>
              <a:spcBef>
                <a:spcPts val="0"/>
              </a:spcBef>
              <a:spcAft>
                <a:spcPts val="0"/>
              </a:spcAft>
              <a:buClr>
                <a:schemeClr val="dk2"/>
              </a:buClr>
              <a:buSzPts val="2800"/>
              <a:buFont typeface="Arial"/>
              <a:buNone/>
            </a:pPr>
            <a:r>
              <a:t/>
            </a:r>
            <a:endParaRPr b="1" sz="1600">
              <a:solidFill>
                <a:schemeClr val="dk1"/>
              </a:solidFill>
              <a:latin typeface="Times New Roman"/>
              <a:ea typeface="Times New Roman"/>
              <a:cs typeface="Times New Roman"/>
              <a:sym typeface="Times New Roman"/>
            </a:endParaRPr>
          </a:p>
          <a:p>
            <a:pPr indent="0" lvl="0" marL="25400" marR="0" rtl="0" algn="l">
              <a:lnSpc>
                <a:spcPct val="100000"/>
              </a:lnSpc>
              <a:spcBef>
                <a:spcPts val="0"/>
              </a:spcBef>
              <a:spcAft>
                <a:spcPts val="0"/>
              </a:spcAft>
              <a:buClr>
                <a:schemeClr val="dk2"/>
              </a:buClr>
              <a:buSzPts val="28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676404" y="0"/>
            <a:ext cx="8155895" cy="1017725"/>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i="0" lang="en-US" sz="3200" u="none" strike="noStrike">
                <a:solidFill>
                  <a:srgbClr val="000000"/>
                </a:solidFill>
                <a:latin typeface="Times New Roman"/>
                <a:ea typeface="Times New Roman"/>
                <a:cs typeface="Times New Roman"/>
                <a:sym typeface="Times New Roman"/>
              </a:rPr>
              <a:t>Proposed Method: Architecture Diagram</a:t>
            </a:r>
            <a:br>
              <a:rPr b="0" lang="en-US" sz="3200"/>
            </a:br>
            <a:br>
              <a:rPr lang="en-US" sz="3200"/>
            </a:br>
            <a:endParaRPr b="1" sz="3200">
              <a:latin typeface="Times New Roman"/>
              <a:ea typeface="Times New Roman"/>
              <a:cs typeface="Times New Roman"/>
              <a:sym typeface="Times New Roman"/>
            </a:endParaRPr>
          </a:p>
        </p:txBody>
      </p:sp>
      <p:sp>
        <p:nvSpPr>
          <p:cNvPr id="207" name="Google Shape;207;p28"/>
          <p:cNvSpPr/>
          <p:nvPr/>
        </p:nvSpPr>
        <p:spPr>
          <a:xfrm>
            <a:off x="2430463" y="1917552"/>
            <a:ext cx="538162" cy="154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8" name="Google Shape;208;p28"/>
          <p:cNvSpPr/>
          <p:nvPr/>
        </p:nvSpPr>
        <p:spPr>
          <a:xfrm>
            <a:off x="5551487" y="1676400"/>
            <a:ext cx="731070" cy="21145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9" name="Google Shape;209;p28"/>
          <p:cNvSpPr/>
          <p:nvPr/>
        </p:nvSpPr>
        <p:spPr>
          <a:xfrm>
            <a:off x="7664450" y="1917552"/>
            <a:ext cx="465667" cy="1549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10" name="Google Shape;210;p28"/>
          <p:cNvPicPr preferRelativeResize="0"/>
          <p:nvPr/>
        </p:nvPicPr>
        <p:blipFill rotWithShape="1">
          <a:blip r:embed="rId3">
            <a:alphaModFix/>
          </a:blip>
          <a:srcRect b="0" l="0" r="0" t="0"/>
          <a:stretch/>
        </p:blipFill>
        <p:spPr>
          <a:xfrm>
            <a:off x="1097778" y="627103"/>
            <a:ext cx="7313145" cy="445603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nvSpPr>
        <p:spPr>
          <a:xfrm>
            <a:off x="0" y="-10679"/>
            <a:ext cx="91440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Description for Architecture Diagram</a:t>
            </a:r>
            <a:br>
              <a:rPr b="1" i="0" lang="en-US" sz="3200" u="none" cap="none" strike="noStrike">
                <a:solidFill>
                  <a:srgbClr val="000000"/>
                </a:solidFill>
                <a:latin typeface="Times New Roman"/>
                <a:ea typeface="Times New Roman"/>
                <a:cs typeface="Times New Roman"/>
                <a:sym typeface="Times New Roman"/>
              </a:rPr>
            </a:br>
            <a:br>
              <a:rPr b="1" i="0" lang="en-US" sz="3200" u="none" cap="none" strike="noStrike">
                <a:solidFill>
                  <a:srgbClr val="000000"/>
                </a:solidFill>
                <a:latin typeface="Times New Roman"/>
                <a:ea typeface="Times New Roman"/>
                <a:cs typeface="Times New Roman"/>
                <a:sym typeface="Times New Roman"/>
              </a:rPr>
            </a:b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3200" u="none" cap="none" strike="noStrike">
                <a:solidFill>
                  <a:srgbClr val="000000"/>
                </a:solidFill>
                <a:latin typeface="Arial"/>
                <a:ea typeface="Arial"/>
                <a:cs typeface="Arial"/>
                <a:sym typeface="Arial"/>
              </a:rPr>
            </a:br>
            <a:endParaRPr b="1" i="0" sz="3200" u="none" cap="none" strike="noStrike">
              <a:solidFill>
                <a:srgbClr val="000000"/>
              </a:solidFill>
              <a:latin typeface="Times New Roman"/>
              <a:ea typeface="Times New Roman"/>
              <a:cs typeface="Times New Roman"/>
              <a:sym typeface="Times New Roman"/>
            </a:endParaRPr>
          </a:p>
        </p:txBody>
      </p:sp>
      <p:sp>
        <p:nvSpPr>
          <p:cNvPr id="216" name="Google Shape;216;p29"/>
          <p:cNvSpPr txBox="1"/>
          <p:nvPr/>
        </p:nvSpPr>
        <p:spPr>
          <a:xfrm>
            <a:off x="226380" y="781921"/>
            <a:ext cx="8691239" cy="3727935"/>
          </a:xfrm>
          <a:prstGeom prst="rect">
            <a:avLst/>
          </a:prstGeom>
          <a:noFill/>
          <a:ln>
            <a:noFill/>
          </a:ln>
        </p:spPr>
        <p:txBody>
          <a:bodyPr anchorCtr="0" anchor="t" bIns="91425" lIns="91425" spcFirstLastPara="1" rIns="91425" wrap="square" tIns="91425">
            <a:noAutofit/>
          </a:bodyPr>
          <a:lstStyle/>
          <a:p>
            <a:pPr indent="0" lvl="0" marL="25400" marR="0" rtl="0" algn="just">
              <a:lnSpc>
                <a:spcPct val="100000"/>
              </a:lnSpc>
              <a:spcBef>
                <a:spcPts val="0"/>
              </a:spcBef>
              <a:spcAft>
                <a:spcPts val="0"/>
              </a:spcAft>
              <a:buClr>
                <a:schemeClr val="dk2"/>
              </a:buClr>
              <a:buSzPts val="2800"/>
              <a:buFont typeface="Arial"/>
              <a:buNone/>
            </a:pPr>
            <a:r>
              <a:rPr b="0" i="0" lang="en-US" sz="2200" u="none" cap="none" strike="noStrike">
                <a:solidFill>
                  <a:schemeClr val="dk1"/>
                </a:solidFill>
                <a:latin typeface="Times New Roman"/>
                <a:ea typeface="Times New Roman"/>
                <a:cs typeface="Times New Roman"/>
                <a:sym typeface="Times New Roman"/>
              </a:rPr>
              <a:t>The architecture diagram illustrates a Smart Grid Anomaly detection system structured into data preprocessing, model design, training, and evaluation. It starts by collecting grid data such as voltage, current, frequency, and stability index to predict failures and assess performance. Preprocessing involves feature extraction, normalization, and label distribution analysis. A deep neural network is built using TensorFlow with ReLU activations, dropout layers, and Xavier initialization. The model is trained using data splitting, L2 regularization, cross-binary entropy loss, and the Adam optimizer. Evaluation includes real-time deployment and metrics like accuracy, precision, recall, and F-score for effective anomaly detection.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3"/>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600" u="none" cap="none" strike="noStrike">
                <a:solidFill>
                  <a:srgbClr val="000000"/>
                </a:solidFill>
                <a:latin typeface="Times New Roman"/>
                <a:ea typeface="Times New Roman"/>
                <a:cs typeface="Times New Roman"/>
                <a:sym typeface="Times New Roman"/>
              </a:rPr>
              <a:t>Objectives</a:t>
            </a:r>
            <a:endParaRPr/>
          </a:p>
        </p:txBody>
      </p:sp>
      <p:sp>
        <p:nvSpPr>
          <p:cNvPr id="57" name="Google Shape;57;p3"/>
          <p:cNvSpPr txBox="1"/>
          <p:nvPr/>
        </p:nvSpPr>
        <p:spPr>
          <a:xfrm>
            <a:off x="378861" y="781921"/>
            <a:ext cx="8290126" cy="3498417"/>
          </a:xfrm>
          <a:prstGeom prst="rect">
            <a:avLst/>
          </a:prstGeom>
          <a:noFill/>
          <a:ln>
            <a:noFill/>
          </a:ln>
        </p:spPr>
        <p:txBody>
          <a:bodyPr anchorCtr="0" anchor="t" bIns="91425" lIns="91425" spcFirstLastPara="1" rIns="91425" wrap="square" tIns="91425">
            <a:noAutofit/>
          </a:bodyPr>
          <a:lstStyle/>
          <a:p>
            <a:pPr indent="-342900" lvl="0" marL="342900" marR="0" rtl="0" algn="just">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To predict imminent smart grid failures using a deep neural networks.</a:t>
            </a:r>
            <a:endParaRPr b="0" i="0" sz="1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To preprocess and structure grid failure data for effective model training.</a:t>
            </a:r>
            <a:endParaRPr/>
          </a:p>
          <a:p>
            <a:pPr indent="-228600" lvl="0" marL="342900" marR="0" rtl="0" algn="just">
              <a:lnSpc>
                <a:spcPct val="100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To design a multi-layer neural network architecture with ReLU activations.</a:t>
            </a:r>
            <a:endParaRPr/>
          </a:p>
          <a:p>
            <a:pPr indent="-228600" lvl="0" marL="342900" marR="0" rtl="0" algn="just">
              <a:lnSpc>
                <a:spcPct val="100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To train the model using sigmoid cross-entropy loss function with L2 regularization, optimized via the Adam optimizer.</a:t>
            </a:r>
            <a:endParaRPr/>
          </a:p>
          <a:p>
            <a:pPr indent="-228600" lvl="0" marL="342900" marR="0" rtl="0" algn="just">
              <a:lnSpc>
                <a:spcPct val="100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To evaluate model performance using key metrics such as accuracy, recall, precision, and F-score.</a:t>
            </a:r>
            <a:endParaRPr/>
          </a:p>
          <a:p>
            <a:pPr indent="-228600" lvl="0" marL="342900" marR="0" rtl="0" algn="just">
              <a:lnSpc>
                <a:spcPct val="150000"/>
              </a:lnSpc>
              <a:spcBef>
                <a:spcPts val="0"/>
              </a:spcBef>
              <a:spcAft>
                <a:spcPts val="0"/>
              </a:spcAft>
              <a:buClr>
                <a:schemeClr val="dk2"/>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nvSpPr>
        <p:spPr>
          <a:xfrm>
            <a:off x="0" y="-10679"/>
            <a:ext cx="91440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Proposed Method: Module Connectivity Diagram</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3200" u="none" cap="none" strike="noStrike">
                <a:solidFill>
                  <a:srgbClr val="000000"/>
                </a:solidFill>
                <a:latin typeface="Arial"/>
                <a:ea typeface="Arial"/>
                <a:cs typeface="Arial"/>
                <a:sym typeface="Arial"/>
              </a:rPr>
            </a:br>
            <a:endParaRPr b="1" i="0" sz="3200" u="none" cap="none" strike="noStrike">
              <a:solidFill>
                <a:srgbClr val="000000"/>
              </a:solidFill>
              <a:latin typeface="Times New Roman"/>
              <a:ea typeface="Times New Roman"/>
              <a:cs typeface="Times New Roman"/>
              <a:sym typeface="Times New Roman"/>
            </a:endParaRPr>
          </a:p>
        </p:txBody>
      </p:sp>
      <p:sp>
        <p:nvSpPr>
          <p:cNvPr id="222" name="Google Shape;222;p30"/>
          <p:cNvSpPr/>
          <p:nvPr/>
        </p:nvSpPr>
        <p:spPr>
          <a:xfrm>
            <a:off x="6408683" y="3724275"/>
            <a:ext cx="1631731" cy="141922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3" name="Google Shape;223;p30"/>
          <p:cNvSpPr/>
          <p:nvPr/>
        </p:nvSpPr>
        <p:spPr>
          <a:xfrm>
            <a:off x="7112000" y="3597275"/>
            <a:ext cx="415925" cy="109538"/>
          </a:xfrm>
          <a:prstGeom prst="rect">
            <a:avLst/>
          </a:prstGeom>
          <a:solidFill>
            <a:srgbClr val="FDF7F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24" name="Google Shape;224;p30"/>
          <p:cNvPicPr preferRelativeResize="0"/>
          <p:nvPr/>
        </p:nvPicPr>
        <p:blipFill rotWithShape="1">
          <a:blip r:embed="rId3">
            <a:alphaModFix/>
          </a:blip>
          <a:srcRect b="0" l="0" r="0" t="0"/>
          <a:stretch/>
        </p:blipFill>
        <p:spPr>
          <a:xfrm>
            <a:off x="1198550" y="634750"/>
            <a:ext cx="6746899" cy="4436783"/>
          </a:xfrm>
          <a:prstGeom prst="rect">
            <a:avLst/>
          </a:prstGeom>
          <a:noFill/>
          <a:ln>
            <a:noFill/>
          </a:ln>
        </p:spPr>
      </p:pic>
      <p:sp>
        <p:nvSpPr>
          <p:cNvPr id="225" name="Google Shape;225;p30"/>
          <p:cNvSpPr/>
          <p:nvPr/>
        </p:nvSpPr>
        <p:spPr>
          <a:xfrm>
            <a:off x="1734207" y="3744913"/>
            <a:ext cx="756745" cy="603359"/>
          </a:xfrm>
          <a:prstGeom prst="rect">
            <a:avLst/>
          </a:prstGeom>
          <a:solidFill>
            <a:srgbClr val="F7FDF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nvSpPr>
        <p:spPr>
          <a:xfrm>
            <a:off x="0" y="-10679"/>
            <a:ext cx="91440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Description for Module Connectivity Diagram</a:t>
            </a:r>
            <a:br>
              <a:rPr b="1" i="0" lang="en-US" sz="3200" u="none" cap="none" strike="noStrike">
                <a:solidFill>
                  <a:srgbClr val="000000"/>
                </a:solidFill>
                <a:latin typeface="Times New Roman"/>
                <a:ea typeface="Times New Roman"/>
                <a:cs typeface="Times New Roman"/>
                <a:sym typeface="Times New Roman"/>
              </a:rPr>
            </a:br>
            <a:br>
              <a:rPr b="1" i="0" lang="en-US" sz="3200" u="none" cap="none" strike="noStrike">
                <a:solidFill>
                  <a:srgbClr val="000000"/>
                </a:solidFill>
                <a:latin typeface="Times New Roman"/>
                <a:ea typeface="Times New Roman"/>
                <a:cs typeface="Times New Roman"/>
                <a:sym typeface="Times New Roman"/>
              </a:rPr>
            </a:b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br>
              <a:rPr b="0" i="0" lang="en-US" sz="3200" u="none" cap="none" strike="noStrike">
                <a:solidFill>
                  <a:srgbClr val="000000"/>
                </a:solidFill>
                <a:latin typeface="Arial"/>
                <a:ea typeface="Arial"/>
                <a:cs typeface="Arial"/>
                <a:sym typeface="Arial"/>
              </a:rPr>
            </a:br>
            <a:endParaRPr b="1" i="0" sz="3200" u="none" cap="none" strike="noStrike">
              <a:solidFill>
                <a:srgbClr val="000000"/>
              </a:solidFill>
              <a:latin typeface="Times New Roman"/>
              <a:ea typeface="Times New Roman"/>
              <a:cs typeface="Times New Roman"/>
              <a:sym typeface="Times New Roman"/>
            </a:endParaRPr>
          </a:p>
        </p:txBody>
      </p:sp>
      <p:sp>
        <p:nvSpPr>
          <p:cNvPr id="231" name="Google Shape;231;p31"/>
          <p:cNvSpPr txBox="1"/>
          <p:nvPr/>
        </p:nvSpPr>
        <p:spPr>
          <a:xfrm>
            <a:off x="226380" y="781921"/>
            <a:ext cx="8691239" cy="3883212"/>
          </a:xfrm>
          <a:prstGeom prst="rect">
            <a:avLst/>
          </a:prstGeom>
          <a:noFill/>
          <a:ln>
            <a:noFill/>
          </a:ln>
        </p:spPr>
        <p:txBody>
          <a:bodyPr anchorCtr="0" anchor="t" bIns="91425" lIns="91425" spcFirstLastPara="1" rIns="91425" wrap="square" tIns="91425">
            <a:noAutofit/>
          </a:bodyPr>
          <a:lstStyle/>
          <a:p>
            <a:pPr indent="0" lvl="0" marL="25400" marR="0" rtl="0" algn="just">
              <a:lnSpc>
                <a:spcPct val="100000"/>
              </a:lnSpc>
              <a:spcBef>
                <a:spcPts val="0"/>
              </a:spcBef>
              <a:spcAft>
                <a:spcPts val="0"/>
              </a:spcAft>
              <a:buClr>
                <a:schemeClr val="dk2"/>
              </a:buClr>
              <a:buSzPts val="2800"/>
              <a:buFont typeface="Arial"/>
              <a:buNone/>
            </a:pPr>
            <a:r>
              <a:rPr b="0" i="0" lang="en-US" sz="2200" u="none" cap="none" strike="noStrike">
                <a:solidFill>
                  <a:schemeClr val="dk1"/>
                </a:solidFill>
                <a:latin typeface="Times New Roman"/>
                <a:ea typeface="Times New Roman"/>
                <a:cs typeface="Times New Roman"/>
                <a:sym typeface="Times New Roman"/>
              </a:rPr>
              <a:t>This diagram outlines a streamlined workflow for developing a deep learning model to predict failures. It begins with defining five key objectives: predicting failures, preprocessing data, designing the architecture, training the model, and evaluating performance. The preprocessing stage includes collecting grid data and extracting features. In the model design phase, a deep neural network is built using TensorFlow with ReLU activations and Xavier initialization. The training phase involves defining a loss function, applying L2 regularization, and optimizing with Adam. Finally, model evaluation is done by calculating accuracy, recall, precision, and F-score, ensuring reliable performance assessment.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34d72e19faf_1_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Experimental Results</a:t>
            </a:r>
            <a:endParaRPr/>
          </a:p>
        </p:txBody>
      </p:sp>
      <p:pic>
        <p:nvPicPr>
          <p:cNvPr id="237" name="Google Shape;237;g34d72e19faf_1_49" title="download (1).png"/>
          <p:cNvPicPr preferRelativeResize="0"/>
          <p:nvPr/>
        </p:nvPicPr>
        <p:blipFill>
          <a:blip r:embed="rId3">
            <a:alphaModFix/>
          </a:blip>
          <a:stretch>
            <a:fillRect/>
          </a:stretch>
        </p:blipFill>
        <p:spPr>
          <a:xfrm>
            <a:off x="311700" y="1260158"/>
            <a:ext cx="4068826" cy="3220918"/>
          </a:xfrm>
          <a:prstGeom prst="rect">
            <a:avLst/>
          </a:prstGeom>
          <a:noFill/>
          <a:ln>
            <a:noFill/>
          </a:ln>
        </p:spPr>
      </p:pic>
      <p:pic>
        <p:nvPicPr>
          <p:cNvPr id="238" name="Google Shape;238;g34d72e19faf_1_49" title="Screenshot 2025-04-19 014406.png"/>
          <p:cNvPicPr preferRelativeResize="0"/>
          <p:nvPr/>
        </p:nvPicPr>
        <p:blipFill>
          <a:blip r:embed="rId4">
            <a:alphaModFix/>
          </a:blip>
          <a:stretch>
            <a:fillRect/>
          </a:stretch>
        </p:blipFill>
        <p:spPr>
          <a:xfrm>
            <a:off x="4572000" y="1324070"/>
            <a:ext cx="4068824" cy="3093092"/>
          </a:xfrm>
          <a:prstGeom prst="rect">
            <a:avLst/>
          </a:prstGeom>
          <a:noFill/>
          <a:ln>
            <a:noFill/>
          </a:ln>
        </p:spPr>
      </p:pic>
      <p:pic>
        <p:nvPicPr>
          <p:cNvPr id="239" name="Google Shape;239;g34d72e19faf_1_49" title="download (5).png"/>
          <p:cNvPicPr preferRelativeResize="0"/>
          <p:nvPr/>
        </p:nvPicPr>
        <p:blipFill>
          <a:blip r:embed="rId5">
            <a:alphaModFix/>
          </a:blip>
          <a:stretch>
            <a:fillRect/>
          </a:stretch>
        </p:blipFill>
        <p:spPr>
          <a:xfrm>
            <a:off x="311700" y="1260150"/>
            <a:ext cx="4503600" cy="35465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4d72e19faf_1_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Experimental Results</a:t>
            </a:r>
            <a:endParaRPr/>
          </a:p>
        </p:txBody>
      </p:sp>
      <p:pic>
        <p:nvPicPr>
          <p:cNvPr id="245" name="Google Shape;245;g34d72e19faf_1_22" title="download.png"/>
          <p:cNvPicPr preferRelativeResize="0"/>
          <p:nvPr/>
        </p:nvPicPr>
        <p:blipFill>
          <a:blip r:embed="rId3">
            <a:alphaModFix/>
          </a:blip>
          <a:stretch>
            <a:fillRect/>
          </a:stretch>
        </p:blipFill>
        <p:spPr>
          <a:xfrm>
            <a:off x="4178125" y="1170125"/>
            <a:ext cx="4770980" cy="3820976"/>
          </a:xfrm>
          <a:prstGeom prst="rect">
            <a:avLst/>
          </a:prstGeom>
          <a:noFill/>
          <a:ln>
            <a:noFill/>
          </a:ln>
        </p:spPr>
      </p:pic>
      <p:pic>
        <p:nvPicPr>
          <p:cNvPr id="246" name="Google Shape;246;g34d72e19faf_1_22" title="download (2).png"/>
          <p:cNvPicPr preferRelativeResize="0"/>
          <p:nvPr/>
        </p:nvPicPr>
        <p:blipFill>
          <a:blip r:embed="rId4">
            <a:alphaModFix/>
          </a:blip>
          <a:stretch>
            <a:fillRect/>
          </a:stretch>
        </p:blipFill>
        <p:spPr>
          <a:xfrm>
            <a:off x="311700" y="1170113"/>
            <a:ext cx="4151924" cy="37097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34d72e19faf_1_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Experimental Results</a:t>
            </a:r>
            <a:endParaRPr/>
          </a:p>
        </p:txBody>
      </p:sp>
      <p:pic>
        <p:nvPicPr>
          <p:cNvPr id="252" name="Google Shape;252;g34d72e19faf_1_60" title="download (4).png"/>
          <p:cNvPicPr preferRelativeResize="0"/>
          <p:nvPr/>
        </p:nvPicPr>
        <p:blipFill>
          <a:blip r:embed="rId3">
            <a:alphaModFix/>
          </a:blip>
          <a:stretch>
            <a:fillRect/>
          </a:stretch>
        </p:blipFill>
        <p:spPr>
          <a:xfrm>
            <a:off x="152400" y="1170125"/>
            <a:ext cx="8839200" cy="31182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4d72e19faf_1_95"/>
          <p:cNvSpPr txBox="1"/>
          <p:nvPr>
            <p:ph type="title"/>
          </p:nvPr>
        </p:nvSpPr>
        <p:spPr>
          <a:xfrm>
            <a:off x="311700" y="18125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US"/>
              <a:t>Advantages of Proposed Method</a:t>
            </a:r>
            <a:endParaRPr/>
          </a:p>
        </p:txBody>
      </p:sp>
      <p:sp>
        <p:nvSpPr>
          <p:cNvPr id="258" name="Google Shape;258;g34d72e19faf_1_95"/>
          <p:cNvSpPr txBox="1"/>
          <p:nvPr>
            <p:ph idx="1" type="body"/>
          </p:nvPr>
        </p:nvSpPr>
        <p:spPr>
          <a:xfrm>
            <a:off x="311700" y="1152475"/>
            <a:ext cx="8520600" cy="37224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SzPts val="1800"/>
              <a:buChar char="●"/>
            </a:pPr>
            <a:r>
              <a:rPr b="1" lang="en-US" sz="1600">
                <a:solidFill>
                  <a:schemeClr val="dk1"/>
                </a:solidFill>
              </a:rPr>
              <a:t>Real-time Fault Detection: </a:t>
            </a:r>
            <a:r>
              <a:rPr lang="en-US" sz="1600">
                <a:solidFill>
                  <a:schemeClr val="dk1"/>
                </a:solidFill>
              </a:rPr>
              <a:t>The method provides timely identification of faults, ensuring prompt responses to system anomalies.</a:t>
            </a:r>
            <a:endParaRPr sz="1600">
              <a:solidFill>
                <a:schemeClr val="dk1"/>
              </a:solidFill>
            </a:endParaRPr>
          </a:p>
          <a:p>
            <a:pPr indent="0" lvl="0" marL="0" rtl="0" algn="just">
              <a:spcBef>
                <a:spcPts val="0"/>
              </a:spcBef>
              <a:spcAft>
                <a:spcPts val="0"/>
              </a:spcAft>
              <a:buNone/>
            </a:pPr>
            <a:r>
              <a:t/>
            </a:r>
            <a:endParaRPr b="1" sz="1600">
              <a:solidFill>
                <a:schemeClr val="dk1"/>
              </a:solidFill>
            </a:endParaRPr>
          </a:p>
          <a:p>
            <a:pPr indent="-342900" lvl="0" marL="457200" rtl="0" algn="just">
              <a:spcBef>
                <a:spcPts val="0"/>
              </a:spcBef>
              <a:spcAft>
                <a:spcPts val="0"/>
              </a:spcAft>
              <a:buSzPts val="1800"/>
              <a:buChar char="●"/>
            </a:pPr>
            <a:r>
              <a:rPr b="1" lang="en-US" sz="1600">
                <a:solidFill>
                  <a:schemeClr val="dk1"/>
                </a:solidFill>
              </a:rPr>
              <a:t>High Temporal Resolution: </a:t>
            </a:r>
            <a:r>
              <a:rPr lang="en-US" sz="1600">
                <a:solidFill>
                  <a:schemeClr val="dk1"/>
                </a:solidFill>
              </a:rPr>
              <a:t>Enables detection of short-lived anomalies, capturing rapid changes in system dynamics for better fault management.</a:t>
            </a:r>
            <a:endParaRPr sz="1600">
              <a:solidFill>
                <a:schemeClr val="dk1"/>
              </a:solidFill>
            </a:endParaRPr>
          </a:p>
          <a:p>
            <a:pPr indent="0" lvl="0" marL="0" rtl="0" algn="just">
              <a:spcBef>
                <a:spcPts val="0"/>
              </a:spcBef>
              <a:spcAft>
                <a:spcPts val="0"/>
              </a:spcAft>
              <a:buNone/>
            </a:pPr>
            <a:r>
              <a:t/>
            </a:r>
            <a:endParaRPr b="1" sz="1600">
              <a:solidFill>
                <a:schemeClr val="dk1"/>
              </a:solidFill>
            </a:endParaRPr>
          </a:p>
          <a:p>
            <a:pPr indent="-342900" lvl="0" marL="457200" rtl="0" algn="just">
              <a:spcBef>
                <a:spcPts val="0"/>
              </a:spcBef>
              <a:spcAft>
                <a:spcPts val="0"/>
              </a:spcAft>
              <a:buSzPts val="1800"/>
              <a:buChar char="●"/>
            </a:pPr>
            <a:r>
              <a:rPr b="1" lang="en-US" sz="1600">
                <a:solidFill>
                  <a:schemeClr val="dk1"/>
                </a:solidFill>
              </a:rPr>
              <a:t>Comprehensive System Monitoring: </a:t>
            </a:r>
            <a:r>
              <a:rPr lang="en-US" sz="1600">
                <a:solidFill>
                  <a:schemeClr val="dk1"/>
                </a:solidFill>
              </a:rPr>
              <a:t>Utilizes multivariate recordings from multiple grid nodes, offering a detailed and holistic view of system behavior.</a:t>
            </a:r>
            <a:endParaRPr sz="1600">
              <a:solidFill>
                <a:schemeClr val="dk1"/>
              </a:solidFill>
            </a:endParaRPr>
          </a:p>
          <a:p>
            <a:pPr indent="0" lvl="0" marL="0" rtl="0" algn="just">
              <a:spcBef>
                <a:spcPts val="0"/>
              </a:spcBef>
              <a:spcAft>
                <a:spcPts val="0"/>
              </a:spcAft>
              <a:buNone/>
            </a:pPr>
            <a:r>
              <a:t/>
            </a:r>
            <a:endParaRPr b="1" sz="1600">
              <a:solidFill>
                <a:schemeClr val="dk1"/>
              </a:solidFill>
            </a:endParaRPr>
          </a:p>
          <a:p>
            <a:pPr indent="-342900" lvl="0" marL="457200" rtl="0" algn="just">
              <a:spcBef>
                <a:spcPts val="0"/>
              </a:spcBef>
              <a:spcAft>
                <a:spcPts val="0"/>
              </a:spcAft>
              <a:buSzPts val="1800"/>
              <a:buChar char="●"/>
            </a:pPr>
            <a:r>
              <a:rPr b="1" lang="en-US" sz="1600">
                <a:solidFill>
                  <a:schemeClr val="dk1"/>
                </a:solidFill>
              </a:rPr>
              <a:t>Scalability: </a:t>
            </a:r>
            <a:r>
              <a:rPr lang="en-US" sz="1600">
                <a:solidFill>
                  <a:schemeClr val="dk1"/>
                </a:solidFill>
              </a:rPr>
              <a:t>The approach can be applied to large, complex grid systems with multiple data points, making it adaptable to different power grid environments.</a:t>
            </a:r>
            <a:endParaRPr sz="16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494100" y="187175"/>
            <a:ext cx="8155800" cy="684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i="0" lang="en-US" u="none" strike="noStrike">
                <a:solidFill>
                  <a:srgbClr val="000000"/>
                </a:solidFill>
                <a:latin typeface="Times New Roman"/>
                <a:ea typeface="Times New Roman"/>
                <a:cs typeface="Times New Roman"/>
                <a:sym typeface="Times New Roman"/>
              </a:rPr>
              <a:t>Limitations of </a:t>
            </a:r>
            <a:r>
              <a:rPr lang="en-US">
                <a:solidFill>
                  <a:srgbClr val="000000"/>
                </a:solidFill>
              </a:rPr>
              <a:t>Proposed Method</a:t>
            </a:r>
            <a:br>
              <a:rPr lang="en-US"/>
            </a:br>
            <a:endParaRPr/>
          </a:p>
        </p:txBody>
      </p:sp>
      <p:sp>
        <p:nvSpPr>
          <p:cNvPr id="264" name="Google Shape;264;p27"/>
          <p:cNvSpPr txBox="1"/>
          <p:nvPr>
            <p:ph idx="1" type="body"/>
          </p:nvPr>
        </p:nvSpPr>
        <p:spPr>
          <a:xfrm>
            <a:off x="155850" y="1017725"/>
            <a:ext cx="8832300" cy="37326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SzPts val="1600"/>
              <a:buFont typeface="Arial"/>
              <a:buChar char="●"/>
            </a:pPr>
            <a:r>
              <a:rPr b="1" lang="en-US" sz="1600">
                <a:solidFill>
                  <a:schemeClr val="dk1"/>
                </a:solidFill>
              </a:rPr>
              <a:t>Heavy Reliance on Manual Feature Engineering: </a:t>
            </a:r>
            <a:r>
              <a:rPr lang="en-US" sz="1600">
                <a:solidFill>
                  <a:schemeClr val="dk1"/>
                </a:solidFill>
              </a:rPr>
              <a:t>Many current models depend on handcrafted features, making them less adaptable to the complex and dynamic nature of smart grid data.</a:t>
            </a:r>
            <a:endParaRPr sz="1600">
              <a:solidFill>
                <a:schemeClr val="dk1"/>
              </a:solidFill>
            </a:endParaRPr>
          </a:p>
          <a:p>
            <a:pPr indent="0" lvl="0" marL="457200" rtl="0" algn="just">
              <a:lnSpc>
                <a:spcPct val="150000"/>
              </a:lnSpc>
              <a:spcBef>
                <a:spcPts val="0"/>
              </a:spcBef>
              <a:spcAft>
                <a:spcPts val="0"/>
              </a:spcAft>
              <a:buNone/>
            </a:pPr>
            <a:r>
              <a:t/>
            </a:r>
            <a:endParaRPr sz="1600">
              <a:solidFill>
                <a:schemeClr val="dk1"/>
              </a:solidFill>
            </a:endParaRPr>
          </a:p>
          <a:p>
            <a:pPr indent="-330200" lvl="0" marL="457200" rtl="0" algn="just">
              <a:lnSpc>
                <a:spcPct val="150000"/>
              </a:lnSpc>
              <a:spcBef>
                <a:spcPts val="0"/>
              </a:spcBef>
              <a:spcAft>
                <a:spcPts val="0"/>
              </a:spcAft>
              <a:buSzPts val="1600"/>
              <a:buFont typeface="Arial"/>
              <a:buChar char="●"/>
            </a:pPr>
            <a:r>
              <a:rPr b="1" lang="en-US" sz="1600">
                <a:solidFill>
                  <a:schemeClr val="dk1"/>
                </a:solidFill>
              </a:rPr>
              <a:t>Scalability and Real-Time Processing Limitations: </a:t>
            </a:r>
            <a:r>
              <a:rPr lang="en-US" sz="1600">
                <a:solidFill>
                  <a:schemeClr val="dk1"/>
                </a:solidFill>
              </a:rPr>
              <a:t>Traditional methods often struggle with efficiently processing large-scale data in real time, hindering their practical deployment in expansive grid systems.</a:t>
            </a:r>
            <a:endParaRPr sz="1600">
              <a:solidFill>
                <a:schemeClr val="dk1"/>
              </a:solidFill>
            </a:endParaRPr>
          </a:p>
          <a:p>
            <a:pPr indent="0" lvl="0" marL="0" rtl="0" algn="just">
              <a:lnSpc>
                <a:spcPct val="150000"/>
              </a:lnSpc>
              <a:spcBef>
                <a:spcPts val="0"/>
              </a:spcBef>
              <a:spcAft>
                <a:spcPts val="0"/>
              </a:spcAft>
              <a:buNone/>
            </a:pPr>
            <a:r>
              <a:t/>
            </a:r>
            <a:endParaRPr sz="1600">
              <a:solidFill>
                <a:schemeClr val="dk1"/>
              </a:solidFill>
            </a:endParaRPr>
          </a:p>
          <a:p>
            <a:pPr indent="-330200" lvl="0" marL="457200" rtl="0" algn="just">
              <a:lnSpc>
                <a:spcPct val="150000"/>
              </a:lnSpc>
              <a:spcBef>
                <a:spcPts val="0"/>
              </a:spcBef>
              <a:spcAft>
                <a:spcPts val="0"/>
              </a:spcAft>
              <a:buSzPts val="1600"/>
              <a:buFont typeface="Arial"/>
              <a:buChar char="●"/>
            </a:pPr>
            <a:r>
              <a:rPr b="1" lang="en-US" sz="1600">
                <a:solidFill>
                  <a:schemeClr val="dk1"/>
                </a:solidFill>
              </a:rPr>
              <a:t>Sensitivity to Noise and Data Variability: </a:t>
            </a:r>
            <a:r>
              <a:rPr lang="en-US" sz="1600">
                <a:solidFill>
                  <a:schemeClr val="dk1"/>
                </a:solidFill>
              </a:rPr>
              <a:t>Existing approaches can be prone to high false positive or negative rates due to their limited robustness against noisy and highly variable smart grid measurements.</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34d72e19faf_1_117"/>
          <p:cNvSpPr txBox="1"/>
          <p:nvPr>
            <p:ph type="title"/>
          </p:nvPr>
        </p:nvSpPr>
        <p:spPr>
          <a:xfrm>
            <a:off x="311700" y="2692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a:t>Conclusion and Future Enhancements</a:t>
            </a:r>
            <a:endParaRPr/>
          </a:p>
        </p:txBody>
      </p:sp>
      <p:sp>
        <p:nvSpPr>
          <p:cNvPr id="270" name="Google Shape;270;g34d72e19faf_1_117"/>
          <p:cNvSpPr txBox="1"/>
          <p:nvPr>
            <p:ph idx="1" type="body"/>
          </p:nvPr>
        </p:nvSpPr>
        <p:spPr>
          <a:xfrm>
            <a:off x="311700" y="863550"/>
            <a:ext cx="8520600" cy="39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500">
                <a:solidFill>
                  <a:schemeClr val="dk1"/>
                </a:solidFill>
              </a:rPr>
              <a:t>Conclusion:</a:t>
            </a:r>
            <a:endParaRPr b="1" sz="1500">
              <a:solidFill>
                <a:schemeClr val="dk1"/>
              </a:solidFill>
            </a:endParaRPr>
          </a:p>
          <a:p>
            <a:pPr indent="0" lvl="0" marL="0" rtl="0" algn="just">
              <a:spcBef>
                <a:spcPts val="0"/>
              </a:spcBef>
              <a:spcAft>
                <a:spcPts val="0"/>
              </a:spcAft>
              <a:buNone/>
            </a:pPr>
            <a:r>
              <a:rPr lang="en-US" sz="1400">
                <a:solidFill>
                  <a:schemeClr val="dk1"/>
                </a:solidFill>
              </a:rPr>
              <a:t>The proposed deep learning-based system for real-time fault detection and stability classification in Smart Grids effectively captures both temporal and statistical patterns from multivariate data such as voltage, current, and frequency. Leveraging techniques like ReLU activation, Xavier initialization, L2 regularization, and the Adam optimizer ensures robust learning. With high temporal resolution and comprehensive monitoring across multiple grid nodes, the model offers precise and scalable detection of anomalies, contributing significantly to the resilience and intelligence of modern power systems.</a:t>
            </a:r>
            <a:endParaRPr sz="1400">
              <a:solidFill>
                <a:schemeClr val="dk1"/>
              </a:solidFill>
            </a:endParaRPr>
          </a:p>
          <a:p>
            <a:pPr indent="0" lvl="0" marL="0" rtl="0" algn="just">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US" sz="1500">
                <a:solidFill>
                  <a:schemeClr val="dk1"/>
                </a:solidFill>
              </a:rPr>
              <a:t>Future Enhancements:</a:t>
            </a:r>
            <a:endParaRPr b="1" sz="1500">
              <a:solidFill>
                <a:schemeClr val="dk1"/>
              </a:solidFill>
            </a:endParaRPr>
          </a:p>
          <a:p>
            <a:pPr indent="-317500" lvl="0" marL="457200" rtl="0" algn="l">
              <a:spcBef>
                <a:spcPts val="0"/>
              </a:spcBef>
              <a:spcAft>
                <a:spcPts val="0"/>
              </a:spcAft>
              <a:buSzPts val="1400"/>
              <a:buChar char="•"/>
            </a:pPr>
            <a:r>
              <a:rPr lang="en-US" sz="1400">
                <a:solidFill>
                  <a:schemeClr val="dk1"/>
                </a:solidFill>
              </a:rPr>
              <a:t>Integrate Edge Computing to enable low-latency fault detection directly at grid nodes.</a:t>
            </a:r>
            <a:endParaRPr sz="1400">
              <a:solidFill>
                <a:schemeClr val="dk1"/>
              </a:solidFill>
            </a:endParaRPr>
          </a:p>
          <a:p>
            <a:pPr indent="-317500" lvl="0" marL="457200" rtl="0" algn="l">
              <a:spcBef>
                <a:spcPts val="0"/>
              </a:spcBef>
              <a:spcAft>
                <a:spcPts val="0"/>
              </a:spcAft>
              <a:buSzPts val="1400"/>
              <a:buChar char="•"/>
            </a:pPr>
            <a:r>
              <a:rPr lang="en-US" sz="1400">
                <a:solidFill>
                  <a:schemeClr val="dk1"/>
                </a:solidFill>
              </a:rPr>
              <a:t>Develop a Mobile Dashboard App for real-time fault monitoring and alerts.</a:t>
            </a:r>
            <a:endParaRPr sz="1400">
              <a:solidFill>
                <a:schemeClr val="dk1"/>
              </a:solidFill>
            </a:endParaRPr>
          </a:p>
          <a:p>
            <a:pPr indent="-317500" lvl="0" marL="457200" rtl="0" algn="l">
              <a:spcBef>
                <a:spcPts val="0"/>
              </a:spcBef>
              <a:spcAft>
                <a:spcPts val="0"/>
              </a:spcAft>
              <a:buSzPts val="1400"/>
              <a:buChar char="•"/>
            </a:pPr>
            <a:r>
              <a:rPr lang="en-US" sz="1400">
                <a:solidFill>
                  <a:schemeClr val="dk1"/>
                </a:solidFill>
              </a:rPr>
              <a:t>Incorporate Explainable AI (XAI) methods to make fault predictions more interpretable for operators and engineers.</a:t>
            </a:r>
            <a:endParaRPr sz="1400">
              <a:solidFill>
                <a:schemeClr val="dk1"/>
              </a:solidFill>
            </a:endParaRPr>
          </a:p>
          <a:p>
            <a:pPr indent="-317500" lvl="0" marL="457200" rtl="0" algn="l">
              <a:spcBef>
                <a:spcPts val="0"/>
              </a:spcBef>
              <a:spcAft>
                <a:spcPts val="0"/>
              </a:spcAft>
              <a:buSzPts val="1400"/>
              <a:buChar char="•"/>
            </a:pPr>
            <a:r>
              <a:rPr lang="en-US" sz="1400">
                <a:solidFill>
                  <a:schemeClr val="dk1"/>
                </a:solidFill>
              </a:rPr>
              <a:t>Enable Cloud Storage and Analytics for storing fault data and deriving long-term insights.</a:t>
            </a:r>
            <a:endParaRPr sz="1400">
              <a:solidFill>
                <a:schemeClr val="dk1"/>
              </a:solidFill>
            </a:endParaRPr>
          </a:p>
          <a:p>
            <a:pPr indent="-317500" lvl="0" marL="457200" rtl="0" algn="l">
              <a:spcBef>
                <a:spcPts val="0"/>
              </a:spcBef>
              <a:spcAft>
                <a:spcPts val="0"/>
              </a:spcAft>
              <a:buSzPts val="1400"/>
              <a:buChar char="•"/>
            </a:pPr>
            <a:r>
              <a:rPr lang="en-US" sz="1400">
                <a:solidFill>
                  <a:schemeClr val="dk1"/>
                </a:solidFill>
              </a:rPr>
              <a:t>Add Cybersecurity Anomaly Detection to recognize both operational faults and potential malicious interventions.</a:t>
            </a:r>
            <a:endParaRPr sz="1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262463"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References (Cont..)</a:t>
            </a:r>
            <a:endParaRPr/>
          </a:p>
        </p:txBody>
      </p:sp>
      <p:sp>
        <p:nvSpPr>
          <p:cNvPr id="276" name="Google Shape;276;p33"/>
          <p:cNvSpPr txBox="1"/>
          <p:nvPr>
            <p:ph idx="1" type="body"/>
          </p:nvPr>
        </p:nvSpPr>
        <p:spPr>
          <a:xfrm>
            <a:off x="207498" y="760403"/>
            <a:ext cx="8729003" cy="416159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400">
                <a:solidFill>
                  <a:schemeClr val="dk1"/>
                </a:solidFill>
              </a:rPr>
              <a:t>[1] </a:t>
            </a:r>
            <a:r>
              <a:rPr i="0" lang="en-US" sz="1400">
                <a:solidFill>
                  <a:schemeClr val="dk1"/>
                </a:solidFill>
              </a:rPr>
              <a:t>Anomaly Detection Techniques in Smart Grid Systems[2023] </a:t>
            </a:r>
            <a:endParaRPr/>
          </a:p>
          <a:p>
            <a:pPr indent="0" lvl="0" marL="114300" rtl="0" algn="l">
              <a:lnSpc>
                <a:spcPct val="115000"/>
              </a:lnSpc>
              <a:spcBef>
                <a:spcPts val="0"/>
              </a:spcBef>
              <a:spcAft>
                <a:spcPts val="0"/>
              </a:spcAft>
              <a:buSzPts val="1800"/>
              <a:buNone/>
            </a:pPr>
            <a:r>
              <a:rPr lang="en-US" sz="1400">
                <a:solidFill>
                  <a:schemeClr val="dk1"/>
                </a:solidFill>
              </a:rPr>
              <a:t>DOI:</a:t>
            </a:r>
            <a:r>
              <a:rPr b="1" i="0" lang="en-US" sz="1400">
                <a:solidFill>
                  <a:schemeClr val="dk1"/>
                </a:solidFill>
              </a:rPr>
              <a:t> </a:t>
            </a:r>
            <a:r>
              <a:rPr b="0" i="0" lang="en-US" sz="1400" u="sng" strike="noStrike">
                <a:solidFill>
                  <a:schemeClr val="dk1"/>
                </a:solidFill>
                <a:hlinkClick r:id="rId3">
                  <a:extLst>
                    <a:ext uri="{A12FA001-AC4F-418D-AE19-62706E023703}">
                      <ahyp:hlinkClr val="tx"/>
                    </a:ext>
                  </a:extLst>
                </a:hlinkClick>
              </a:rPr>
              <a:t>10.1109/AIIoT58121.2023.10174485</a:t>
            </a:r>
            <a:endParaRPr b="0" i="0" sz="1400" u="none" strike="noStrike">
              <a:solidFill>
                <a:schemeClr val="dk1"/>
              </a:solidFill>
            </a:endParaRPr>
          </a:p>
          <a:p>
            <a:pPr indent="0" lvl="0" marL="114300" rtl="0" algn="l">
              <a:lnSpc>
                <a:spcPct val="115000"/>
              </a:lnSpc>
              <a:spcBef>
                <a:spcPts val="0"/>
              </a:spcBef>
              <a:spcAft>
                <a:spcPts val="0"/>
              </a:spcAft>
              <a:buSzPts val="1800"/>
              <a:buNone/>
            </a:pPr>
            <a:r>
              <a:t/>
            </a:r>
            <a:endParaRPr b="0" i="0" sz="1400" u="none" strike="noStrike">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[2] A Review of Smart Grid Anomaly Detection Approaches Pertaining to Artificial Intelligence Marcelo Fabian Guato Burgos , Jorge Morato and Fernanda Paulina Vizcaino Imacaña [2024]</a:t>
            </a:r>
            <a:endParaRPr/>
          </a:p>
          <a:p>
            <a:pPr indent="0" lvl="0" marL="114300" rtl="0" algn="l">
              <a:lnSpc>
                <a:spcPct val="115000"/>
              </a:lnSpc>
              <a:spcBef>
                <a:spcPts val="0"/>
              </a:spcBef>
              <a:spcAft>
                <a:spcPts val="0"/>
              </a:spcAft>
              <a:buSzPts val="1800"/>
              <a:buNone/>
            </a:pPr>
            <a:r>
              <a:rPr i="0" lang="en-US" sz="1400">
                <a:solidFill>
                  <a:schemeClr val="dk1"/>
                </a:solidFill>
              </a:rPr>
              <a:t>DOI:</a:t>
            </a:r>
            <a:r>
              <a:rPr b="0" i="0" lang="en-US" sz="1400">
                <a:solidFill>
                  <a:schemeClr val="dk1"/>
                </a:solidFill>
              </a:rPr>
              <a:t> </a:t>
            </a:r>
            <a:r>
              <a:rPr b="0" i="0" lang="en-US" sz="1400" u="sng" strike="noStrike">
                <a:solidFill>
                  <a:schemeClr val="dk1"/>
                </a:solidFill>
                <a:hlinkClick r:id="rId4">
                  <a:extLst>
                    <a:ext uri="{A12FA001-AC4F-418D-AE19-62706E023703}">
                      <ahyp:hlinkClr val="tx"/>
                    </a:ext>
                  </a:extLst>
                </a:hlinkClick>
              </a:rPr>
              <a:t>10.3390/app14031194</a:t>
            </a:r>
            <a:r>
              <a:rPr b="0" i="0" lang="en-US" sz="1400">
                <a:solidFill>
                  <a:schemeClr val="dk1"/>
                </a:solidFill>
              </a:rPr>
              <a:t> </a:t>
            </a:r>
            <a:endParaRPr/>
          </a:p>
          <a:p>
            <a:pPr indent="0" lvl="0" marL="114300" rtl="0" algn="l">
              <a:lnSpc>
                <a:spcPct val="115000"/>
              </a:lnSpc>
              <a:spcBef>
                <a:spcPts val="0"/>
              </a:spcBef>
              <a:spcAft>
                <a:spcPts val="0"/>
              </a:spcAft>
              <a:buSzPts val="1800"/>
              <a:buNone/>
            </a:pPr>
            <a:r>
              <a:t/>
            </a:r>
            <a:endParaRPr b="0" i="0" sz="1400">
              <a:solidFill>
                <a:schemeClr val="dk1"/>
              </a:solidFill>
            </a:endParaRPr>
          </a:p>
          <a:p>
            <a:pPr indent="0" lvl="0" marL="114300" rtl="0" algn="l">
              <a:lnSpc>
                <a:spcPct val="115000"/>
              </a:lnSpc>
              <a:spcBef>
                <a:spcPts val="0"/>
              </a:spcBef>
              <a:spcAft>
                <a:spcPts val="0"/>
              </a:spcAft>
              <a:buSzPts val="1800"/>
              <a:buNone/>
            </a:pPr>
            <a:r>
              <a:rPr i="0" lang="en-US" sz="1400">
                <a:solidFill>
                  <a:schemeClr val="dk1"/>
                </a:solidFill>
              </a:rPr>
              <a:t>[3]</a:t>
            </a:r>
            <a:r>
              <a:rPr b="0" i="0" lang="en-US" sz="1400">
                <a:solidFill>
                  <a:schemeClr val="dk1"/>
                </a:solidFill>
              </a:rPr>
              <a:t> Anomaly Detection in Smart Grids using Machine Learning Techniques[2020]</a:t>
            </a:r>
            <a:endParaRPr/>
          </a:p>
          <a:p>
            <a:pPr indent="0" lvl="0" marL="114300" rtl="0" algn="l">
              <a:lnSpc>
                <a:spcPct val="115000"/>
              </a:lnSpc>
              <a:spcBef>
                <a:spcPts val="0"/>
              </a:spcBef>
              <a:spcAft>
                <a:spcPts val="0"/>
              </a:spcAft>
              <a:buSzPts val="1800"/>
              <a:buNone/>
            </a:pPr>
            <a:r>
              <a:rPr lang="en-US" sz="1400">
                <a:solidFill>
                  <a:schemeClr val="dk1"/>
                </a:solidFill>
              </a:rPr>
              <a:t>DOI</a:t>
            </a:r>
            <a:r>
              <a:rPr b="0" i="0" lang="en-US" sz="1400">
                <a:solidFill>
                  <a:schemeClr val="dk1"/>
                </a:solidFill>
              </a:rPr>
              <a:t>:</a:t>
            </a:r>
            <a:r>
              <a:rPr b="0" i="0" lang="en-US" sz="1400" u="sng">
                <a:solidFill>
                  <a:schemeClr val="dk1"/>
                </a:solidFill>
                <a:hlinkClick r:id="rId5">
                  <a:extLst>
                    <a:ext uri="{A12FA001-AC4F-418D-AE19-62706E023703}">
                      <ahyp:hlinkClr val="tx"/>
                    </a:ext>
                  </a:extLst>
                </a:hlinkClick>
              </a:rPr>
              <a:t>10.1109/ICPC2T48082.2020.9071434</a:t>
            </a:r>
            <a:endParaRPr b="0" i="0" sz="1400" u="sng">
              <a:solidFill>
                <a:schemeClr val="dk1"/>
              </a:solidFill>
            </a:endParaRPr>
          </a:p>
          <a:p>
            <a:pPr indent="0" lvl="0" marL="114300" rtl="0" algn="l">
              <a:lnSpc>
                <a:spcPct val="115000"/>
              </a:lnSpc>
              <a:spcBef>
                <a:spcPts val="0"/>
              </a:spcBef>
              <a:spcAft>
                <a:spcPts val="0"/>
              </a:spcAft>
              <a:buSzPts val="1800"/>
              <a:buNone/>
            </a:pPr>
            <a:r>
              <a:t/>
            </a:r>
            <a:endParaRPr sz="1400" u="sng">
              <a:solidFill>
                <a:schemeClr val="dk1"/>
              </a:solidFill>
            </a:endParaRPr>
          </a:p>
          <a:p>
            <a:pPr indent="0" lvl="0" marL="114300" rtl="0" algn="l">
              <a:lnSpc>
                <a:spcPct val="115000"/>
              </a:lnSpc>
              <a:spcBef>
                <a:spcPts val="0"/>
              </a:spcBef>
              <a:spcAft>
                <a:spcPts val="0"/>
              </a:spcAft>
              <a:buSzPts val="1800"/>
              <a:buNone/>
            </a:pPr>
            <a:r>
              <a:rPr i="0" lang="en-US" sz="1400">
                <a:solidFill>
                  <a:schemeClr val="dk1"/>
                </a:solidFill>
              </a:rPr>
              <a:t>[4]</a:t>
            </a:r>
            <a:r>
              <a:rPr b="1" i="0" lang="en-US" sz="1400">
                <a:solidFill>
                  <a:schemeClr val="dk1"/>
                </a:solidFill>
              </a:rPr>
              <a:t> </a:t>
            </a:r>
            <a:r>
              <a:rPr i="0" lang="en-US" sz="1400">
                <a:solidFill>
                  <a:schemeClr val="dk1"/>
                </a:solidFill>
              </a:rPr>
              <a:t>Anomaly Detection Techniques in Smart Grid Systems</a:t>
            </a:r>
            <a:endParaRPr/>
          </a:p>
          <a:p>
            <a:pPr indent="0" lvl="0" marL="114300" rtl="0" algn="l">
              <a:lnSpc>
                <a:spcPct val="115000"/>
              </a:lnSpc>
              <a:spcBef>
                <a:spcPts val="0"/>
              </a:spcBef>
              <a:spcAft>
                <a:spcPts val="0"/>
              </a:spcAft>
              <a:buSzPts val="1800"/>
              <a:buNone/>
            </a:pPr>
            <a:r>
              <a:rPr lang="en-US" sz="1400">
                <a:solidFill>
                  <a:schemeClr val="dk1"/>
                </a:solidFill>
              </a:rPr>
              <a:t>DOI</a:t>
            </a:r>
            <a:r>
              <a:rPr i="0" lang="en-US" sz="1400">
                <a:solidFill>
                  <a:schemeClr val="dk1"/>
                </a:solidFill>
              </a:rPr>
              <a:t>:</a:t>
            </a:r>
            <a:r>
              <a:rPr b="1" i="0" lang="en-US" sz="1400">
                <a:solidFill>
                  <a:schemeClr val="dk1"/>
                </a:solidFill>
              </a:rPr>
              <a:t> </a:t>
            </a:r>
            <a:r>
              <a:rPr b="0" i="0" lang="en-US" sz="1400" u="sng" strike="noStrike">
                <a:solidFill>
                  <a:schemeClr val="dk1"/>
                </a:solidFill>
                <a:hlinkClick r:id="rId6">
                  <a:extLst>
                    <a:ext uri="{A12FA001-AC4F-418D-AE19-62706E023703}">
                      <ahyp:hlinkClr val="tx"/>
                    </a:ext>
                  </a:extLst>
                </a:hlinkClick>
              </a:rPr>
              <a:t>10.1109/AIIoT58121.2023.10174485</a:t>
            </a:r>
            <a:endParaRPr b="0" i="0" sz="1400" u="none" strike="noStrike">
              <a:solidFill>
                <a:schemeClr val="dk1"/>
              </a:solidFill>
            </a:endParaRPr>
          </a:p>
          <a:p>
            <a:pPr indent="0" lvl="0" marL="114300" rtl="0" algn="l">
              <a:lnSpc>
                <a:spcPct val="115000"/>
              </a:lnSpc>
              <a:spcBef>
                <a:spcPts val="0"/>
              </a:spcBef>
              <a:spcAft>
                <a:spcPts val="0"/>
              </a:spcAft>
              <a:buSzPts val="1800"/>
              <a:buNone/>
            </a:pPr>
            <a:r>
              <a:t/>
            </a:r>
            <a:endParaRPr b="0" i="0" sz="1400" u="none" strike="noStrike">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[5] Anomaly Detection in Smart Distribution Grids with Deep Neural Network by Ming Zhou[2022] </a:t>
            </a:r>
            <a:endParaRPr/>
          </a:p>
          <a:p>
            <a:pPr indent="0" lvl="0" marL="114300" rtl="0" algn="l">
              <a:lnSpc>
                <a:spcPct val="115000"/>
              </a:lnSpc>
              <a:spcBef>
                <a:spcPts val="0"/>
              </a:spcBef>
              <a:spcAft>
                <a:spcPts val="0"/>
              </a:spcAft>
              <a:buSzPts val="1800"/>
              <a:buNone/>
            </a:pPr>
            <a:r>
              <a:rPr lang="en-US" sz="1400">
                <a:solidFill>
                  <a:schemeClr val="dk1"/>
                </a:solidFill>
              </a:rPr>
              <a:t>DOI: </a:t>
            </a:r>
            <a:r>
              <a:rPr b="0" i="0" lang="en-US" sz="1400" u="sng" strike="noStrike">
                <a:solidFill>
                  <a:schemeClr val="dk1"/>
                </a:solidFill>
                <a:hlinkClick r:id="rId7">
                  <a:extLst>
                    <a:ext uri="{A12FA001-AC4F-418D-AE19-62706E023703}">
                      <ahyp:hlinkClr val="tx"/>
                    </a:ext>
                  </a:extLst>
                </a:hlinkClick>
              </a:rPr>
              <a:t>10.7939/r3-eey0-rr47</a:t>
            </a:r>
            <a:endParaRPr b="0" i="0" sz="1400" u="none" strike="noStrike">
              <a:solidFill>
                <a:schemeClr val="dk1"/>
              </a:solidFill>
            </a:endParaRPr>
          </a:p>
          <a:p>
            <a:pPr indent="0" lvl="0" marL="114300" rtl="0" algn="l">
              <a:lnSpc>
                <a:spcPct val="115000"/>
              </a:lnSpc>
              <a:spcBef>
                <a:spcPts val="0"/>
              </a:spcBef>
              <a:spcAft>
                <a:spcPts val="0"/>
              </a:spcAft>
              <a:buSzPts val="1800"/>
              <a:buNone/>
            </a:pPr>
            <a:r>
              <a:t/>
            </a:r>
            <a:endParaRPr i="0" sz="14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311700" y="-84631"/>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References (Cont..)</a:t>
            </a:r>
            <a:endParaRPr/>
          </a:p>
        </p:txBody>
      </p:sp>
      <p:sp>
        <p:nvSpPr>
          <p:cNvPr id="282" name="Google Shape;282;p34"/>
          <p:cNvSpPr txBox="1"/>
          <p:nvPr>
            <p:ph idx="1" type="body"/>
          </p:nvPr>
        </p:nvSpPr>
        <p:spPr>
          <a:xfrm>
            <a:off x="311700" y="691661"/>
            <a:ext cx="8520600" cy="4142805"/>
          </a:xfrm>
          <a:prstGeom prst="rect">
            <a:avLst/>
          </a:prstGeom>
          <a:noFill/>
          <a:ln>
            <a:noFill/>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400">
                <a:solidFill>
                  <a:schemeClr val="dk1"/>
                </a:solidFill>
              </a:rPr>
              <a:t>[6] Electricity Theft Detection In Smart Grids Based On Deep Neural Network[2021]</a:t>
            </a:r>
            <a:endParaRPr/>
          </a:p>
          <a:p>
            <a:pPr indent="0" lvl="0" marL="114300" rtl="0" algn="l">
              <a:lnSpc>
                <a:spcPct val="115000"/>
              </a:lnSpc>
              <a:spcBef>
                <a:spcPts val="0"/>
              </a:spcBef>
              <a:spcAft>
                <a:spcPts val="0"/>
              </a:spcAft>
              <a:buSzPts val="1800"/>
              <a:buNone/>
            </a:pPr>
            <a:r>
              <a:rPr b="0" i="0" lang="en-US" sz="1400">
                <a:solidFill>
                  <a:schemeClr val="dk1"/>
                </a:solidFill>
              </a:rPr>
              <a:t>DOI:</a:t>
            </a:r>
            <a:r>
              <a:rPr b="0" i="0" lang="en-US" sz="1400" u="sng">
                <a:solidFill>
                  <a:schemeClr val="dk1"/>
                </a:solidFill>
                <a:hlinkClick r:id="rId3">
                  <a:extLst>
                    <a:ext uri="{A12FA001-AC4F-418D-AE19-62706E023703}">
                      <ahyp:hlinkClr val="tx"/>
                    </a:ext>
                  </a:extLst>
                </a:hlinkClick>
              </a:rPr>
              <a:t>10.11591/eei.v10i4.2875</a:t>
            </a:r>
            <a:endParaRPr b="0" i="0" sz="1400" u="sng">
              <a:solidFill>
                <a:schemeClr val="dk1"/>
              </a:solidFill>
            </a:endParaRPr>
          </a:p>
          <a:p>
            <a:pPr indent="0" lvl="0" marL="114300" rtl="0" algn="l">
              <a:lnSpc>
                <a:spcPct val="115000"/>
              </a:lnSpc>
              <a:spcBef>
                <a:spcPts val="0"/>
              </a:spcBef>
              <a:spcAft>
                <a:spcPts val="0"/>
              </a:spcAft>
              <a:buSzPts val="1800"/>
              <a:buNone/>
            </a:pPr>
            <a:r>
              <a:t/>
            </a:r>
            <a:endParaRPr b="0" i="0" sz="1400" u="sng">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[7] </a:t>
            </a:r>
            <a:r>
              <a:rPr b="0" i="0" lang="en-US" sz="1400">
                <a:solidFill>
                  <a:schemeClr val="dk1"/>
                </a:solidFill>
              </a:rPr>
              <a:t>Electricity-theft detection in smart grids based on deep learning[2021]</a:t>
            </a:r>
            <a:endParaRPr/>
          </a:p>
          <a:p>
            <a:pPr indent="0" lvl="0" marL="114300" rtl="0" algn="l">
              <a:lnSpc>
                <a:spcPct val="115000"/>
              </a:lnSpc>
              <a:spcBef>
                <a:spcPts val="0"/>
              </a:spcBef>
              <a:spcAft>
                <a:spcPts val="0"/>
              </a:spcAft>
              <a:buSzPts val="1800"/>
              <a:buNone/>
            </a:pPr>
            <a:r>
              <a:rPr b="0" i="0" lang="en-US" sz="1400">
                <a:solidFill>
                  <a:schemeClr val="dk1"/>
                </a:solidFill>
              </a:rPr>
              <a:t>DOI:</a:t>
            </a:r>
            <a:r>
              <a:rPr b="0" i="0" lang="en-US" sz="1400" u="sng">
                <a:solidFill>
                  <a:schemeClr val="dk1"/>
                </a:solidFill>
                <a:hlinkClick r:id="rId4">
                  <a:extLst>
                    <a:ext uri="{A12FA001-AC4F-418D-AE19-62706E023703}">
                      <ahyp:hlinkClr val="tx"/>
                    </a:ext>
                  </a:extLst>
                </a:hlinkClick>
              </a:rPr>
              <a:t>10.11591/eei.v10i4.2875</a:t>
            </a:r>
            <a:r>
              <a:rPr lang="en-US" sz="1400">
                <a:solidFill>
                  <a:schemeClr val="dk1"/>
                </a:solidFill>
              </a:rPr>
              <a:t>                                                                                                        </a:t>
            </a:r>
            <a:endParaRPr/>
          </a:p>
          <a:p>
            <a:pPr indent="0" lvl="0" marL="114300" rtl="0" algn="l">
              <a:lnSpc>
                <a:spcPct val="115000"/>
              </a:lnSpc>
              <a:spcBef>
                <a:spcPts val="0"/>
              </a:spcBef>
              <a:spcAft>
                <a:spcPts val="0"/>
              </a:spcAft>
              <a:buSzPts val="1800"/>
              <a:buNone/>
            </a:pPr>
            <a:r>
              <a:t/>
            </a:r>
            <a:endParaRPr sz="1400">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[8] Time Series Anomaly Detection for Smart Grids: A Survey[2021]</a:t>
            </a:r>
            <a:endParaRPr/>
          </a:p>
          <a:p>
            <a:pPr indent="0" lvl="0" marL="114300" rtl="0" algn="l">
              <a:lnSpc>
                <a:spcPct val="115000"/>
              </a:lnSpc>
              <a:spcBef>
                <a:spcPts val="0"/>
              </a:spcBef>
              <a:spcAft>
                <a:spcPts val="0"/>
              </a:spcAft>
              <a:buSzPts val="1800"/>
              <a:buNone/>
            </a:pPr>
            <a:r>
              <a:rPr b="0" i="0" lang="en-US" sz="1400">
                <a:solidFill>
                  <a:schemeClr val="dk1"/>
                </a:solidFill>
              </a:rPr>
              <a:t>DOI:</a:t>
            </a:r>
            <a:r>
              <a:rPr b="0" i="0" lang="en-US" sz="1400" u="sng">
                <a:solidFill>
                  <a:schemeClr val="dk1"/>
                </a:solidFill>
                <a:hlinkClick r:id="rId5">
                  <a:extLst>
                    <a:ext uri="{A12FA001-AC4F-418D-AE19-62706E023703}">
                      <ahyp:hlinkClr val="tx"/>
                    </a:ext>
                  </a:extLst>
                </a:hlinkClick>
              </a:rPr>
              <a:t>10.1109/EPEC52095.2021.9621752</a:t>
            </a:r>
            <a:endParaRPr b="0" i="0" sz="1400" u="sng">
              <a:solidFill>
                <a:schemeClr val="dk1"/>
              </a:solidFill>
            </a:endParaRPr>
          </a:p>
          <a:p>
            <a:pPr indent="0" lvl="0" marL="114300" rtl="0" algn="l">
              <a:lnSpc>
                <a:spcPct val="115000"/>
              </a:lnSpc>
              <a:spcBef>
                <a:spcPts val="0"/>
              </a:spcBef>
              <a:spcAft>
                <a:spcPts val="0"/>
              </a:spcAft>
              <a:buSzPts val="1800"/>
              <a:buNone/>
            </a:pPr>
            <a:r>
              <a:t/>
            </a:r>
            <a:endParaRPr b="0" i="0" sz="1400" u="sng">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[9]</a:t>
            </a:r>
            <a:r>
              <a:rPr b="0" i="0" lang="en-US" sz="1400">
                <a:solidFill>
                  <a:schemeClr val="dk1"/>
                </a:solidFill>
              </a:rPr>
              <a:t> Anomaly Detection in Smart Grids: A Survey From Cybersecurity Perspective [2022] </a:t>
            </a:r>
            <a:endParaRPr/>
          </a:p>
          <a:p>
            <a:pPr indent="0" lvl="0" marL="114300" rtl="0" algn="l">
              <a:lnSpc>
                <a:spcPct val="115000"/>
              </a:lnSpc>
              <a:spcBef>
                <a:spcPts val="0"/>
              </a:spcBef>
              <a:spcAft>
                <a:spcPts val="0"/>
              </a:spcAft>
              <a:buSzPts val="1800"/>
              <a:buNone/>
            </a:pPr>
            <a:r>
              <a:rPr b="0" i="0" lang="en-US" sz="1400">
                <a:solidFill>
                  <a:schemeClr val="dk1"/>
                </a:solidFill>
              </a:rPr>
              <a:t>DOI:</a:t>
            </a:r>
            <a:r>
              <a:rPr b="0" i="0" lang="en-US" sz="1400" u="sng">
                <a:solidFill>
                  <a:schemeClr val="dk1"/>
                </a:solidFill>
                <a:hlinkClick r:id="rId6">
                  <a:extLst>
                    <a:ext uri="{A12FA001-AC4F-418D-AE19-62706E023703}">
                      <ahyp:hlinkClr val="tx"/>
                    </a:ext>
                  </a:extLst>
                </a:hlinkClick>
              </a:rPr>
              <a:t>10.1109/SGRE53517.2022.9774221</a:t>
            </a:r>
            <a:endParaRPr b="0" i="0" sz="1400" u="sng">
              <a:solidFill>
                <a:schemeClr val="dk1"/>
              </a:solidFill>
            </a:endParaRPr>
          </a:p>
          <a:p>
            <a:pPr indent="0" lvl="0" marL="114300" rtl="0" algn="l">
              <a:lnSpc>
                <a:spcPct val="115000"/>
              </a:lnSpc>
              <a:spcBef>
                <a:spcPts val="0"/>
              </a:spcBef>
              <a:spcAft>
                <a:spcPts val="0"/>
              </a:spcAft>
              <a:buSzPts val="1800"/>
              <a:buNone/>
            </a:pPr>
            <a:r>
              <a:t/>
            </a:r>
            <a:endParaRPr b="0" i="0" sz="1400">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[10] An Introductory Review Of Anomaly Detection Methods In Smart Grids Preethi G1 , Anitha Kumari[2021]</a:t>
            </a:r>
            <a:endParaRPr/>
          </a:p>
          <a:p>
            <a:pPr indent="0" lvl="0" marL="114300" rtl="0" algn="l">
              <a:lnSpc>
                <a:spcPct val="115000"/>
              </a:lnSpc>
              <a:spcBef>
                <a:spcPts val="0"/>
              </a:spcBef>
              <a:spcAft>
                <a:spcPts val="0"/>
              </a:spcAft>
              <a:buSzPts val="1800"/>
              <a:buNone/>
            </a:pPr>
            <a:r>
              <a:rPr lang="en-US" sz="1400">
                <a:solidFill>
                  <a:schemeClr val="dk1"/>
                </a:solidFill>
              </a:rPr>
              <a:t>DOI: </a:t>
            </a:r>
            <a:r>
              <a:rPr lang="en-US" sz="1400" u="sng">
                <a:solidFill>
                  <a:schemeClr val="dk1"/>
                </a:solidFill>
              </a:rPr>
              <a:t>10.4108/eai.7-12-2021.2314604</a:t>
            </a:r>
            <a:endParaRPr/>
          </a:p>
          <a:p>
            <a:pPr indent="0" lvl="0" marL="114300" rtl="0" algn="l">
              <a:lnSpc>
                <a:spcPct val="115000"/>
              </a:lnSpc>
              <a:spcBef>
                <a:spcPts val="0"/>
              </a:spcBef>
              <a:spcAft>
                <a:spcPts val="0"/>
              </a:spcAft>
              <a:buSzPts val="1800"/>
              <a:buNone/>
            </a:pPr>
            <a:r>
              <a:t/>
            </a:r>
            <a:endParaRPr sz="1400" u="sng">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Approaches (Literature Survey) </a:t>
            </a:r>
            <a:endParaRPr/>
          </a:p>
        </p:txBody>
      </p:sp>
      <p:graphicFrame>
        <p:nvGraphicFramePr>
          <p:cNvPr id="63" name="Google Shape;63;p4"/>
          <p:cNvGraphicFramePr/>
          <p:nvPr/>
        </p:nvGraphicFramePr>
        <p:xfrm>
          <a:off x="248575" y="781921"/>
          <a:ext cx="3000000" cy="3000000"/>
        </p:xfrm>
        <a:graphic>
          <a:graphicData uri="http://schemas.openxmlformats.org/drawingml/2006/table">
            <a:tbl>
              <a:tblPr bandRow="1" firstCol="1" firstRow="1">
                <a:noFill/>
                <a:tableStyleId>{BFDB4133-0315-47D5-B443-FC77D4F08112}</a:tableStyleId>
              </a:tblPr>
              <a:tblGrid>
                <a:gridCol w="455750"/>
                <a:gridCol w="1890575"/>
                <a:gridCol w="1277425"/>
                <a:gridCol w="1732400"/>
                <a:gridCol w="1746500"/>
                <a:gridCol w="1437650"/>
              </a:tblGrid>
              <a:tr h="479775">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Ref. No.</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Methodology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Dataset Name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Advantage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Drawbacks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Smart grids includes data collection, preprocessing, and feature extraction, followed by applying machine learning algorithms like Isolation Forest, SVM, and CNNs to detect anomalies such as theft or cyberattacks.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 "NIPS 2012" data set, "IEEE CAS 2010".</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Improved detection accuracy and adaptability to evolving threats.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High computational cost, data imbalance, and real-time detection challenges.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b="0" lang="en-US" sz="1100" u="none" cap="none" strike="noStrike">
                          <a:latin typeface="Times New Roman"/>
                          <a:ea typeface="Times New Roman"/>
                          <a:cs typeface="Times New Roman"/>
                          <a:sym typeface="Times New Roman"/>
                        </a:rPr>
                        <a:t>Isolation Forest (IF), Random Forest, and Deep Neural Networks (DNNs) have achieved accuracy rates over 90%.</a:t>
                      </a:r>
                      <a:endParaRPr b="0"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2.</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Supervised machine learning models such as Support Vector Machine (SVM), Decision Trees, K-Nearest Neighbor (k-NN), Naïve Bayes, Discriminant Analysis, Logistic Regression, and Neural Networks​</a:t>
                      </a:r>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historical time series, network events, and simulated data from various digital repositories​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study highlights AI-based anomaly detection methods that enhance smart grid security and efficiency.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Many approaches require large datasets, high computational power, and lack generalization across different grid models.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Achieved a high accuracy of 95.6%</a:t>
                      </a:r>
                      <a:endParaRPr sz="1100" u="none" cap="none" strike="noStrike">
                        <a:latin typeface="Times New Roman"/>
                        <a:ea typeface="Times New Roman"/>
                        <a:cs typeface="Times New Roman"/>
                        <a:sym typeface="Times New Roman"/>
                      </a:endParaRPr>
                    </a:p>
                  </a:txBody>
                  <a:tcPr marT="0" marB="0" marR="68575" marL="68575" anchor="ct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534572" y="0"/>
            <a:ext cx="8206288" cy="44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b="1" lang="en-US" sz="3200">
                <a:latin typeface="Times New Roman"/>
                <a:ea typeface="Times New Roman"/>
                <a:cs typeface="Times New Roman"/>
                <a:sym typeface="Times New Roman"/>
              </a:rPr>
              <a:t>References (Cont..)</a:t>
            </a:r>
            <a:endParaRPr/>
          </a:p>
        </p:txBody>
      </p:sp>
      <p:sp>
        <p:nvSpPr>
          <p:cNvPr id="288" name="Google Shape;288;p35"/>
          <p:cNvSpPr txBox="1"/>
          <p:nvPr>
            <p:ph idx="1" type="body"/>
          </p:nvPr>
        </p:nvSpPr>
        <p:spPr>
          <a:xfrm>
            <a:off x="311700" y="544700"/>
            <a:ext cx="8520600" cy="4504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114300" rtl="0" algn="l">
              <a:lnSpc>
                <a:spcPct val="115000"/>
              </a:lnSpc>
              <a:spcBef>
                <a:spcPts val="0"/>
              </a:spcBef>
              <a:spcAft>
                <a:spcPts val="0"/>
              </a:spcAft>
              <a:buSzPts val="1800"/>
              <a:buNone/>
            </a:pPr>
            <a:r>
              <a:rPr lang="en-US" sz="1400">
                <a:solidFill>
                  <a:schemeClr val="dk1"/>
                </a:solidFill>
              </a:rPr>
              <a:t>[11] Smart Grid Security: An Effective Hybrid CNN-Based Approach for Detecting Energy Theft Using Consumption Patterns Muhammed Zekeriya Gunduz  and Resul Das [2023]</a:t>
            </a:r>
            <a:endParaRPr/>
          </a:p>
          <a:p>
            <a:pPr indent="0" lvl="0" marL="114300" rtl="0" algn="l">
              <a:lnSpc>
                <a:spcPct val="115000"/>
              </a:lnSpc>
              <a:spcBef>
                <a:spcPts val="0"/>
              </a:spcBef>
              <a:spcAft>
                <a:spcPts val="0"/>
              </a:spcAft>
              <a:buSzPts val="1800"/>
              <a:buNone/>
            </a:pPr>
            <a:r>
              <a:rPr lang="en-US" sz="1400">
                <a:solidFill>
                  <a:schemeClr val="dk1"/>
                </a:solidFill>
              </a:rPr>
              <a:t>DOI</a:t>
            </a:r>
            <a:r>
              <a:rPr lang="en-US" sz="1400" u="sng">
                <a:solidFill>
                  <a:schemeClr val="dk1"/>
                </a:solidFill>
              </a:rPr>
              <a:t>:10.3390/s24041148 </a:t>
            </a:r>
            <a:endParaRPr/>
          </a:p>
          <a:p>
            <a:pPr indent="0" lvl="0" marL="114300" rtl="0" algn="l">
              <a:lnSpc>
                <a:spcPct val="115000"/>
              </a:lnSpc>
              <a:spcBef>
                <a:spcPts val="0"/>
              </a:spcBef>
              <a:spcAft>
                <a:spcPts val="0"/>
              </a:spcAft>
              <a:buSzPts val="1800"/>
              <a:buNone/>
            </a:pPr>
            <a:r>
              <a:t/>
            </a:r>
            <a:endParaRPr sz="1400" u="sng">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[12] Ensemble Voting-Based Anomaly Detection for a Smart Grid Communication Infrastructure Hend Alshed, Laila Nassef, Nahed Alowidi and Etimad Fadel1[2022]</a:t>
            </a:r>
            <a:endParaRPr/>
          </a:p>
          <a:p>
            <a:pPr indent="0" lvl="0" marL="114300" rtl="0" algn="l">
              <a:lnSpc>
                <a:spcPct val="115000"/>
              </a:lnSpc>
              <a:spcBef>
                <a:spcPts val="0"/>
              </a:spcBef>
              <a:spcAft>
                <a:spcPts val="0"/>
              </a:spcAft>
              <a:buSzPts val="1800"/>
              <a:buNone/>
            </a:pPr>
            <a:r>
              <a:rPr lang="en-US" sz="1400">
                <a:solidFill>
                  <a:schemeClr val="dk1"/>
                </a:solidFill>
              </a:rPr>
              <a:t>DOI: </a:t>
            </a:r>
            <a:r>
              <a:rPr lang="en-US" sz="1400" u="sng">
                <a:solidFill>
                  <a:schemeClr val="dk1"/>
                </a:solidFill>
              </a:rPr>
              <a:t>10.32604/iasc.2023.035874</a:t>
            </a:r>
            <a:endParaRPr/>
          </a:p>
          <a:p>
            <a:pPr indent="0" lvl="0" marL="114300" rtl="0" algn="l">
              <a:lnSpc>
                <a:spcPct val="115000"/>
              </a:lnSpc>
              <a:spcBef>
                <a:spcPts val="0"/>
              </a:spcBef>
              <a:spcAft>
                <a:spcPts val="0"/>
              </a:spcAft>
              <a:buSzPts val="1800"/>
              <a:buNone/>
            </a:pPr>
            <a:r>
              <a:t/>
            </a:r>
            <a:endParaRPr sz="1400">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[13]</a:t>
            </a:r>
            <a:r>
              <a:rPr lang="en-US" sz="1400" u="sng">
                <a:solidFill>
                  <a:schemeClr val="dk1"/>
                </a:solidFill>
              </a:rPr>
              <a:t> </a:t>
            </a:r>
            <a:r>
              <a:rPr lang="en-US" sz="1400">
                <a:solidFill>
                  <a:schemeClr val="dk1"/>
                </a:solidFill>
              </a:rPr>
              <a:t>Power Grid Anomaly Detection via Hybrid LSTM-GIN Model (Student Abstract) Amelia Jobe , Richard Ky , Sandra Luo , Akshay Dhamsania , Sumit Purohit , Edoardo Serra</a:t>
            </a:r>
            <a:endParaRPr/>
          </a:p>
          <a:p>
            <a:pPr indent="0" lvl="0" marL="114300" rtl="0" algn="l">
              <a:lnSpc>
                <a:spcPct val="115000"/>
              </a:lnSpc>
              <a:spcBef>
                <a:spcPts val="0"/>
              </a:spcBef>
              <a:spcAft>
                <a:spcPts val="0"/>
              </a:spcAft>
              <a:buSzPts val="1800"/>
              <a:buNone/>
            </a:pPr>
            <a:r>
              <a:rPr i="0" lang="en-US" sz="1400">
                <a:solidFill>
                  <a:schemeClr val="dk1"/>
                </a:solidFill>
              </a:rPr>
              <a:t>DOI:</a:t>
            </a:r>
            <a:r>
              <a:rPr b="1" lang="en-US" sz="1400">
                <a:solidFill>
                  <a:schemeClr val="dk1"/>
                </a:solidFill>
              </a:rPr>
              <a:t> </a:t>
            </a:r>
            <a:r>
              <a:rPr lang="en-US" sz="1400" u="sng">
                <a:solidFill>
                  <a:schemeClr val="dk1"/>
                </a:solidFill>
              </a:rPr>
              <a:t>10.1609/aaai.v38i21.30457</a:t>
            </a:r>
            <a:endParaRPr b="0" i="0" sz="1400" u="sng">
              <a:solidFill>
                <a:schemeClr val="dk1"/>
              </a:solidFill>
            </a:endParaRPr>
          </a:p>
          <a:p>
            <a:pPr indent="0" lvl="0" marL="114300" rtl="0" algn="l">
              <a:lnSpc>
                <a:spcPct val="115000"/>
              </a:lnSpc>
              <a:spcBef>
                <a:spcPts val="0"/>
              </a:spcBef>
              <a:spcAft>
                <a:spcPts val="0"/>
              </a:spcAft>
              <a:buSzPts val="1800"/>
              <a:buNone/>
            </a:pPr>
            <a:r>
              <a:t/>
            </a:r>
            <a:endParaRPr b="0" i="0" sz="1400">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[14] Anomaly detection in smart grids using multi-task Gaussian processes - Aman Karra</a:t>
            </a:r>
            <a:endParaRPr sz="1400">
              <a:solidFill>
                <a:schemeClr val="dk1"/>
              </a:solidFill>
            </a:endParaRPr>
          </a:p>
          <a:p>
            <a:pPr indent="0" lvl="0" marL="114300" rtl="0" algn="l">
              <a:lnSpc>
                <a:spcPct val="115000"/>
              </a:lnSpc>
              <a:spcBef>
                <a:spcPts val="0"/>
              </a:spcBef>
              <a:spcAft>
                <a:spcPts val="0"/>
              </a:spcAft>
              <a:buSzPts val="1800"/>
              <a:buNone/>
            </a:pPr>
            <a:r>
              <a:rPr b="0" i="0" lang="en-US" sz="1400">
                <a:solidFill>
                  <a:schemeClr val="dk1"/>
                </a:solidFill>
              </a:rPr>
              <a:t>DOI:</a:t>
            </a:r>
            <a:r>
              <a:rPr lang="en-US" sz="1400" u="sng">
                <a:solidFill>
                  <a:schemeClr val="dk1"/>
                </a:solidFill>
              </a:rPr>
              <a:t>10.21203/rs.3.rs-471723/v1</a:t>
            </a:r>
            <a:endParaRPr b="0" i="0" sz="1400" u="sng">
              <a:solidFill>
                <a:schemeClr val="dk1"/>
              </a:solidFill>
            </a:endParaRPr>
          </a:p>
          <a:p>
            <a:pPr indent="0" lvl="0" marL="114300" rtl="0" algn="l">
              <a:lnSpc>
                <a:spcPct val="115000"/>
              </a:lnSpc>
              <a:spcBef>
                <a:spcPts val="0"/>
              </a:spcBef>
              <a:spcAft>
                <a:spcPts val="0"/>
              </a:spcAft>
              <a:buSzPts val="1800"/>
              <a:buNone/>
            </a:pPr>
            <a:r>
              <a:t/>
            </a:r>
            <a:endParaRPr b="0" i="0" sz="1400" u="sng">
              <a:solidFill>
                <a:schemeClr val="dk1"/>
              </a:solidFill>
            </a:endParaRPr>
          </a:p>
          <a:p>
            <a:pPr indent="0" lvl="0" marL="114300" rtl="0" algn="l">
              <a:lnSpc>
                <a:spcPct val="115000"/>
              </a:lnSpc>
              <a:spcBef>
                <a:spcPts val="0"/>
              </a:spcBef>
              <a:spcAft>
                <a:spcPts val="0"/>
              </a:spcAft>
              <a:buSzPts val="1800"/>
              <a:buNone/>
            </a:pPr>
            <a:r>
              <a:rPr lang="en-US" sz="1400">
                <a:solidFill>
                  <a:schemeClr val="dk1"/>
                </a:solidFill>
              </a:rPr>
              <a:t>[15] Anomaly Detection in Electricity Consumption Data using Deep Learning- Kardi, M.; AlSkaif, T.; Tekinerdogan, B.; Catalao, Joao P.S. </a:t>
            </a:r>
            <a:endParaRPr/>
          </a:p>
          <a:p>
            <a:pPr indent="0" lvl="0" marL="114300" rtl="0" algn="l">
              <a:lnSpc>
                <a:spcPct val="115000"/>
              </a:lnSpc>
              <a:spcBef>
                <a:spcPts val="0"/>
              </a:spcBef>
              <a:spcAft>
                <a:spcPts val="0"/>
              </a:spcAft>
              <a:buSzPts val="1800"/>
              <a:buNone/>
            </a:pPr>
            <a:r>
              <a:rPr lang="en-US" sz="1400">
                <a:solidFill>
                  <a:schemeClr val="dk1"/>
                </a:solidFill>
              </a:rPr>
              <a:t>DOI: </a:t>
            </a:r>
            <a:r>
              <a:rPr lang="en-US" sz="1400" u="sng">
                <a:solidFill>
                  <a:schemeClr val="dk1"/>
                </a:solidFill>
              </a:rPr>
              <a:t>10.1109/EEEIC/ICPSEurope51590.2021.9584650 </a:t>
            </a:r>
            <a:endParaRPr/>
          </a:p>
          <a:p>
            <a:pPr indent="0" lvl="0" marL="114300" rtl="0" algn="l">
              <a:lnSpc>
                <a:spcPct val="115000"/>
              </a:lnSpc>
              <a:spcBef>
                <a:spcPts val="0"/>
              </a:spcBef>
              <a:spcAft>
                <a:spcPts val="0"/>
              </a:spcAft>
              <a:buSzPts val="1800"/>
              <a:buNone/>
            </a:pPr>
            <a:r>
              <a:t/>
            </a:r>
            <a:endParaRPr sz="1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5"/>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Approaches (Literature Survey) </a:t>
            </a:r>
            <a:endParaRPr/>
          </a:p>
        </p:txBody>
      </p:sp>
      <p:graphicFrame>
        <p:nvGraphicFramePr>
          <p:cNvPr id="69" name="Google Shape;69;p5"/>
          <p:cNvGraphicFramePr/>
          <p:nvPr/>
        </p:nvGraphicFramePr>
        <p:xfrm>
          <a:off x="296561" y="691979"/>
          <a:ext cx="3000000" cy="3000000"/>
        </p:xfrm>
        <a:graphic>
          <a:graphicData uri="http://schemas.openxmlformats.org/drawingml/2006/table">
            <a:tbl>
              <a:tblPr bandRow="1" firstCol="1" firstRow="1">
                <a:noFill/>
                <a:tableStyleId>{BFDB4133-0315-47D5-B443-FC77D4F08112}</a:tableStyleId>
              </a:tblPr>
              <a:tblGrid>
                <a:gridCol w="457200"/>
                <a:gridCol w="1878725"/>
                <a:gridCol w="1267500"/>
                <a:gridCol w="1722675"/>
                <a:gridCol w="1736675"/>
                <a:gridCol w="1429550"/>
              </a:tblGrid>
              <a:tr h="434900">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Ref. No.</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Methodology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Dataset Name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Advantage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Drawbacks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68575" marL="68575" anchor="ctr"/>
                </a:tc>
              </a:tr>
              <a:tr h="2109125">
                <a:tc>
                  <a:txBody>
                    <a:bodyPr/>
                    <a:lstStyle/>
                    <a:p>
                      <a:pPr indent="0" lvl="0" marL="0" marR="0" rtl="0" algn="ctr">
                        <a:lnSpc>
                          <a:spcPct val="107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3. 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study employed Random Forest, Naïve Bayes, J-Ripper, and One-R classifiers for anomaly detection in smart grids​.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Mississippi State University Critical Infrastructure Protection Center (MSU-CIPC) Power System Dataset​</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Machine learning models effectively detect anomalies in smart grids, distinguishing between cyber-attacks and natural disturbances.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Some models require high computational resources and large datasets for accurate detection.</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Random Forest classifier achieved the highest accuracy, with attack detection precision of 92.1% and recall of 98.9%</a:t>
                      </a:r>
                      <a:endParaRPr sz="1100" u="none" cap="none" strike="noStrike">
                        <a:latin typeface="Times New Roman"/>
                        <a:ea typeface="Times New Roman"/>
                        <a:cs typeface="Times New Roman"/>
                        <a:sym typeface="Times New Roman"/>
                      </a:endParaRPr>
                    </a:p>
                  </a:txBody>
                  <a:tcPr marT="0" marB="0" marR="68575" marL="68575" anchor="ctr"/>
                </a:tc>
              </a:tr>
              <a:tr h="1731400">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4.</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study employed Random Forest, Naïve Bayes, J-Ripper, and One-R classifiers for anomaly detection in smart grids​.</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Mississippi State University Critical Infrastructure Protection Center (MSU-CIPC) Power System Dataset​.</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Machine learning models effectively detect anomalies in smart grids, distinguishing cyber-attacks from natural disturbances.</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Some models require high computational resources and large datasets, limiting real-time deployment.</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Random Forest classifier achieved the highest accuracy, with attack detection precision of 92.1% and recall of 98.9%​</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6"/>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Approaches (Literature Survey) </a:t>
            </a:r>
            <a:endParaRPr/>
          </a:p>
        </p:txBody>
      </p:sp>
      <p:graphicFrame>
        <p:nvGraphicFramePr>
          <p:cNvPr id="75" name="Google Shape;75;p6"/>
          <p:cNvGraphicFramePr/>
          <p:nvPr/>
        </p:nvGraphicFramePr>
        <p:xfrm>
          <a:off x="248575" y="781921"/>
          <a:ext cx="3000000" cy="3000000"/>
        </p:xfrm>
        <a:graphic>
          <a:graphicData uri="http://schemas.openxmlformats.org/drawingml/2006/table">
            <a:tbl>
              <a:tblPr bandRow="1" firstCol="1" firstRow="1">
                <a:noFill/>
                <a:tableStyleId>{BFDB4133-0315-47D5-B443-FC77D4F08112}</a:tableStyleId>
              </a:tblPr>
              <a:tblGrid>
                <a:gridCol w="470525"/>
                <a:gridCol w="1888175"/>
                <a:gridCol w="1265075"/>
                <a:gridCol w="1732400"/>
                <a:gridCol w="1746500"/>
                <a:gridCol w="1437650"/>
              </a:tblGrid>
              <a:tr h="479775">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Ref. No.</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Methodology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Dataset Name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Advantage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Drawbacks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5. 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methodology involves feature extraction, anomaly detection frameworks, and hybrid AI solutions to detect smart grid anomalies efficiently​.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dataset used contains 128 features related to voltage, current, frequency, and relay status, categorized into natural, no-event, and attack​.</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proposed AI-based models improve anomaly detection accuracy, effectively identifying cyber-attacks and operational faults in smart grids.</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High computational requirements and dependence on large labeled datasets limit real-time adaptability and scalability.</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Unsupervised Learning model achieved a high accuracy of 99% on IEEE 39, 118, and 2848 bus systems, demonstrating strong anomaly detection performance​.</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6.</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b="0" lang="en-US" sz="1100" u="none" cap="none" strike="noStrike">
                          <a:latin typeface="Times New Roman"/>
                          <a:ea typeface="Times New Roman"/>
                          <a:cs typeface="Times New Roman"/>
                          <a:sym typeface="Times New Roman"/>
                        </a:rPr>
                        <a:t>The study uses deep neural networks (DNNs) to detect electricity theft in smart grids by analyzing smart meter consumption data and identifying abnormal usage patterns.</a:t>
                      </a:r>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study uses real-world smart grid data collected from smart meters for electricity theft detection​.</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Clr>
                          <a:srgbClr val="000000"/>
                        </a:buClr>
                        <a:buSzPts val="1100"/>
                        <a:buFont typeface="Arial"/>
                        <a:buNone/>
                      </a:pPr>
                      <a:r>
                        <a:rPr b="0" lang="en-US" sz="1100" u="none" cap="none" strike="noStrike">
                          <a:latin typeface="Times New Roman"/>
                          <a:ea typeface="Times New Roman"/>
                          <a:cs typeface="Times New Roman"/>
                          <a:sym typeface="Times New Roman"/>
                        </a:rPr>
                        <a:t>High accuracy, automated scalability, reduced false positives, proactive detection, and real-time monitoring.</a:t>
                      </a:r>
                      <a:endParaRPr/>
                    </a:p>
                    <a:p>
                      <a:pPr indent="0" lvl="0" marL="0" marR="0" rtl="0" algn="just">
                        <a:lnSpc>
                          <a:spcPct val="107000"/>
                        </a:lnSpc>
                        <a:spcBef>
                          <a:spcPts val="0"/>
                        </a:spcBef>
                        <a:spcAft>
                          <a:spcPts val="0"/>
                        </a:spcAft>
                        <a:buClr>
                          <a:srgbClr val="000000"/>
                        </a:buClr>
                        <a:buSzPts val="1100"/>
                        <a:buFont typeface="Arial"/>
                        <a:buNone/>
                      </a:pPr>
                      <a:r>
                        <a:t/>
                      </a:r>
                      <a:endParaRPr b="0" sz="1100" u="none" cap="none" strike="noStrike">
                        <a:latin typeface="Times New Roman"/>
                        <a:ea typeface="Times New Roman"/>
                        <a:cs typeface="Times New Roman"/>
                        <a:sym typeface="Times New Roman"/>
                      </a:endParaRPr>
                    </a:p>
                    <a:p>
                      <a:pPr indent="0" lvl="0" marL="0" marR="0" rtl="0" algn="just">
                        <a:lnSpc>
                          <a:spcPct val="107000"/>
                        </a:lnSpc>
                        <a:spcBef>
                          <a:spcPts val="0"/>
                        </a:spcBef>
                        <a:spcAft>
                          <a:spcPts val="0"/>
                        </a:spcAft>
                        <a:buClr>
                          <a:srgbClr val="000000"/>
                        </a:buClr>
                        <a:buSzPts val="1100"/>
                        <a:buFont typeface="Arial"/>
                        <a:buNone/>
                      </a:pPr>
                      <a:r>
                        <a:t/>
                      </a:r>
                      <a:endParaRPr b="0"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Data privacy concerns, need for large training data, high computational cost, and vulnerability to adversarial attacks.</a:t>
                      </a:r>
                      <a:endParaRPr/>
                    </a:p>
                    <a:p>
                      <a:pPr indent="0" lvl="0" marL="0" marR="0" rtl="0" algn="just">
                        <a:lnSpc>
                          <a:spcPct val="107000"/>
                        </a:lnSpc>
                        <a:spcBef>
                          <a:spcPts val="0"/>
                        </a:spcBef>
                        <a:spcAft>
                          <a:spcPts val="0"/>
                        </a:spcAft>
                        <a:buClr>
                          <a:srgbClr val="000000"/>
                        </a:buClr>
                        <a:buSzPts val="1100"/>
                        <a:buFont typeface="Arial"/>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b="0" lang="en-US" sz="1100" u="none" cap="none" strike="noStrike">
                          <a:latin typeface="Times New Roman"/>
                          <a:ea typeface="Times New Roman"/>
                          <a:cs typeface="Times New Roman"/>
                          <a:sym typeface="Times New Roman"/>
                        </a:rPr>
                        <a:t>Achieved over 95% accuracy, with high precision, recall, and F1-score in detecting electricity theft.</a:t>
                      </a:r>
                      <a:endParaRPr b="0" sz="1100" u="none" cap="none" strike="noStrike">
                        <a:latin typeface="Times New Roman"/>
                        <a:ea typeface="Times New Roman"/>
                        <a:cs typeface="Times New Roman"/>
                        <a:sym typeface="Times New Roman"/>
                      </a:endParaRPr>
                    </a:p>
                  </a:txBody>
                  <a:tcPr marT="0" marB="0" marR="68575" marL="6857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7"/>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Approaches (Literature Survey) </a:t>
            </a:r>
            <a:endParaRPr/>
          </a:p>
        </p:txBody>
      </p:sp>
      <p:graphicFrame>
        <p:nvGraphicFramePr>
          <p:cNvPr id="81" name="Google Shape;81;p7"/>
          <p:cNvGraphicFramePr/>
          <p:nvPr/>
        </p:nvGraphicFramePr>
        <p:xfrm>
          <a:off x="248575" y="781921"/>
          <a:ext cx="3000000" cy="3000000"/>
        </p:xfrm>
        <a:graphic>
          <a:graphicData uri="http://schemas.openxmlformats.org/drawingml/2006/table">
            <a:tbl>
              <a:tblPr bandRow="1" firstCol="1" firstRow="1">
                <a:noFill/>
                <a:tableStyleId>{BFDB4133-0315-47D5-B443-FC77D4F08112}</a:tableStyleId>
              </a:tblPr>
              <a:tblGrid>
                <a:gridCol w="470525"/>
                <a:gridCol w="1883425"/>
                <a:gridCol w="1269825"/>
                <a:gridCol w="1732400"/>
                <a:gridCol w="1746500"/>
                <a:gridCol w="1437650"/>
              </a:tblGrid>
              <a:tr h="479775">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Ref. No.</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Methodology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Dataset Name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Advantage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Drawbacks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7. 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Convolutional Neural Network (CNN) combined with the Blue Monkey (BM) algorithm to detect electricity theft in smart grids. </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The dataset used in the paper is a real consumer electricity usage dataset provided by the State Grid Corporation of China (SGCC).</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High accuracy (92%), efficient feature reduction, automated detection, and scalability.</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Requires large datasets, high computational cost, data privacy concerns, and retraining needs.</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Achieved 92% accuracy, reducing features from 1,035 to 666, improving efficiency</a:t>
                      </a:r>
                      <a:r>
                        <a:rPr lang="en-US" sz="1400" u="none" cap="none" strike="noStrike"/>
                        <a:t>​.</a:t>
                      </a:r>
                      <a:endParaRPr/>
                    </a:p>
                    <a:p>
                      <a:pPr indent="0" lvl="0" marL="0" marR="0" rtl="0" algn="just">
                        <a:lnSpc>
                          <a:spcPct val="100000"/>
                        </a:lnSpc>
                        <a:spcBef>
                          <a:spcPts val="0"/>
                        </a:spcBef>
                        <a:spcAft>
                          <a:spcPts val="0"/>
                        </a:spcAft>
                        <a:buNone/>
                      </a:pPr>
                      <a:r>
                        <a:t/>
                      </a:r>
                      <a:endParaRPr sz="1400" u="none" cap="none" strike="noStrike"/>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8.</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Convolutional Neural Networks (CNNs) for electricity theft detection by analyzing smart meter data, combined with the Blue Monkey (BM) algorithm for feature selection and optimization. </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State Grid Corporation of China (SGCC) electricity consumption dataset, containing 42,372 records over 1,035 days​.</a:t>
                      </a:r>
                      <a:endParaRPr/>
                    </a:p>
                    <a:p>
                      <a:pPr indent="0" lvl="0" marL="0" marR="0" rtl="0" algn="just">
                        <a:lnSpc>
                          <a:spcPct val="100000"/>
                        </a:lnSpc>
                        <a:spcBef>
                          <a:spcPts val="0"/>
                        </a:spcBef>
                        <a:spcAft>
                          <a:spcPts val="0"/>
                        </a:spcAft>
                        <a:buNone/>
                      </a:pPr>
                      <a:r>
                        <a:t/>
                      </a:r>
                      <a:endParaRPr sz="1400" u="none" cap="none" strike="noStrike"/>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Efficient feature selection, automated detection, and scalability.</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Requires large datasets, high computational cost, data privacy concerns, and model retraining needs.</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Achieved </a:t>
                      </a:r>
                      <a:r>
                        <a:rPr b="0" lang="en-US" sz="1100" u="none" cap="none" strike="noStrike">
                          <a:latin typeface="Times New Roman"/>
                          <a:ea typeface="Times New Roman"/>
                          <a:cs typeface="Times New Roman"/>
                          <a:sym typeface="Times New Roman"/>
                        </a:rPr>
                        <a:t>92% accuracy</a:t>
                      </a:r>
                      <a:r>
                        <a:rPr lang="en-US" sz="1100" u="none" cap="none" strike="noStrike">
                          <a:latin typeface="Times New Roman"/>
                          <a:ea typeface="Times New Roman"/>
                          <a:cs typeface="Times New Roman"/>
                          <a:sym typeface="Times New Roman"/>
                        </a:rPr>
                        <a:t>, reducing features from </a:t>
                      </a:r>
                      <a:r>
                        <a:rPr b="0" lang="en-US" sz="1100" u="none" cap="none" strike="noStrike">
                          <a:latin typeface="Times New Roman"/>
                          <a:ea typeface="Times New Roman"/>
                          <a:cs typeface="Times New Roman"/>
                          <a:sym typeface="Times New Roman"/>
                        </a:rPr>
                        <a:t>1,035 to 666</a:t>
                      </a:r>
                      <a:r>
                        <a:rPr lang="en-US" sz="1100" u="none" cap="none" strike="noStrike">
                          <a:latin typeface="Times New Roman"/>
                          <a:ea typeface="Times New Roman"/>
                          <a:cs typeface="Times New Roman"/>
                          <a:sym typeface="Times New Roman"/>
                        </a:rPr>
                        <a:t>, improving efficiency and detection speed​.</a:t>
                      </a:r>
                      <a:endParaRPr/>
                    </a:p>
                  </a:txBody>
                  <a:tcPr marT="0" marB="0" marR="68575" marL="6857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8"/>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Approaches (Literature Survey) </a:t>
            </a:r>
            <a:endParaRPr/>
          </a:p>
        </p:txBody>
      </p:sp>
      <p:graphicFrame>
        <p:nvGraphicFramePr>
          <p:cNvPr id="87" name="Google Shape;87;p8"/>
          <p:cNvGraphicFramePr/>
          <p:nvPr/>
        </p:nvGraphicFramePr>
        <p:xfrm>
          <a:off x="248575" y="781921"/>
          <a:ext cx="3000000" cy="3000000"/>
        </p:xfrm>
        <a:graphic>
          <a:graphicData uri="http://schemas.openxmlformats.org/drawingml/2006/table">
            <a:tbl>
              <a:tblPr bandRow="1" firstCol="1" firstRow="1">
                <a:noFill/>
                <a:tableStyleId>{BFDB4133-0315-47D5-B443-FC77D4F08112}</a:tableStyleId>
              </a:tblPr>
              <a:tblGrid>
                <a:gridCol w="470525"/>
                <a:gridCol w="1878600"/>
                <a:gridCol w="1274650"/>
                <a:gridCol w="1732400"/>
                <a:gridCol w="1746500"/>
                <a:gridCol w="1437650"/>
              </a:tblGrid>
              <a:tr h="479775">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Ref. No.</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Methodology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Dataset Name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Advantage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Drawbacks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9. 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Isolation Forest (IF) for anomaly detection in smart grids by identifying deviations in electricity consumption patterns.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Smart grid data from the Energy Systems Research Laboratory, Florida International University​.</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efficient anomaly detection, real-time monitoring, and optimized feature selection using PCA.</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Requires a large dataset, potential false positives, high computational cost, and dependency on data stationarity.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The Isolation Forest model successfully detected anomalies with 98.74% accuracy.</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10.</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machine learning-based anomaly detection techniques in smart grids, categorizing them into supervised and unsupervised learning models for analyzing and predicting anomalies.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SGCC (State Grid Corporation of China), UCI Smart Grid Dataset, and real-time data from power grid testbeds.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Improved security, high accuracy, scalability, and automated detection.</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High computational cost, data dependency, false positives, and privacy concerns.</a:t>
                      </a:r>
                      <a:endParaRPr/>
                    </a:p>
                    <a:p>
                      <a:pPr indent="0" lvl="0" marL="0" marR="0" rtl="0" algn="just">
                        <a:lnSpc>
                          <a:spcPct val="107000"/>
                        </a:lnSpc>
                        <a:spcBef>
                          <a:spcPts val="0"/>
                        </a:spcBef>
                        <a:spcAft>
                          <a:spcPts val="0"/>
                        </a:spcAft>
                        <a:buNone/>
                      </a:pPr>
                      <a:r>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7000"/>
                        </a:lnSpc>
                        <a:spcBef>
                          <a:spcPts val="0"/>
                        </a:spcBef>
                        <a:spcAft>
                          <a:spcPts val="0"/>
                        </a:spcAft>
                        <a:buNone/>
                      </a:pPr>
                      <a:r>
                        <a:rPr lang="en-US" sz="1100" u="none" cap="none" strike="noStrike">
                          <a:latin typeface="Times New Roman"/>
                          <a:ea typeface="Times New Roman"/>
                          <a:cs typeface="Times New Roman"/>
                          <a:sym typeface="Times New Roman"/>
                        </a:rPr>
                        <a:t>deep learning and ensemble models achieving anomaly detection accuracy of above 90%.</a:t>
                      </a:r>
                      <a:endParaRPr sz="1100" u="none" cap="none" strike="noStrike">
                        <a:latin typeface="Times New Roman"/>
                        <a:ea typeface="Times New Roman"/>
                        <a:cs typeface="Times New Roman"/>
                        <a:sym typeface="Times New Roman"/>
                      </a:endParaRPr>
                    </a:p>
                  </a:txBody>
                  <a:tcPr marT="0" marB="0" marR="68575" marL="6857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9"/>
          <p:cNvSpPr txBox="1"/>
          <p:nvPr/>
        </p:nvSpPr>
        <p:spPr>
          <a:xfrm>
            <a:off x="0" y="-10679"/>
            <a:ext cx="91440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i="0" lang="en-US" sz="3200" u="none" cap="none" strike="noStrike">
                <a:solidFill>
                  <a:srgbClr val="000000"/>
                </a:solidFill>
                <a:latin typeface="Times New Roman"/>
                <a:ea typeface="Times New Roman"/>
                <a:cs typeface="Times New Roman"/>
                <a:sym typeface="Times New Roman"/>
              </a:rPr>
              <a:t>Existing Approaches (Literature Survey) </a:t>
            </a:r>
            <a:endParaRPr/>
          </a:p>
        </p:txBody>
      </p:sp>
      <p:graphicFrame>
        <p:nvGraphicFramePr>
          <p:cNvPr id="93" name="Google Shape;93;p9"/>
          <p:cNvGraphicFramePr/>
          <p:nvPr/>
        </p:nvGraphicFramePr>
        <p:xfrm>
          <a:off x="248575" y="781921"/>
          <a:ext cx="3000000" cy="3000000"/>
        </p:xfrm>
        <a:graphic>
          <a:graphicData uri="http://schemas.openxmlformats.org/drawingml/2006/table">
            <a:tbl>
              <a:tblPr bandRow="1" firstCol="1" firstRow="1">
                <a:noFill/>
                <a:tableStyleId>{BFDB4133-0315-47D5-B443-FC77D4F08112}</a:tableStyleId>
              </a:tblPr>
              <a:tblGrid>
                <a:gridCol w="470525"/>
                <a:gridCol w="1878600"/>
                <a:gridCol w="1274650"/>
                <a:gridCol w="1740650"/>
                <a:gridCol w="1738250"/>
                <a:gridCol w="1437650"/>
              </a:tblGrid>
              <a:tr h="479775">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Ref. No.</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Methodology</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Dataset Name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Advantage</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Drawbacks</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1200" u="none" cap="none" strike="noStrike">
                          <a:latin typeface="Times New Roman"/>
                          <a:ea typeface="Times New Roman"/>
                          <a:cs typeface="Times New Roman"/>
                          <a:sym typeface="Times New Roman"/>
                        </a:rPr>
                        <a:t>Results</a:t>
                      </a:r>
                      <a:endParaRPr sz="1100" u="none" cap="none" strike="noStrike">
                        <a:latin typeface="Times New Roman"/>
                        <a:ea typeface="Times New Roman"/>
                        <a:cs typeface="Times New Roman"/>
                        <a:sym typeface="Times New Roman"/>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200"/>
                        <a:buFont typeface="Arial"/>
                        <a:buNone/>
                      </a:pPr>
                      <a:r>
                        <a:rPr lang="en-US" sz="1200" u="none" cap="none" strike="noStrike">
                          <a:latin typeface="Times New Roman"/>
                          <a:ea typeface="Times New Roman"/>
                          <a:cs typeface="Times New Roman"/>
                          <a:sym typeface="Times New Roman"/>
                        </a:rPr>
                        <a:t>11. </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A hybrid CNN-based approach, where CNN extracts features from power consumption data, and traditional machine learning algorithms classify anomalies. Additionally, Generative Adversarial Networks (GANs)</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 real-world electricity consumption dataset</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High detection accuracy, automatic feature extraction, handles imbalanced data with GAN, and effective against multiple attack vectors.</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Computationally expensive, requires large datasets, potential false positives, and dependency on synthetic data quality.</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The </a:t>
                      </a:r>
                      <a:r>
                        <a:rPr b="0" lang="en-US" sz="1100" u="none" cap="none" strike="noStrike">
                          <a:latin typeface="Times New Roman"/>
                          <a:ea typeface="Times New Roman"/>
                          <a:cs typeface="Times New Roman"/>
                          <a:sym typeface="Times New Roman"/>
                        </a:rPr>
                        <a:t>hybrid CNN-based detector </a:t>
                      </a:r>
                      <a:r>
                        <a:rPr lang="en-US" sz="1100" u="none" cap="none" strike="noStrike">
                          <a:latin typeface="Times New Roman"/>
                          <a:ea typeface="Times New Roman"/>
                          <a:cs typeface="Times New Roman"/>
                          <a:sym typeface="Times New Roman"/>
                        </a:rPr>
                        <a:t>achieved an accuracy of </a:t>
                      </a:r>
                      <a:r>
                        <a:rPr b="0" lang="en-US" sz="1100" u="none" cap="none" strike="noStrike">
                          <a:latin typeface="Times New Roman"/>
                          <a:ea typeface="Times New Roman"/>
                          <a:cs typeface="Times New Roman"/>
                          <a:sym typeface="Times New Roman"/>
                        </a:rPr>
                        <a:t>98.91%.</a:t>
                      </a:r>
                      <a:endParaRPr/>
                    </a:p>
                  </a:txBody>
                  <a:tcPr marT="0" marB="0" marR="68575" marL="68575" anchor="ctr"/>
                </a:tc>
              </a:tr>
              <a:tr h="1757250">
                <a:tc>
                  <a:txBody>
                    <a:bodyPr/>
                    <a:lstStyle/>
                    <a:p>
                      <a:pPr indent="0" lvl="0" marL="0" marR="0" rtl="0" algn="ctr">
                        <a:lnSpc>
                          <a:spcPct val="107000"/>
                        </a:lnSpc>
                        <a:spcBef>
                          <a:spcPts val="0"/>
                        </a:spcBef>
                        <a:spcAft>
                          <a:spcPts val="0"/>
                        </a:spcAft>
                        <a:buClr>
                          <a:srgbClr val="000000"/>
                        </a:buClr>
                        <a:buSzPts val="1100"/>
                        <a:buFont typeface="Arial"/>
                        <a:buNone/>
                      </a:pPr>
                      <a:r>
                        <a:rPr lang="en-US" sz="1100" u="none" cap="none" strike="noStrike">
                          <a:latin typeface="Times New Roman"/>
                          <a:ea typeface="Times New Roman"/>
                          <a:cs typeface="Times New Roman"/>
                          <a:sym typeface="Times New Roman"/>
                        </a:rPr>
                        <a:t>12.</a:t>
                      </a:r>
                      <a:endParaRPr sz="11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Ensemble Voting-Based Anomaly Detection System (ADS) for smart grid security, combining Random Forest (RF) and Convolutional Neural Networks (CNN) for classification.</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The </a:t>
                      </a:r>
                      <a:r>
                        <a:rPr b="0" lang="en-US" sz="1100" u="none" cap="none" strike="noStrike">
                          <a:latin typeface="Times New Roman"/>
                          <a:ea typeface="Times New Roman"/>
                          <a:cs typeface="Times New Roman"/>
                          <a:sym typeface="Times New Roman"/>
                        </a:rPr>
                        <a:t>CIC-IDS2017 </a:t>
                      </a:r>
                      <a:r>
                        <a:rPr lang="en-US" sz="1100" u="none" cap="none" strike="noStrike">
                          <a:latin typeface="Times New Roman"/>
                          <a:ea typeface="Times New Roman"/>
                          <a:cs typeface="Times New Roman"/>
                          <a:sym typeface="Times New Roman"/>
                        </a:rPr>
                        <a:t>dataset is a benchmark dataset for intrusion detection systems (IDS), created by the </a:t>
                      </a:r>
                      <a:r>
                        <a:rPr b="0" lang="en-US" sz="1100" u="none" cap="none" strike="noStrike">
                          <a:latin typeface="Times New Roman"/>
                          <a:ea typeface="Times New Roman"/>
                          <a:cs typeface="Times New Roman"/>
                          <a:sym typeface="Times New Roman"/>
                        </a:rPr>
                        <a:t>Canadian Institute for Cybersecurity (CIC).</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adaptive to complex attacks, improved feature extraction using autoencoders, and effective handling of imbalanced data with SMOTE.</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Computationally expensive, requires large datasets, potential overfitting, and dependency on labeled data for training.</a:t>
                      </a:r>
                      <a:endParaRPr/>
                    </a:p>
                  </a:txBody>
                  <a:tcPr marT="0" marB="0" marR="68575" marL="68575" anchor="ctr"/>
                </a:tc>
                <a:tc>
                  <a:txBody>
                    <a:bodyPr/>
                    <a:lstStyle/>
                    <a:p>
                      <a:pPr indent="0" lvl="0" marL="0" marR="0" rtl="0" algn="just">
                        <a:lnSpc>
                          <a:spcPct val="100000"/>
                        </a:lnSpc>
                        <a:spcBef>
                          <a:spcPts val="0"/>
                        </a:spcBef>
                        <a:spcAft>
                          <a:spcPts val="0"/>
                        </a:spcAft>
                        <a:buNone/>
                      </a:pPr>
                      <a:r>
                        <a:rPr lang="en-US" sz="1100" u="none" cap="none" strike="noStrike">
                          <a:latin typeface="Times New Roman"/>
                          <a:ea typeface="Times New Roman"/>
                          <a:cs typeface="Times New Roman"/>
                          <a:sym typeface="Times New Roman"/>
                        </a:rPr>
                        <a:t>The </a:t>
                      </a:r>
                      <a:r>
                        <a:rPr b="0" lang="en-US" sz="1100" u="none" cap="none" strike="noStrike">
                          <a:latin typeface="Times New Roman"/>
                          <a:ea typeface="Times New Roman"/>
                          <a:cs typeface="Times New Roman"/>
                          <a:sym typeface="Times New Roman"/>
                        </a:rPr>
                        <a:t>ensemble voting-based model achieved 98.29%</a:t>
                      </a:r>
                      <a:r>
                        <a:rPr b="1" lang="en-US" sz="1100" u="none" cap="none" strike="noStrike">
                          <a:latin typeface="Times New Roman"/>
                          <a:ea typeface="Times New Roman"/>
                          <a:cs typeface="Times New Roman"/>
                          <a:sym typeface="Times New Roman"/>
                        </a:rPr>
                        <a:t> </a:t>
                      </a:r>
                      <a:r>
                        <a:rPr b="0" lang="en-US" sz="1100" u="none" cap="none" strike="noStrike">
                          <a:latin typeface="Times New Roman"/>
                          <a:ea typeface="Times New Roman"/>
                          <a:cs typeface="Times New Roman"/>
                          <a:sym typeface="Times New Roman"/>
                        </a:rPr>
                        <a:t>accuracy, 99% precision.</a:t>
                      </a:r>
                      <a:endParaRPr/>
                    </a:p>
                  </a:txBody>
                  <a:tcPr marT="0" marB="0" marR="68575" marL="6857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dc:creator>
</cp:coreProperties>
</file>