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269" r:id="rId3"/>
    <p:sldId id="257" r:id="rId4"/>
    <p:sldId id="258" r:id="rId5"/>
    <p:sldId id="259" r:id="rId6"/>
    <p:sldId id="273" r:id="rId7"/>
    <p:sldId id="274" r:id="rId8"/>
    <p:sldId id="275" r:id="rId9"/>
    <p:sldId id="276" r:id="rId10"/>
    <p:sldId id="268" r:id="rId11"/>
    <p:sldId id="277" r:id="rId12"/>
    <p:sldId id="278" r:id="rId13"/>
    <p:sldId id="265" r:id="rId14"/>
    <p:sldId id="279" r:id="rId15"/>
    <p:sldId id="289" r:id="rId16"/>
    <p:sldId id="290" r:id="rId17"/>
    <p:sldId id="280" r:id="rId18"/>
    <p:sldId id="291" r:id="rId19"/>
    <p:sldId id="281" r:id="rId20"/>
    <p:sldId id="282" r:id="rId21"/>
    <p:sldId id="283" r:id="rId22"/>
    <p:sldId id="285" r:id="rId23"/>
    <p:sldId id="292" r:id="rId24"/>
    <p:sldId id="286" r:id="rId25"/>
    <p:sldId id="293" r:id="rId26"/>
    <p:sldId id="294" r:id="rId27"/>
    <p:sldId id="287" r:id="rId28"/>
    <p:sldId id="288" r:id="rId29"/>
    <p:sldId id="266" r:id="rId30"/>
    <p:sldId id="270" r:id="rId31"/>
    <p:sldId id="271" r:id="rId32"/>
    <p:sldId id="272" r:id="rId33"/>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g51AjE0sdlm3hkr3Z8oxv7rN3p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D6EC"/>
    <a:srgbClr val="397EB3"/>
    <a:srgbClr val="367D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0F8C88-068C-4B3B-BF8C-F293BD261FEC}">
  <a:tblStyle styleId="{AA0F8C88-068C-4B3B-BF8C-F293BD261FE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660"/>
  </p:normalViewPr>
  <p:slideViewPr>
    <p:cSldViewPr snapToGrid="0">
      <p:cViewPr varScale="1">
        <p:scale>
          <a:sx n="47" d="100"/>
          <a:sy n="47" d="100"/>
        </p:scale>
        <p:origin x="524"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Times New Roman" panose="02020603050405020304" pitchFamily="18" charset="0"/>
                <a:ea typeface="Calibri"/>
                <a:cs typeface="Times New Roman" panose="02020603050405020304" pitchFamily="18" charset="0"/>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4" name="Google Shape;4;n"/>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imes New Roman" panose="02020603050405020304" pitchFamily="18" charset="0"/>
                <a:ea typeface="Calibri"/>
                <a:cs typeface="Times New Roman" panose="02020603050405020304" pitchFamily="18" charset="0"/>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5" name="Google Shape;5;n"/>
          <p:cNvSpPr>
            <a:spLocks noGrp="1" noRot="1" noChangeAspect="1"/>
          </p:cNvSpPr>
          <p:nvPr>
            <p:ph type="sldImg" idx="3"/>
          </p:nvPr>
        </p:nvSpPr>
        <p:spPr>
          <a:xfrm>
            <a:off x="2857500" y="512763"/>
            <a:ext cx="3429000"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dirty="0"/>
          </a:p>
        </p:txBody>
      </p:sp>
      <p:sp>
        <p:nvSpPr>
          <p:cNvPr id="7" name="Google Shape;7;n"/>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Times New Roman" panose="02020603050405020304" pitchFamily="18" charset="0"/>
                <a:ea typeface="Calibri"/>
                <a:cs typeface="Times New Roman" panose="02020603050405020304" pitchFamily="18" charset="0"/>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8" name="Google Shape;8;n"/>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lvl1pPr>
              <a:defRPr>
                <a:latin typeface="Times New Roman" panose="02020603050405020304" pitchFamily="18" charset="0"/>
                <a:cs typeface="Times New Roman" panose="02020603050405020304" pitchFamily="18" charset="0"/>
              </a:defRPr>
            </a:lvl1pPr>
          </a:lstStyle>
          <a:p>
            <a:pPr algn="r"/>
            <a:fld id="{00000000-1234-1234-1234-123412341234}" type="slidenum">
              <a:rPr lang="en-US" sz="1200" smtClean="0">
                <a:solidFill>
                  <a:schemeClr val="dk1"/>
                </a:solidFill>
                <a:ea typeface="Calibri"/>
                <a:sym typeface="Calibri"/>
              </a:rPr>
              <a:pPr algn="r"/>
              <a:t>‹#›</a:t>
            </a:fld>
            <a:endParaRPr lang="en-US" sz="1200" dirty="0">
              <a:solidFill>
                <a:schemeClr val="dk1"/>
              </a:solidFill>
              <a:ea typeface="Calibri"/>
              <a:sym typeface="Calibri"/>
            </a:endParaRPr>
          </a:p>
        </p:txBody>
      </p:sp>
    </p:spTree>
    <p:extLst>
      <p:ext uri="{BB962C8B-B14F-4D97-AF65-F5344CB8AC3E}">
        <p14:creationId xmlns:p14="http://schemas.microsoft.com/office/powerpoint/2010/main" val="36816018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dirty="0"/>
          </a:p>
        </p:txBody>
      </p:sp>
      <p:sp>
        <p:nvSpPr>
          <p:cNvPr id="86" name="Google Shape;86;p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dirty="0">
                <a:solidFill>
                  <a:schemeClr val="dk1"/>
                </a:solidFill>
                <a:sym typeface="Calibri"/>
              </a:rPr>
              <a:t>1.7.2013</a:t>
            </a:r>
            <a:endParaRPr dirty="0"/>
          </a:p>
        </p:txBody>
      </p:sp>
      <p:sp>
        <p:nvSpPr>
          <p:cNvPr id="87" name="Google Shape;87;p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89" name="Google Shape;89;p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dirty="0"/>
          </a:p>
        </p:txBody>
      </p:sp>
      <p:sp>
        <p:nvSpPr>
          <p:cNvPr id="90" name="Google Shape;90;p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dirty="0">
                <a:solidFill>
                  <a:schemeClr val="dk1"/>
                </a:solidFill>
                <a:ea typeface="Calibri"/>
                <a:sym typeface="Calibri"/>
              </a:rPr>
              <a:t>‹#›</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5834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4521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680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latin typeface="Times New Roman" panose="02020603050405020304" pitchFamily="18" charset="0"/>
              <a:cs typeface="Times New Roman" panose="02020603050405020304" pitchFamily="18" charset="0"/>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2959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01606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1151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1: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358" name="Google Shape;358;p11: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1: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358" name="Google Shape;358;p11: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95243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1: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358" name="Google Shape;358;p11: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27201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1: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358" name="Google Shape;358;p11: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7573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99" name="Google Shape;99;p2: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05" name="Google Shape;105;p3: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dirty="0"/>
          </a:p>
        </p:txBody>
      </p:sp>
      <p:sp>
        <p:nvSpPr>
          <p:cNvPr id="111" name="Google Shape;111;p4: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dirty="0">
                <a:solidFill>
                  <a:schemeClr val="dk1"/>
                </a:solidFill>
                <a:sym typeface="Calibri"/>
              </a:rPr>
              <a:t>1.7.2013</a:t>
            </a:r>
            <a:endParaRPr dirty="0"/>
          </a:p>
        </p:txBody>
      </p:sp>
      <p:sp>
        <p:nvSpPr>
          <p:cNvPr id="112" name="Google Shape;112;p4: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4: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14" name="Google Shape;114;p4: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dirty="0"/>
          </a:p>
        </p:txBody>
      </p:sp>
      <p:sp>
        <p:nvSpPr>
          <p:cNvPr id="115" name="Google Shape;115;p4: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dirty="0">
                <a:solidFill>
                  <a:schemeClr val="dk1"/>
                </a:solidFill>
                <a:ea typeface="Calibri"/>
                <a:sym typeface="Calibri"/>
              </a:rPr>
              <a:t>‹#›</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1" name="Google Shape;121;p5: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17" name="Google Shape;17;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18" name="Google Shape;18;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74" name="Google Shape;74;p23"/>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atin typeface="Times New Roman" panose="02020603050405020304" pitchFamily="18" charset="0"/>
                <a:cs typeface="Times New Roman" panose="02020603050405020304" pitchFamily="18" charset="0"/>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
        <p:nvSpPr>
          <p:cNvPr id="75" name="Google Shape;75;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76" name="Google Shape;76;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77" name="Google Shape;77;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80" name="Google Shape;80;p2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atin typeface="Times New Roman" panose="02020603050405020304" pitchFamily="18" charset="0"/>
                <a:cs typeface="Times New Roman" panose="02020603050405020304" pitchFamily="18" charset="0"/>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
        <p:nvSpPr>
          <p:cNvPr id="81" name="Google Shape;8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82" name="Google Shape;8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83" name="Google Shape;8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1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1" name="Google Shape;21;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latin typeface="Times New Roman" panose="02020603050405020304" pitchFamily="18" charset="0"/>
                <a:cs typeface="Times New Roman" panose="02020603050405020304" pitchFamily="18" charset="0"/>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dirty="0"/>
          </a:p>
        </p:txBody>
      </p:sp>
      <p:sp>
        <p:nvSpPr>
          <p:cNvPr id="22" name="Google Shape;2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23" name="Google Shape;2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24" name="Google Shape;2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7" name="Google Shape;2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atin typeface="Times New Roman" panose="02020603050405020304" pitchFamily="18" charset="0"/>
                <a:cs typeface="Times New Roman" panose="02020603050405020304" pitchFamily="18" charset="0"/>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
        <p:nvSpPr>
          <p:cNvPr id="28" name="Google Shape;2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29" name="Google Shape;2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30" name="Google Shape;3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3" name="Google Shape;33;p1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latin typeface="Times New Roman" panose="02020603050405020304" pitchFamily="18" charset="0"/>
                <a:cs typeface="Times New Roman" panose="02020603050405020304" pitchFamily="18" charset="0"/>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dirty="0"/>
          </a:p>
        </p:txBody>
      </p:sp>
      <p:sp>
        <p:nvSpPr>
          <p:cNvPr id="34" name="Google Shape;34;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35" name="Google Shape;35;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36" name="Google Shape;36;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9" name="Google Shape;39;p1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atin typeface="Times New Roman" panose="02020603050405020304" pitchFamily="18" charset="0"/>
                <a:cs typeface="Times New Roman" panose="02020603050405020304" pitchFamily="18" charset="0"/>
              </a:defRPr>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dirty="0"/>
          </a:p>
        </p:txBody>
      </p:sp>
      <p:sp>
        <p:nvSpPr>
          <p:cNvPr id="40" name="Google Shape;40;p1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atin typeface="Times New Roman" panose="02020603050405020304" pitchFamily="18" charset="0"/>
                <a:cs typeface="Times New Roman" panose="02020603050405020304" pitchFamily="18" charset="0"/>
              </a:defRPr>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dirty="0"/>
          </a:p>
        </p:txBody>
      </p:sp>
      <p:sp>
        <p:nvSpPr>
          <p:cNvPr id="41" name="Google Shape;4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42" name="Google Shape;4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43" name="Google Shape;4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6" name="Google Shape;46;p1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atin typeface="Times New Roman" panose="02020603050405020304" pitchFamily="18" charset="0"/>
                <a:cs typeface="Times New Roman" panose="02020603050405020304" pitchFamily="18" charset="0"/>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dirty="0"/>
          </a:p>
        </p:txBody>
      </p:sp>
      <p:sp>
        <p:nvSpPr>
          <p:cNvPr id="47" name="Google Shape;47;p1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atin typeface="Times New Roman" panose="02020603050405020304" pitchFamily="18" charset="0"/>
                <a:cs typeface="Times New Roman" panose="02020603050405020304" pitchFamily="18" charset="0"/>
              </a:defRPr>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dirty="0"/>
          </a:p>
        </p:txBody>
      </p:sp>
      <p:sp>
        <p:nvSpPr>
          <p:cNvPr id="48" name="Google Shape;48;p1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atin typeface="Times New Roman" panose="02020603050405020304" pitchFamily="18" charset="0"/>
                <a:cs typeface="Times New Roman" panose="02020603050405020304" pitchFamily="18" charset="0"/>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dirty="0"/>
          </a:p>
        </p:txBody>
      </p:sp>
      <p:sp>
        <p:nvSpPr>
          <p:cNvPr id="49" name="Google Shape;49;p1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atin typeface="Times New Roman" panose="02020603050405020304" pitchFamily="18" charset="0"/>
                <a:cs typeface="Times New Roman" panose="02020603050405020304" pitchFamily="18" charset="0"/>
              </a:defRPr>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dirty="0"/>
          </a:p>
        </p:txBody>
      </p:sp>
      <p:sp>
        <p:nvSpPr>
          <p:cNvPr id="50" name="Google Shape;50;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51" name="Google Shape;51;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52" name="Google Shape;5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5" name="Google Shape;5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56" name="Google Shape;5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57" name="Google Shape;5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0" name="Google Shape;60;p2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atin typeface="Times New Roman" panose="02020603050405020304" pitchFamily="18" charset="0"/>
                <a:cs typeface="Times New Roman" panose="02020603050405020304" pitchFamily="18" charset="0"/>
              </a:defRPr>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dirty="0"/>
          </a:p>
        </p:txBody>
      </p:sp>
      <p:sp>
        <p:nvSpPr>
          <p:cNvPr id="61" name="Google Shape;61;p2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atin typeface="Times New Roman" panose="02020603050405020304" pitchFamily="18" charset="0"/>
                <a:cs typeface="Times New Roman" panose="02020603050405020304" pitchFamily="18" charset="0"/>
              </a:defRPr>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dirty="0"/>
          </a:p>
        </p:txBody>
      </p:sp>
      <p:sp>
        <p:nvSpPr>
          <p:cNvPr id="62" name="Google Shape;62;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63" name="Google Shape;63;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64" name="Google Shape;64;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7" name="Google Shape;67;p22"/>
          <p:cNvSpPr>
            <a:spLocks noGrp="1"/>
          </p:cNvSpPr>
          <p:nvPr>
            <p:ph type="pic" idx="2"/>
          </p:nvPr>
        </p:nvSpPr>
        <p:spPr>
          <a:xfrm>
            <a:off x="1792288" y="612775"/>
            <a:ext cx="5486400" cy="4114800"/>
          </a:xfrm>
          <a:prstGeom prst="rect">
            <a:avLst/>
          </a:prstGeom>
          <a:noFill/>
          <a:ln>
            <a:noFill/>
          </a:ln>
        </p:spPr>
      </p:sp>
      <p:sp>
        <p:nvSpPr>
          <p:cNvPr id="68" name="Google Shape;68;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atin typeface="Times New Roman" panose="02020603050405020304" pitchFamily="18" charset="0"/>
                <a:cs typeface="Times New Roman" panose="02020603050405020304" pitchFamily="18" charset="0"/>
              </a:defRPr>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dirty="0"/>
          </a:p>
        </p:txBody>
      </p:sp>
      <p:sp>
        <p:nvSpPr>
          <p:cNvPr id="69" name="Google Shape;69;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70" name="Google Shape;70;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71" name="Google Shape;71;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dirty="0"/>
          </a:p>
        </p:txBody>
      </p:sp>
      <p:sp>
        <p:nvSpPr>
          <p:cNvPr id="12" name="Google Shape;12;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Times New Roman" panose="02020603050405020304" pitchFamily="18" charset="0"/>
                <a:ea typeface="Calibri"/>
                <a:cs typeface="Times New Roman" panose="02020603050405020304" pitchFamily="18" charset="0"/>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13" name="Google Shape;13;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Times New Roman" panose="02020603050405020304" pitchFamily="18" charset="0"/>
                <a:ea typeface="Calibri"/>
                <a:cs typeface="Times New Roman" panose="02020603050405020304" pitchFamily="18" charset="0"/>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14" name="Google Shape;1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Times New Roman" panose="02020603050405020304" pitchFamily="18" charset="0"/>
                <a:ea typeface="Calibri"/>
                <a:cs typeface="Times New Roman" panose="02020603050405020304" pitchFamily="18" charset="0"/>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www.ncbi.nlm.nih.gov/pmc/articles/PMC8861690/"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hyperlink" Target="https://www.ncbi.nlm.nih.gov/pmc/articles/PMC7157505/"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p:nvPr/>
        </p:nvSpPr>
        <p:spPr>
          <a:xfrm>
            <a:off x="588949" y="5732462"/>
            <a:ext cx="17110094" cy="1418209"/>
          </a:xfrm>
          <a:prstGeom prst="rect">
            <a:avLst/>
          </a:prstGeom>
          <a:noFill/>
          <a:ln>
            <a:noFill/>
          </a:ln>
        </p:spPr>
        <p:txBody>
          <a:bodyPr spcFirstLastPara="1" wrap="square" lIns="0" tIns="0" rIns="0" bIns="0" anchor="t" anchorCtr="0">
            <a:spAutoFit/>
          </a:bodyPr>
          <a:lstStyle/>
          <a:p>
            <a:pPr marL="0" marR="0" lvl="0" indent="0" algn="ctr" rtl="0">
              <a:lnSpc>
                <a:spcPct val="95999"/>
              </a:lnSpc>
              <a:spcBef>
                <a:spcPts val="0"/>
              </a:spcBef>
              <a:spcAft>
                <a:spcPts val="0"/>
              </a:spcAft>
              <a:buNone/>
            </a:pPr>
            <a:r>
              <a:rPr lang="en-US" sz="4800" b="1" dirty="0">
                <a:solidFill>
                  <a:srgbClr val="FF0000"/>
                </a:solidFill>
                <a:latin typeface="Times"/>
                <a:cs typeface="Times"/>
                <a:sym typeface="Times"/>
              </a:rPr>
              <a:t>Transformative NLP in Healthcare through Clinical Text Analysis with </a:t>
            </a:r>
            <a:r>
              <a:rPr lang="en-US" sz="4800" b="1" dirty="0" err="1">
                <a:solidFill>
                  <a:srgbClr val="FF0000"/>
                </a:solidFill>
                <a:latin typeface="Times"/>
                <a:cs typeface="Times"/>
                <a:sym typeface="Times"/>
              </a:rPr>
              <a:t>spaCy</a:t>
            </a:r>
            <a:endParaRPr sz="1200" dirty="0">
              <a:solidFill>
                <a:srgbClr val="FF0000"/>
              </a:solidFill>
            </a:endParaRPr>
          </a:p>
        </p:txBody>
      </p:sp>
      <p:sp>
        <p:nvSpPr>
          <p:cNvPr id="93" name="Google Shape;93;p1"/>
          <p:cNvSpPr/>
          <p:nvPr/>
        </p:nvSpPr>
        <p:spPr>
          <a:xfrm>
            <a:off x="8148100" y="4029075"/>
            <a:ext cx="1991793" cy="1703387"/>
          </a:xfrm>
          <a:custGeom>
            <a:avLst/>
            <a:gdLst/>
            <a:ahLst/>
            <a:cxnLst/>
            <a:rect l="l" t="t" r="r" b="b"/>
            <a:pathLst>
              <a:path w="1991793" h="1588240" extrusionOk="0">
                <a:moveTo>
                  <a:pt x="0" y="0"/>
                </a:moveTo>
                <a:lnTo>
                  <a:pt x="1991792" y="0"/>
                </a:lnTo>
                <a:lnTo>
                  <a:pt x="1991792" y="1588240"/>
                </a:lnTo>
                <a:lnTo>
                  <a:pt x="0" y="1588240"/>
                </a:lnTo>
                <a:lnTo>
                  <a:pt x="0" y="0"/>
                </a:lnTo>
                <a:close/>
              </a:path>
            </a:pathLst>
          </a:custGeom>
          <a:blipFill rotWithShape="1">
            <a:blip r:embed="rId3">
              <a:alphaModFix/>
            </a:blip>
            <a:stretch>
              <a:fillRect l="-49698" t="-43344" r="-44732" b="-40091"/>
            </a:stretch>
          </a:blipFill>
          <a:ln>
            <a:noFill/>
          </a:ln>
        </p:spPr>
      </p:sp>
      <p:sp>
        <p:nvSpPr>
          <p:cNvPr id="94" name="Google Shape;94;p1"/>
          <p:cNvSpPr txBox="1"/>
          <p:nvPr/>
        </p:nvSpPr>
        <p:spPr>
          <a:xfrm>
            <a:off x="91350" y="0"/>
            <a:ext cx="18105300" cy="3841436"/>
          </a:xfrm>
          <a:prstGeom prst="rect">
            <a:avLst/>
          </a:prstGeom>
          <a:noFill/>
          <a:ln>
            <a:noFill/>
          </a:ln>
        </p:spPr>
        <p:txBody>
          <a:bodyPr spcFirstLastPara="1" wrap="square" lIns="0" tIns="0" rIns="0" bIns="0" anchor="t" anchorCtr="0">
            <a:spAutoFit/>
          </a:bodyPr>
          <a:lstStyle/>
          <a:p>
            <a:pPr marL="0" marR="0" lvl="0" indent="0" algn="l" rtl="0">
              <a:lnSpc>
                <a:spcPct val="186555"/>
              </a:lnSpc>
              <a:spcBef>
                <a:spcPts val="0"/>
              </a:spcBef>
              <a:spcAft>
                <a:spcPts val="0"/>
              </a:spcAft>
              <a:buNone/>
            </a:pP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20004"/>
              </a:lnSpc>
              <a:spcBef>
                <a:spcPts val="0"/>
              </a:spcBef>
              <a:spcAft>
                <a:spcPts val="0"/>
              </a:spcAft>
              <a:buNone/>
            </a:pPr>
            <a:r>
              <a:rPr lang="en-US" sz="4499" b="1" i="0" u="none" strike="noStrike" cap="none" dirty="0" err="1">
                <a:solidFill>
                  <a:srgbClr val="000000"/>
                </a:solidFill>
                <a:latin typeface="Times New Roman"/>
                <a:ea typeface="Times New Roman"/>
                <a:cs typeface="Times New Roman"/>
                <a:sym typeface="Times New Roman"/>
              </a:rPr>
              <a:t>Gokaraju</a:t>
            </a:r>
            <a:r>
              <a:rPr lang="en-US" sz="4499" b="1" i="0" u="none" strike="noStrike" cap="none" dirty="0">
                <a:solidFill>
                  <a:srgbClr val="000000"/>
                </a:solidFill>
                <a:latin typeface="Times New Roman"/>
                <a:ea typeface="Times New Roman"/>
                <a:cs typeface="Times New Roman"/>
                <a:sym typeface="Times New Roman"/>
              </a:rPr>
              <a:t> </a:t>
            </a:r>
            <a:r>
              <a:rPr lang="en-US" sz="4499" b="1" i="0" u="none" strike="noStrike" cap="none" dirty="0" err="1">
                <a:solidFill>
                  <a:srgbClr val="000000"/>
                </a:solidFill>
                <a:latin typeface="Times New Roman"/>
                <a:ea typeface="Times New Roman"/>
                <a:cs typeface="Times New Roman"/>
                <a:sym typeface="Times New Roman"/>
              </a:rPr>
              <a:t>Rangaraju</a:t>
            </a:r>
            <a:r>
              <a:rPr lang="en-US" sz="4499" b="1" i="0" u="none" strike="noStrike" cap="none" dirty="0">
                <a:solidFill>
                  <a:srgbClr val="000000"/>
                </a:solidFill>
                <a:latin typeface="Times New Roman"/>
                <a:ea typeface="Times New Roman"/>
                <a:cs typeface="Times New Roman"/>
                <a:sym typeface="Times New Roman"/>
              </a:rPr>
              <a:t> Institute of Engineering and Technology </a:t>
            </a:r>
            <a:endParaRPr dirty="0">
              <a:latin typeface="Times New Roman"/>
              <a:ea typeface="Times New Roman"/>
              <a:cs typeface="Times New Roman"/>
              <a:sym typeface="Times New Roman"/>
            </a:endParaRPr>
          </a:p>
          <a:p>
            <a:pPr marL="0" marR="0" lvl="0" indent="0" algn="ctr" rtl="0">
              <a:lnSpc>
                <a:spcPct val="120004"/>
              </a:lnSpc>
              <a:spcBef>
                <a:spcPts val="0"/>
              </a:spcBef>
              <a:spcAft>
                <a:spcPts val="0"/>
              </a:spcAft>
              <a:buNone/>
            </a:pPr>
            <a:r>
              <a:rPr lang="en-US" sz="4499" b="1" i="0" u="none" strike="noStrike" cap="none" dirty="0">
                <a:solidFill>
                  <a:srgbClr val="000000"/>
                </a:solidFill>
                <a:latin typeface="Times New Roman"/>
                <a:ea typeface="Times New Roman"/>
                <a:cs typeface="Times New Roman"/>
                <a:sym typeface="Times New Roman"/>
              </a:rPr>
              <a:t>(Autonomous)</a:t>
            </a:r>
            <a:endParaRPr dirty="0">
              <a:latin typeface="Times New Roman"/>
              <a:ea typeface="Times New Roman"/>
              <a:cs typeface="Times New Roman"/>
              <a:sym typeface="Times New Roman"/>
            </a:endParaRPr>
          </a:p>
          <a:p>
            <a:pPr marL="0" marR="0" lvl="0" indent="0" algn="ctr" rtl="0">
              <a:lnSpc>
                <a:spcPct val="120004"/>
              </a:lnSpc>
              <a:spcBef>
                <a:spcPts val="0"/>
              </a:spcBef>
              <a:spcAft>
                <a:spcPts val="0"/>
              </a:spcAft>
              <a:buNone/>
            </a:pPr>
            <a:r>
              <a:rPr lang="en-US" sz="4499" b="1" i="0" u="none" strike="noStrike" cap="none" dirty="0">
                <a:solidFill>
                  <a:srgbClr val="000000"/>
                </a:solidFill>
                <a:latin typeface="Times New Roman"/>
                <a:ea typeface="Times New Roman"/>
                <a:cs typeface="Times New Roman"/>
                <a:sym typeface="Times New Roman"/>
              </a:rPr>
              <a:t>Department of Artificial Intelligence and Machine Learning Engineering</a:t>
            </a:r>
            <a:endParaRPr sz="4499"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20004"/>
              </a:lnSpc>
              <a:spcBef>
                <a:spcPts val="0"/>
              </a:spcBef>
              <a:spcAft>
                <a:spcPts val="0"/>
              </a:spcAft>
              <a:buNone/>
            </a:pPr>
            <a:r>
              <a:rPr lang="en-US" sz="4499" b="1" i="0" u="none" strike="noStrike" cap="none" dirty="0">
                <a:solidFill>
                  <a:srgbClr val="000000"/>
                </a:solidFill>
                <a:latin typeface="Times New Roman"/>
                <a:ea typeface="Times New Roman"/>
                <a:cs typeface="Times New Roman"/>
                <a:sym typeface="Times New Roman"/>
              </a:rPr>
              <a:t>MINI PROJECT</a:t>
            </a:r>
            <a:endParaRPr sz="4000" dirty="0">
              <a:latin typeface="Times New Roman"/>
              <a:ea typeface="Times New Roman"/>
              <a:cs typeface="Times New Roman"/>
              <a:sym typeface="Times New Roman"/>
            </a:endParaRPr>
          </a:p>
        </p:txBody>
      </p:sp>
      <p:sp>
        <p:nvSpPr>
          <p:cNvPr id="95" name="Google Shape;95;p1"/>
          <p:cNvSpPr txBox="1"/>
          <p:nvPr/>
        </p:nvSpPr>
        <p:spPr>
          <a:xfrm>
            <a:off x="806250" y="7438712"/>
            <a:ext cx="6689700" cy="17727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b="1" i="0" u="none" strike="noStrike" cap="none" dirty="0">
                <a:solidFill>
                  <a:srgbClr val="000000"/>
                </a:solidFill>
                <a:latin typeface="Times"/>
                <a:ea typeface="Times"/>
                <a:cs typeface="Times"/>
                <a:sym typeface="Times"/>
              </a:rPr>
              <a:t>Under the Guidance of</a:t>
            </a:r>
          </a:p>
          <a:p>
            <a:pPr marL="0" marR="0" lvl="0" indent="0" algn="l" rtl="0">
              <a:lnSpc>
                <a:spcPct val="120000"/>
              </a:lnSpc>
              <a:spcBef>
                <a:spcPts val="0"/>
              </a:spcBef>
              <a:spcAft>
                <a:spcPts val="0"/>
              </a:spcAft>
              <a:buNone/>
            </a:pPr>
            <a:r>
              <a:rPr lang="en-US" sz="3200" dirty="0">
                <a:solidFill>
                  <a:schemeClr val="tx1">
                    <a:lumMod val="95000"/>
                    <a:lumOff val="5000"/>
                  </a:schemeClr>
                </a:solidFill>
                <a:latin typeface="Times"/>
                <a:cs typeface="Times"/>
                <a:sym typeface="Times"/>
              </a:rPr>
              <a:t>Mr. Y. Bharadwaj</a:t>
            </a:r>
          </a:p>
          <a:p>
            <a:pPr marL="0" marR="0" lvl="0" indent="0" algn="l" rtl="0">
              <a:lnSpc>
                <a:spcPct val="120000"/>
              </a:lnSpc>
              <a:spcBef>
                <a:spcPts val="0"/>
              </a:spcBef>
              <a:spcAft>
                <a:spcPts val="0"/>
              </a:spcAft>
              <a:buNone/>
            </a:pPr>
            <a:r>
              <a:rPr lang="en-US" sz="3200" dirty="0">
                <a:solidFill>
                  <a:schemeClr val="tx1">
                    <a:lumMod val="95000"/>
                    <a:lumOff val="5000"/>
                  </a:schemeClr>
                </a:solidFill>
                <a:latin typeface="Times"/>
                <a:cs typeface="Times"/>
                <a:sym typeface="Times"/>
              </a:rPr>
              <a:t>(Assistant Professor)</a:t>
            </a:r>
            <a:endParaRPr dirty="0">
              <a:solidFill>
                <a:schemeClr val="tx1">
                  <a:lumMod val="95000"/>
                  <a:lumOff val="5000"/>
                </a:schemeClr>
              </a:solidFill>
            </a:endParaRPr>
          </a:p>
        </p:txBody>
      </p:sp>
      <p:sp>
        <p:nvSpPr>
          <p:cNvPr id="96" name="Google Shape;96;p1"/>
          <p:cNvSpPr txBox="1"/>
          <p:nvPr/>
        </p:nvSpPr>
        <p:spPr>
          <a:xfrm>
            <a:off x="9786599" y="7189034"/>
            <a:ext cx="7912500" cy="295465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b="1" i="0" u="none" strike="noStrike" cap="none" dirty="0">
                <a:solidFill>
                  <a:srgbClr val="000000"/>
                </a:solidFill>
                <a:latin typeface="Times"/>
                <a:ea typeface="Times"/>
                <a:cs typeface="Times"/>
                <a:sym typeface="Times"/>
              </a:rPr>
              <a:t>Presented by: (Batch AA2)</a:t>
            </a:r>
            <a:endParaRPr dirty="0"/>
          </a:p>
          <a:p>
            <a:pPr marL="0" marR="0" lvl="0" indent="0" algn="l" rtl="0">
              <a:lnSpc>
                <a:spcPct val="120000"/>
              </a:lnSpc>
              <a:spcBef>
                <a:spcPts val="0"/>
              </a:spcBef>
              <a:spcAft>
                <a:spcPts val="0"/>
              </a:spcAft>
              <a:buNone/>
            </a:pPr>
            <a:r>
              <a:rPr lang="en-US" sz="3200" i="0" u="none" strike="noStrike" cap="none" dirty="0">
                <a:solidFill>
                  <a:srgbClr val="FF0000"/>
                </a:solidFill>
                <a:latin typeface="Times"/>
                <a:ea typeface="Times"/>
                <a:cs typeface="Times"/>
                <a:sym typeface="Times"/>
              </a:rPr>
              <a:t>1. Chilupuri Harshitha – 21241A6619 </a:t>
            </a:r>
          </a:p>
          <a:p>
            <a:pPr lvl="0">
              <a:lnSpc>
                <a:spcPct val="120000"/>
              </a:lnSpc>
            </a:pPr>
            <a:r>
              <a:rPr lang="en-US" sz="3200" dirty="0">
                <a:solidFill>
                  <a:srgbClr val="FF0000"/>
                </a:solidFill>
                <a:latin typeface="Times"/>
                <a:ea typeface="Times"/>
                <a:cs typeface="Times"/>
                <a:sym typeface="Times"/>
              </a:rPr>
              <a:t>2. </a:t>
            </a:r>
            <a:r>
              <a:rPr lang="en-US" sz="3200" dirty="0" err="1">
                <a:solidFill>
                  <a:srgbClr val="FF0000"/>
                </a:solidFill>
                <a:latin typeface="Times"/>
                <a:ea typeface="Times"/>
                <a:cs typeface="Times"/>
                <a:sym typeface="Times"/>
              </a:rPr>
              <a:t>Papaiahgari</a:t>
            </a:r>
            <a:r>
              <a:rPr lang="en-US" sz="3200" dirty="0">
                <a:solidFill>
                  <a:srgbClr val="FF0000"/>
                </a:solidFill>
                <a:latin typeface="Times"/>
                <a:ea typeface="Times"/>
                <a:cs typeface="Times"/>
                <a:sym typeface="Times"/>
              </a:rPr>
              <a:t> Gayatri – 21241A6651</a:t>
            </a:r>
          </a:p>
          <a:p>
            <a:pPr lvl="0">
              <a:lnSpc>
                <a:spcPct val="120000"/>
              </a:lnSpc>
            </a:pPr>
            <a:r>
              <a:rPr lang="en-US" sz="3200" dirty="0">
                <a:solidFill>
                  <a:srgbClr val="FF0000"/>
                </a:solidFill>
                <a:latin typeface="Times"/>
                <a:ea typeface="Times"/>
                <a:cs typeface="Times"/>
                <a:sym typeface="Times"/>
              </a:rPr>
              <a:t>3. </a:t>
            </a:r>
            <a:r>
              <a:rPr lang="en-US" sz="3200" dirty="0" err="1">
                <a:solidFill>
                  <a:srgbClr val="FF0000"/>
                </a:solidFill>
                <a:latin typeface="Times"/>
                <a:ea typeface="Times"/>
                <a:cs typeface="Times"/>
                <a:sym typeface="Times"/>
              </a:rPr>
              <a:t>Bontha</a:t>
            </a:r>
            <a:r>
              <a:rPr lang="en-US" sz="3200" dirty="0">
                <a:solidFill>
                  <a:srgbClr val="FF0000"/>
                </a:solidFill>
                <a:latin typeface="Times"/>
                <a:ea typeface="Times"/>
                <a:cs typeface="Times"/>
                <a:sym typeface="Times"/>
              </a:rPr>
              <a:t> Manjula       – 22245A6606</a:t>
            </a:r>
          </a:p>
          <a:p>
            <a:pPr lvl="0">
              <a:lnSpc>
                <a:spcPct val="120000"/>
              </a:lnSpc>
            </a:pPr>
            <a:r>
              <a:rPr lang="en-US" sz="3200" i="0" u="none" strike="noStrike" cap="none" dirty="0">
                <a:solidFill>
                  <a:srgbClr val="FF0000"/>
                </a:solidFill>
                <a:latin typeface="Times"/>
                <a:ea typeface="Times"/>
                <a:cs typeface="Times"/>
                <a:sym typeface="Times"/>
              </a:rPr>
              <a:t>4. Jaya Mathur             – 21241A6630</a:t>
            </a:r>
            <a:endParaRPr sz="3200" i="0" u="none" strike="noStrike" cap="none" dirty="0">
              <a:solidFill>
                <a:srgbClr val="FF0000"/>
              </a:solidFill>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alpha val="0"/>
          </a:schemeClr>
        </a:solidFill>
        <a:effectLst/>
      </p:bgPr>
    </p:bg>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i="0" u="none" strike="noStrike" cap="none" dirty="0">
                <a:solidFill>
                  <a:srgbClr val="000000"/>
                </a:solidFill>
                <a:latin typeface="Times New Roman"/>
                <a:ea typeface="Times New Roman"/>
                <a:cs typeface="Times New Roman"/>
                <a:sym typeface="Times New Roman"/>
              </a:rPr>
              <a:t>Architecture Diagram</a:t>
            </a:r>
            <a:endParaRPr dirty="0">
              <a:latin typeface="Times New Roman"/>
              <a:ea typeface="Times New Roman"/>
              <a:cs typeface="Times New Roman"/>
              <a:sym typeface="Times New Roman"/>
            </a:endParaRPr>
          </a:p>
        </p:txBody>
      </p:sp>
      <p:pic>
        <p:nvPicPr>
          <p:cNvPr id="7" name="Picture 6">
            <a:extLst>
              <a:ext uri="{FF2B5EF4-FFF2-40B4-BE49-F238E27FC236}">
                <a16:creationId xmlns:a16="http://schemas.microsoft.com/office/drawing/2014/main" id="{AC2D7F96-B45F-1C93-637A-C1F8FB7DE12A}"/>
              </a:ext>
            </a:extLst>
          </p:cNvPr>
          <p:cNvPicPr>
            <a:picLocks noChangeAspect="1"/>
          </p:cNvPicPr>
          <p:nvPr/>
        </p:nvPicPr>
        <p:blipFill>
          <a:blip r:embed="rId3"/>
          <a:stretch>
            <a:fillRect/>
          </a:stretch>
        </p:blipFill>
        <p:spPr>
          <a:xfrm>
            <a:off x="8074960" y="6317253"/>
            <a:ext cx="10061250" cy="2287864"/>
          </a:xfrm>
          <a:prstGeom prst="rect">
            <a:avLst/>
          </a:prstGeom>
        </p:spPr>
      </p:pic>
      <p:sp>
        <p:nvSpPr>
          <p:cNvPr id="18" name="Arrow: Right 17">
            <a:extLst>
              <a:ext uri="{FF2B5EF4-FFF2-40B4-BE49-F238E27FC236}">
                <a16:creationId xmlns:a16="http://schemas.microsoft.com/office/drawing/2014/main" id="{5E6349F7-0711-C7E1-F483-D5BB60823A7A}"/>
              </a:ext>
            </a:extLst>
          </p:cNvPr>
          <p:cNvSpPr/>
          <p:nvPr/>
        </p:nvSpPr>
        <p:spPr>
          <a:xfrm>
            <a:off x="9144000" y="7386251"/>
            <a:ext cx="611180" cy="398849"/>
          </a:xfrm>
          <a:prstGeom prst="rightArrow">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5C8E950B-E0F7-D44E-EC40-E1A9EC639B6D}"/>
              </a:ext>
            </a:extLst>
          </p:cNvPr>
          <p:cNvPicPr>
            <a:picLocks noChangeAspect="1"/>
          </p:cNvPicPr>
          <p:nvPr/>
        </p:nvPicPr>
        <p:blipFill>
          <a:blip r:embed="rId4"/>
          <a:stretch>
            <a:fillRect/>
          </a:stretch>
        </p:blipFill>
        <p:spPr>
          <a:xfrm>
            <a:off x="647700" y="2867342"/>
            <a:ext cx="8585200" cy="5737775"/>
          </a:xfrm>
          <a:prstGeom prst="rect">
            <a:avLst/>
          </a:prstGeom>
          <a:ln w="38100" cap="sq">
            <a:solidFill>
              <a:srgbClr val="367DBA"/>
            </a:solidFill>
            <a:prstDash val="solid"/>
            <a:miter lim="800000"/>
          </a:ln>
          <a:effectLst>
            <a:outerShdw blurRad="50800" dist="38100" dir="2700000" algn="tl" rotWithShape="0">
              <a:srgbClr val="000000">
                <a:alpha val="43000"/>
              </a:srgbClr>
            </a:outerShdw>
          </a:effectLst>
        </p:spPr>
      </p:pic>
      <p:sp>
        <p:nvSpPr>
          <p:cNvPr id="8" name="Rectangle: Rounded Corners 7">
            <a:extLst>
              <a:ext uri="{FF2B5EF4-FFF2-40B4-BE49-F238E27FC236}">
                <a16:creationId xmlns:a16="http://schemas.microsoft.com/office/drawing/2014/main" id="{ACA00B46-DD03-3152-8E88-62EE0186E12A}"/>
              </a:ext>
            </a:extLst>
          </p:cNvPr>
          <p:cNvSpPr/>
          <p:nvPr/>
        </p:nvSpPr>
        <p:spPr>
          <a:xfrm>
            <a:off x="4597400" y="2501900"/>
            <a:ext cx="2362200" cy="247650"/>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2F623B9D-8041-E366-4255-CC169AF51EF2}"/>
              </a:ext>
            </a:extLst>
          </p:cNvPr>
          <p:cNvSpPr/>
          <p:nvPr/>
        </p:nvSpPr>
        <p:spPr>
          <a:xfrm>
            <a:off x="3568700" y="2139915"/>
            <a:ext cx="3098800" cy="954715"/>
          </a:xfrm>
          <a:prstGeom prst="roundRect">
            <a:avLst/>
          </a:prstGeom>
          <a:solidFill>
            <a:srgbClr val="BAD6EC"/>
          </a:solidFill>
          <a:ln w="38100">
            <a:solidFill>
              <a:srgbClr val="397E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ptos Display" panose="020B0004020202020204" pitchFamily="34" charset="0"/>
                <a:ea typeface="Calibri" panose="020F0502020204030204" pitchFamily="34" charset="0"/>
                <a:cs typeface="Times New Roman" panose="02020603050405020304" pitchFamily="18" charset="0"/>
              </a:rPr>
              <a:t>Natural Language Processing</a:t>
            </a:r>
            <a:endParaRPr lang="en-IN" sz="1600" b="1" dirty="0">
              <a:solidFill>
                <a:schemeClr val="tx1"/>
              </a:solidFill>
              <a:latin typeface="Aptos Display" panose="020B0004020202020204" pitchFamily="34" charset="0"/>
              <a:ea typeface="Calibri" panose="020F0502020204030204" pitchFamily="34" charset="0"/>
              <a:cs typeface="Times New Roman" panose="02020603050405020304" pitchFamily="18" charset="0"/>
            </a:endParaRPr>
          </a:p>
        </p:txBody>
      </p:sp>
      <p:sp>
        <p:nvSpPr>
          <p:cNvPr id="19" name="Arrow: Right 18">
            <a:extLst>
              <a:ext uri="{FF2B5EF4-FFF2-40B4-BE49-F238E27FC236}">
                <a16:creationId xmlns:a16="http://schemas.microsoft.com/office/drawing/2014/main" id="{AE3838C0-13F3-91D5-7F4A-8C9A9306D7DA}"/>
              </a:ext>
            </a:extLst>
          </p:cNvPr>
          <p:cNvSpPr/>
          <p:nvPr/>
        </p:nvSpPr>
        <p:spPr>
          <a:xfrm>
            <a:off x="16615710" y="7386251"/>
            <a:ext cx="440390" cy="398849"/>
          </a:xfrm>
          <a:prstGeom prst="rightArrow">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9750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i="0" u="none" strike="noStrike" cap="none" dirty="0">
                <a:solidFill>
                  <a:srgbClr val="000000"/>
                </a:solidFill>
                <a:latin typeface="Times New Roman"/>
                <a:ea typeface="Times New Roman"/>
                <a:cs typeface="Times New Roman"/>
                <a:sym typeface="Times New Roman"/>
              </a:rPr>
              <a:t>Description of Architecture Diagram</a:t>
            </a:r>
            <a:endParaRPr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A501AF11-C33D-4FA8-0758-3DB702408681}"/>
              </a:ext>
            </a:extLst>
          </p:cNvPr>
          <p:cNvSpPr txBox="1"/>
          <p:nvPr/>
        </p:nvSpPr>
        <p:spPr>
          <a:xfrm>
            <a:off x="1050878" y="1815152"/>
            <a:ext cx="16554734" cy="7800662"/>
          </a:xfrm>
          <a:prstGeom prst="rect">
            <a:avLst/>
          </a:prstGeom>
          <a:noFill/>
        </p:spPr>
        <p:txBody>
          <a:bodyPr wrap="square">
            <a:spAutoFit/>
          </a:bodyPr>
          <a:lstStyle/>
          <a:p>
            <a:pPr marL="457200" marR="0" lvl="0" indent="-457200" algn="just" rtl="0">
              <a:lnSpc>
                <a:spcPct val="140010"/>
              </a:lnSpc>
              <a:spcBef>
                <a:spcPts val="0"/>
              </a:spcBef>
              <a:spcAft>
                <a:spcPts val="0"/>
              </a:spcAft>
              <a:buAutoNum type="arabicPeriod"/>
            </a:pPr>
            <a:r>
              <a:rPr lang="en-US" sz="2000" b="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NLP (Natural Language Processing):</a:t>
            </a:r>
          </a:p>
          <a:p>
            <a:pPr marR="0" lvl="0" algn="just" rtl="0">
              <a:lnSpc>
                <a:spcPct val="140010"/>
              </a:lnSpc>
              <a:spcBef>
                <a:spcPts val="0"/>
              </a:spcBef>
              <a:spcAft>
                <a:spcPts val="0"/>
              </a:spcAft>
            </a:pP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input to the NLP step consists of medical text records, which may include clinical notes, discharge summaries, radiology reports, and other healthcare documents.</a:t>
            </a:r>
          </a:p>
          <a:p>
            <a:pPr marL="0" marR="0" lvl="0" indent="0" algn="just" rtl="0">
              <a:lnSpc>
                <a:spcPct val="140010"/>
              </a:lnSpc>
              <a:spcBef>
                <a:spcPts val="0"/>
              </a:spcBef>
              <a:spcAft>
                <a:spcPts val="0"/>
              </a:spcAft>
              <a:buNone/>
            </a:pP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Lexical Analysis</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In the first stage of NLP, the text undergoes lexical analysis, which involves tokenization, stemming, and normalization. </a:t>
            </a:r>
          </a:p>
          <a:p>
            <a:pPr algn="just">
              <a:lnSpc>
                <a:spcPct val="140010"/>
              </a:lnSpc>
            </a:pP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Syntactic Parsing</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The next stage involves syntactic parsing, where the text is analyzed to identify the grammatical structure and relationships between    words .This includes parsing sentences into syntactic trees, identifying parts of speech, and detecting syntactic dependencies between words.</a:t>
            </a:r>
          </a:p>
          <a:p>
            <a:pPr marL="0" marR="0" lvl="0" indent="0" algn="just" rtl="0">
              <a:lnSpc>
                <a:spcPct val="140010"/>
              </a:lnSpc>
              <a:spcBef>
                <a:spcPts val="0"/>
              </a:spcBef>
              <a:spcAft>
                <a:spcPts val="0"/>
              </a:spcAft>
              <a:buNone/>
            </a:pPr>
            <a:r>
              <a:rPr lang="en-US"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 </a:t>
            </a:r>
            <a:r>
              <a:rPr lang="en-US" sz="2000" b="1" u="sng"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MedSpaCy</a:t>
            </a:r>
            <a:r>
              <a:rPr lang="en-US" sz="2000" b="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NLP:</a:t>
            </a:r>
          </a:p>
          <a:p>
            <a:pPr marL="0" marR="0" lvl="0" indent="0" algn="just" rtl="0">
              <a:lnSpc>
                <a:spcPct val="140010"/>
              </a:lnSpc>
              <a:spcBef>
                <a:spcPts val="0"/>
              </a:spcBef>
              <a:spcAft>
                <a:spcPts val="0"/>
              </a:spcAft>
              <a:buNone/>
            </a:pPr>
            <a:r>
              <a:rPr lang="en-US"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Methodologies:</a:t>
            </a:r>
          </a:p>
          <a:p>
            <a:pPr marL="0" marR="0" lvl="0" indent="0" algn="just" rtl="0">
              <a:lnSpc>
                <a:spcPct val="140010"/>
              </a:lnSpc>
              <a:spcBef>
                <a:spcPts val="0"/>
              </a:spcBef>
              <a:spcAft>
                <a:spcPts val="0"/>
              </a:spcAft>
              <a:buNone/>
            </a:pP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Named Entity Recognition (NER):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MedSpaCy</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NLP specializes in named entity recognition for biomedical and clinical text. It identifies and extracts entities such as medical conditions, procedures, medications, anatomical terms, and laboratory tests from the input text.</a:t>
            </a:r>
          </a:p>
          <a:p>
            <a:pPr marL="0" marR="0" lvl="0" indent="0" algn="just" rtl="0">
              <a:lnSpc>
                <a:spcPct val="140010"/>
              </a:lnSpc>
              <a:spcBef>
                <a:spcPts val="0"/>
              </a:spcBef>
              <a:spcAft>
                <a:spcPts val="0"/>
              </a:spcAft>
              <a:buNone/>
            </a:pP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Entity Linking</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Additionally, </a:t>
            </a:r>
            <a:r>
              <a:rPr lang="en-US" sz="2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MedSpaCy</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NLP may perform entity linking, associating recognized entities with standardized concepts from biomedical terminologies or ontologies. This enables semantic understanding and interoperability with external knowledge resources.</a:t>
            </a:r>
          </a:p>
          <a:p>
            <a:pPr marL="0" marR="0" lvl="0" indent="0" algn="just" rtl="0">
              <a:lnSpc>
                <a:spcPct val="140010"/>
              </a:lnSpc>
              <a:spcBef>
                <a:spcPts val="0"/>
              </a:spcBef>
              <a:spcAft>
                <a:spcPts val="0"/>
              </a:spcAft>
              <a:buNone/>
            </a:pPr>
            <a:r>
              <a:rPr lang="en-US"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3. </a:t>
            </a:r>
            <a:r>
              <a:rPr lang="en-US" sz="2000" b="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Spacy Doc:</a:t>
            </a:r>
          </a:p>
          <a:p>
            <a:pPr marL="0" marR="0" lvl="0" indent="0" algn="just" rtl="0">
              <a:lnSpc>
                <a:spcPct val="140010"/>
              </a:lnSpc>
              <a:spcBef>
                <a:spcPts val="0"/>
              </a:spcBef>
              <a:spcAft>
                <a:spcPts val="0"/>
              </a:spcAft>
              <a:buNone/>
            </a:pPr>
            <a:r>
              <a:rPr lang="en-US"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Methodologies:</a:t>
            </a:r>
          </a:p>
          <a:p>
            <a:pPr marL="0" marR="0" lvl="0" indent="0" algn="just" rtl="0">
              <a:lnSpc>
                <a:spcPct val="140010"/>
              </a:lnSpc>
              <a:spcBef>
                <a:spcPts val="0"/>
              </a:spcBef>
              <a:spcAft>
                <a:spcPts val="0"/>
              </a:spcAft>
              <a:buNone/>
            </a:pP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Document-Level Analysis</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Spacy Doc focuses on document-level analysis, where the entire medical text is processed as a single unit. This may involve summarization, sentiment analysis, topic modeling, or other higher-level analyses aimed at extracting actionable insights from the clinical text.</a:t>
            </a:r>
          </a:p>
          <a:p>
            <a:pPr marL="0" marR="0" lvl="0" indent="0" algn="just" rtl="0">
              <a:lnSpc>
                <a:spcPct val="140010"/>
              </a:lnSpc>
              <a:spcBef>
                <a:spcPts val="0"/>
              </a:spcBef>
              <a:spcAft>
                <a:spcPts val="0"/>
              </a:spcAft>
              <a:buNone/>
            </a:pP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Integration with Spacy</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Spacy Doc leverages the capabilities of the Spacy library, a popular natural language processing toolkit, for efficient and scalable text processing. This includes advanced linguistic features, entity recognition, and customizable pipeline components.</a:t>
            </a:r>
          </a:p>
        </p:txBody>
      </p:sp>
    </p:spTree>
    <p:extLst>
      <p:ext uri="{BB962C8B-B14F-4D97-AF65-F5344CB8AC3E}">
        <p14:creationId xmlns:p14="http://schemas.microsoft.com/office/powerpoint/2010/main" val="2700427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i="0" u="none" strike="noStrike" cap="none" dirty="0">
                <a:solidFill>
                  <a:srgbClr val="000000"/>
                </a:solidFill>
                <a:latin typeface="Times New Roman"/>
                <a:ea typeface="Times New Roman"/>
                <a:cs typeface="Times New Roman"/>
                <a:sym typeface="Times New Roman"/>
              </a:rPr>
              <a:t>Dataset Details</a:t>
            </a:r>
            <a:endParaRPr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3311A95A-B364-47A4-FF62-28EB8ED0B0F9}"/>
              </a:ext>
            </a:extLst>
          </p:cNvPr>
          <p:cNvSpPr txBox="1"/>
          <p:nvPr/>
        </p:nvSpPr>
        <p:spPr>
          <a:xfrm>
            <a:off x="1487606" y="2404160"/>
            <a:ext cx="15312787" cy="5478679"/>
          </a:xfrm>
          <a:prstGeom prst="rect">
            <a:avLst/>
          </a:prstGeom>
          <a:noFill/>
        </p:spPr>
        <p:txBody>
          <a:bodyPr wrap="square">
            <a:spAutoFit/>
          </a:bodyPr>
          <a:lstStyle/>
          <a:p>
            <a:pPr marL="0" marR="0" lvl="0" indent="0" algn="just" rtl="0">
              <a:lnSpc>
                <a:spcPct val="140010"/>
              </a:lnSpc>
              <a:spcBef>
                <a:spcPts val="0"/>
              </a:spcBef>
              <a:spcAft>
                <a:spcPts val="0"/>
              </a:spcAft>
              <a:buNone/>
            </a:pPr>
            <a:r>
              <a:rPr lang="en-US"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Datase</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 The Dataset for ‘Clinical Text Analysis’ typically consists of Medical Dataset for Abbreviation Disambiguation for Natural Language Understanding (</a:t>
            </a:r>
            <a:r>
              <a:rPr lang="en-US"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MeDAL</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MeDAL</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is a large medical text dataset curated for abbreviation disambiguation, designed for natural language understanding pre-training in the medical domain. It was published at the </a:t>
            </a:r>
            <a:r>
              <a:rPr lang="en-US"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ClinicalNLP</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workshop at EMNLP.</a:t>
            </a:r>
          </a:p>
          <a:p>
            <a:pPr marL="0" marR="0" lvl="0" indent="0" algn="just" rtl="0">
              <a:lnSpc>
                <a:spcPct val="140010"/>
              </a:lnSpc>
              <a:spcBef>
                <a:spcPts val="0"/>
              </a:spcBef>
              <a:spcAft>
                <a:spcPts val="0"/>
              </a:spcAft>
              <a:buNone/>
            </a:pP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It is available on Kaggle.</a:t>
            </a:r>
          </a:p>
          <a:p>
            <a:pPr marL="0" marR="0" lvl="0" indent="0" algn="just" rtl="0">
              <a:lnSpc>
                <a:spcPct val="140010"/>
              </a:lnSpc>
              <a:spcBef>
                <a:spcPts val="0"/>
              </a:spcBef>
              <a:spcAft>
                <a:spcPts val="0"/>
              </a:spcAft>
              <a:buNone/>
            </a:pP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Each dataset is divided into training datasets and testing datasets, each of which is partitioned into the following components: </a:t>
            </a:r>
          </a:p>
          <a:p>
            <a:pPr marL="0" marR="0" lvl="0" indent="0" algn="just" rtl="0">
              <a:lnSpc>
                <a:spcPct val="140010"/>
              </a:lnSpc>
              <a:spcBef>
                <a:spcPts val="0"/>
              </a:spcBef>
              <a:spcAft>
                <a:spcPts val="0"/>
              </a:spcAft>
              <a:buNone/>
            </a:pPr>
            <a:r>
              <a:rPr lang="en-US"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TEXT</a:t>
            </a:r>
          </a:p>
          <a:p>
            <a:pPr marL="285750" marR="0" lvl="0" indent="-285750" algn="just" rtl="0">
              <a:lnSpc>
                <a:spcPct val="140010"/>
              </a:lnSpc>
              <a:spcBef>
                <a:spcPts val="0"/>
              </a:spcBef>
              <a:spcAft>
                <a:spcPts val="0"/>
              </a:spcAft>
              <a:buFont typeface="Arial" panose="020B0604020202020204" pitchFamily="34" charset="0"/>
              <a:buChar char="•"/>
            </a:pP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normalized content of an abstract and also consists of the description , </a:t>
            </a:r>
            <a:r>
              <a:rPr lang="en-US"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medical_samples</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and transcripts of a patient</a:t>
            </a:r>
          </a:p>
          <a:p>
            <a:pPr marL="0" marR="0" lvl="0" indent="0" algn="just" rtl="0">
              <a:lnSpc>
                <a:spcPct val="140010"/>
              </a:lnSpc>
              <a:spcBef>
                <a:spcPts val="0"/>
              </a:spcBef>
              <a:spcAft>
                <a:spcPts val="0"/>
              </a:spcAft>
              <a:buNone/>
            </a:pPr>
            <a:r>
              <a:rPr lang="en-US"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LOCATION</a:t>
            </a:r>
          </a:p>
          <a:p>
            <a:pPr marL="285750" marR="0" lvl="0" indent="-285750" algn="just" rtl="0">
              <a:lnSpc>
                <a:spcPct val="140010"/>
              </a:lnSpc>
              <a:spcBef>
                <a:spcPts val="0"/>
              </a:spcBef>
              <a:spcAft>
                <a:spcPts val="0"/>
              </a:spcAft>
              <a:buFont typeface="Arial" panose="020B0604020202020204" pitchFamily="34" charset="0"/>
              <a:buChar char="•"/>
            </a:pP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location (index) of each abbreviation that was substituted</a:t>
            </a:r>
          </a:p>
          <a:p>
            <a:pPr marL="0" marR="0" lvl="0" indent="0" algn="just" rtl="0">
              <a:lnSpc>
                <a:spcPct val="140010"/>
              </a:lnSpc>
              <a:spcBef>
                <a:spcPts val="0"/>
              </a:spcBef>
              <a:spcAft>
                <a:spcPts val="0"/>
              </a:spcAft>
              <a:buNone/>
            </a:pPr>
            <a:r>
              <a:rPr lang="en-US"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LABEL AND KEYWORDS</a:t>
            </a:r>
          </a:p>
          <a:p>
            <a:pPr marL="285750" marR="0" lvl="0" indent="-285750" algn="just" rtl="0">
              <a:lnSpc>
                <a:spcPct val="140010"/>
              </a:lnSpc>
              <a:spcBef>
                <a:spcPts val="0"/>
              </a:spcBef>
              <a:spcAft>
                <a:spcPts val="0"/>
              </a:spcAft>
              <a:buFont typeface="Arial" panose="020B0604020202020204" pitchFamily="34" charset="0"/>
              <a:buChar char="•"/>
            </a:pP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word at that was substituted at the given location and the keywords found in the Textual data of the transcripts</a:t>
            </a:r>
            <a:endParaRPr lang="en-US"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rtl="0">
              <a:lnSpc>
                <a:spcPct val="140010"/>
              </a:lnSpc>
              <a:spcBef>
                <a:spcPts val="0"/>
              </a:spcBef>
              <a:spcAft>
                <a:spcPts val="0"/>
              </a:spcAft>
              <a:buNone/>
            </a:pPr>
            <a:r>
              <a:rPr lang="en-US" sz="1800" b="1"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MedspaCy</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is a text processing and learning framework built over </a:t>
            </a:r>
            <a:r>
              <a:rPr lang="en-US"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spaCy</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to support the lightning fast prototyping, training, and application of highly predictive medical NLP models. It is designed to streamline researcher workflow by providing utilities for model training, prediction and organization while insuring the replicability of systems</a:t>
            </a:r>
          </a:p>
        </p:txBody>
      </p:sp>
    </p:spTree>
    <p:extLst>
      <p:ext uri="{BB962C8B-B14F-4D97-AF65-F5344CB8AC3E}">
        <p14:creationId xmlns:p14="http://schemas.microsoft.com/office/powerpoint/2010/main" val="3031768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9852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i="0" u="none" strike="noStrike" cap="none" dirty="0">
                <a:solidFill>
                  <a:srgbClr val="000000"/>
                </a:solidFill>
                <a:latin typeface="Times New Roman"/>
                <a:ea typeface="Times New Roman"/>
                <a:cs typeface="Times New Roman"/>
                <a:sym typeface="Times New Roman"/>
              </a:rPr>
              <a:t>Software &amp; Hardware Requirements</a:t>
            </a:r>
            <a:endParaRPr dirty="0">
              <a:latin typeface="Times New Roman"/>
              <a:ea typeface="Times New Roman"/>
              <a:cs typeface="Times New Roman"/>
              <a:sym typeface="Times New Roman"/>
            </a:endParaRPr>
          </a:p>
        </p:txBody>
      </p:sp>
      <p:sp>
        <p:nvSpPr>
          <p:cNvPr id="354" name="Google Shape;354;p10"/>
          <p:cNvSpPr txBox="1"/>
          <p:nvPr/>
        </p:nvSpPr>
        <p:spPr>
          <a:xfrm>
            <a:off x="546306" y="1574800"/>
            <a:ext cx="8597700" cy="753861"/>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3499" b="1" i="0" u="none" strike="noStrike" cap="none" dirty="0">
                <a:solidFill>
                  <a:srgbClr val="000000"/>
                </a:solidFill>
                <a:latin typeface="Times New Roman"/>
                <a:ea typeface="Times New Roman"/>
                <a:cs typeface="Times New Roman"/>
                <a:sym typeface="Times New Roman"/>
              </a:rPr>
              <a:t>Hardware Requirements:</a:t>
            </a:r>
            <a:endParaRPr sz="3499" b="1" i="0" u="none" strike="noStrike" cap="none" dirty="0">
              <a:solidFill>
                <a:srgbClr val="000000"/>
              </a:solidFill>
              <a:latin typeface="Times New Roman"/>
              <a:ea typeface="Times New Roman"/>
              <a:cs typeface="Times New Roman"/>
              <a:sym typeface="Times New Roman"/>
            </a:endParaRPr>
          </a:p>
        </p:txBody>
      </p:sp>
      <p:sp>
        <p:nvSpPr>
          <p:cNvPr id="355" name="Google Shape;355;p10"/>
          <p:cNvSpPr txBox="1"/>
          <p:nvPr/>
        </p:nvSpPr>
        <p:spPr>
          <a:xfrm>
            <a:off x="9144000" y="1651500"/>
            <a:ext cx="8597700" cy="753861"/>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3499" b="1" i="0" u="none" strike="noStrike" cap="none" dirty="0">
                <a:solidFill>
                  <a:srgbClr val="000000"/>
                </a:solidFill>
                <a:latin typeface="Times New Roman"/>
                <a:ea typeface="Times New Roman"/>
                <a:cs typeface="Times New Roman"/>
                <a:sym typeface="Times New Roman"/>
              </a:rPr>
              <a:t>Software Requirements:</a:t>
            </a:r>
            <a:endParaRPr sz="3499" b="1" i="0" u="none" strike="noStrike" cap="none" dirty="0">
              <a:solidFill>
                <a:srgbClr val="000000"/>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8D1C5D23-2D31-D7C9-32C7-BB220DED79A4}"/>
              </a:ext>
            </a:extLst>
          </p:cNvPr>
          <p:cNvSpPr txBox="1"/>
          <p:nvPr/>
        </p:nvSpPr>
        <p:spPr>
          <a:xfrm>
            <a:off x="546306" y="2805967"/>
            <a:ext cx="4497332" cy="1200329"/>
          </a:xfrm>
          <a:prstGeom prst="rect">
            <a:avLst/>
          </a:prstGeom>
          <a:noFill/>
        </p:spPr>
        <p:txBody>
          <a:bodyPr wrap="square">
            <a:spAutoFit/>
          </a:bodyPr>
          <a:lstStyle/>
          <a:p>
            <a:pPr algn="just"/>
            <a:r>
              <a:rPr lang="en-IN" sz="2400" dirty="0">
                <a:latin typeface="Times New Roman" panose="02020603050405020304" pitchFamily="18" charset="0"/>
                <a:ea typeface="Calibri" panose="020F0502020204030204" pitchFamily="34" charset="0"/>
                <a:cs typeface="Times New Roman" panose="02020603050405020304" pitchFamily="18" charset="0"/>
              </a:rPr>
              <a:t>A multi-core processor (e.g., Intel Core i5 or higher) and at least 8 GB of RAM</a:t>
            </a:r>
          </a:p>
        </p:txBody>
      </p:sp>
      <p:sp>
        <p:nvSpPr>
          <p:cNvPr id="4" name="TextBox 3">
            <a:extLst>
              <a:ext uri="{FF2B5EF4-FFF2-40B4-BE49-F238E27FC236}">
                <a16:creationId xmlns:a16="http://schemas.microsoft.com/office/drawing/2014/main" id="{29A59349-B1B4-AF2F-48B9-D585E66FABB1}"/>
              </a:ext>
            </a:extLst>
          </p:cNvPr>
          <p:cNvSpPr txBox="1"/>
          <p:nvPr/>
        </p:nvSpPr>
        <p:spPr>
          <a:xfrm>
            <a:off x="546306" y="4174004"/>
            <a:ext cx="5102679" cy="1938992"/>
          </a:xfrm>
          <a:prstGeom prst="rect">
            <a:avLst/>
          </a:prstGeom>
          <a:noFill/>
        </p:spPr>
        <p:txBody>
          <a:bodyPr wrap="none" rtlCol="0">
            <a:spAutoFit/>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Specialized hardware components such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as Graphics Processing Units (GPUs)</a:t>
            </a:r>
          </a:p>
          <a:p>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Network infrastructure for high-speed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connectivity and secure data transfer.</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4896D71-8F11-4860-1C9D-3DC5DA2A73D5}"/>
              </a:ext>
            </a:extLst>
          </p:cNvPr>
          <p:cNvSpPr txBox="1"/>
          <p:nvPr/>
        </p:nvSpPr>
        <p:spPr>
          <a:xfrm>
            <a:off x="9144000" y="2766861"/>
            <a:ext cx="5838925" cy="3785652"/>
          </a:xfrm>
          <a:prstGeom prst="rect">
            <a:avLst/>
          </a:prstGeom>
          <a:noFill/>
        </p:spPr>
        <p:txBody>
          <a:bodyPr wrap="square" rtlCol="0">
            <a:spAutoFit/>
          </a:bodyPr>
          <a:lstStyle/>
          <a:p>
            <a:pPr marL="514350" indent="-514350">
              <a:buFont typeface="+mj-lt"/>
              <a:buAutoNum type="arabicPeriod"/>
            </a:pPr>
            <a:r>
              <a:rPr lang="en-US" sz="2400" dirty="0" err="1">
                <a:latin typeface="Times New Roman" panose="02020603050405020304" pitchFamily="18" charset="0"/>
                <a:ea typeface="Calibri" panose="020F0502020204030204" pitchFamily="34" charset="0"/>
                <a:cs typeface="Times New Roman" panose="02020603050405020304" pitchFamily="18" charset="0"/>
              </a:rPr>
              <a:t>Jupyter</a:t>
            </a:r>
            <a:r>
              <a:rPr lang="en-US" sz="2400" dirty="0">
                <a:latin typeface="Times New Roman" panose="02020603050405020304" pitchFamily="18" charset="0"/>
                <a:ea typeface="Calibri" panose="020F0502020204030204" pitchFamily="34" charset="0"/>
                <a:cs typeface="Times New Roman" panose="02020603050405020304" pitchFamily="18" charset="0"/>
              </a:rPr>
              <a:t> Notebook or Google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Colab</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514350" indent="-514350">
              <a:buFont typeface="+mj-lt"/>
              <a:buAutoNum type="arabi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NLP Toolkit </a:t>
            </a:r>
          </a:p>
          <a:p>
            <a:pPr marL="514350" indent="-514350" algn="just">
              <a:buFont typeface="+mj-lt"/>
              <a:buAutoNum type="arabicPeriod"/>
            </a:pPr>
            <a:r>
              <a:rPr lang="en-IN" sz="2400" dirty="0" err="1">
                <a:solidFill>
                  <a:srgbClr val="333333"/>
                </a:solidFill>
                <a:latin typeface="Times New Roman" panose="02020603050405020304" pitchFamily="18" charset="0"/>
                <a:ea typeface="Calibri" panose="020F0502020204030204" pitchFamily="34" charset="0"/>
                <a:cs typeface="Times New Roman" panose="02020603050405020304" pitchFamily="18" charset="0"/>
              </a:rPr>
              <a:t>S</a:t>
            </a:r>
            <a:r>
              <a:rPr lang="en-IN" sz="2400" b="0" i="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paCy</a:t>
            </a:r>
            <a:endParaRPr lang="en-IN" sz="2400" b="0" i="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514350" indent="-514350">
              <a:buFont typeface="+mj-lt"/>
              <a:buAutoNum type="arabicPeriod"/>
            </a:pPr>
            <a:r>
              <a:rPr lang="en-IN" sz="2400" dirty="0" err="1">
                <a:solidFill>
                  <a:srgbClr val="333333"/>
                </a:solidFill>
                <a:latin typeface="Times New Roman" panose="02020603050405020304" pitchFamily="18" charset="0"/>
                <a:ea typeface="Calibri" panose="020F0502020204030204" pitchFamily="34" charset="0"/>
                <a:cs typeface="Times New Roman" panose="02020603050405020304" pitchFamily="18" charset="0"/>
              </a:rPr>
              <a:t>S</a:t>
            </a:r>
            <a:r>
              <a:rPr lang="en-IN" sz="2400" b="0" i="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cispaCy</a:t>
            </a:r>
            <a:endParaRPr lang="en-IN" sz="2400" b="0" i="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514350" indent="-514350">
              <a:buFont typeface="+mj-lt"/>
              <a:buAutoNum type="arabicPeriod"/>
            </a:pPr>
            <a:r>
              <a:rPr lang="en-IN" sz="2400" dirty="0">
                <a:latin typeface="Times New Roman" panose="02020603050405020304" pitchFamily="18" charset="0"/>
                <a:ea typeface="Calibri" panose="020F0502020204030204" pitchFamily="34" charset="0"/>
                <a:cs typeface="Times New Roman" panose="02020603050405020304" pitchFamily="18" charset="0"/>
              </a:rPr>
              <a:t>Machine Learning Framework: Scikit-learn</a:t>
            </a:r>
            <a:endParaRPr lang="en-IN" sz="24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endParaRPr>
          </a:p>
          <a:p>
            <a:pPr marL="514350" indent="-514350">
              <a:buFont typeface="+mj-lt"/>
              <a:buAutoNum type="arabicPeriod"/>
            </a:pPr>
            <a:r>
              <a:rPr lang="en-IN" sz="2400" dirty="0">
                <a:latin typeface="Times New Roman" panose="02020603050405020304" pitchFamily="18" charset="0"/>
                <a:ea typeface="Calibri" panose="020F0502020204030204" pitchFamily="34" charset="0"/>
                <a:cs typeface="Times New Roman" panose="02020603050405020304" pitchFamily="18" charset="0"/>
              </a:rPr>
              <a:t>Standard </a:t>
            </a:r>
            <a:r>
              <a:rPr lang="en-IN" sz="2400" dirty="0" err="1">
                <a:latin typeface="Times New Roman" panose="02020603050405020304" pitchFamily="18" charset="0"/>
                <a:ea typeface="Calibri" panose="020F0502020204030204" pitchFamily="34" charset="0"/>
                <a:cs typeface="Times New Roman" panose="02020603050405020304" pitchFamily="18" charset="0"/>
              </a:rPr>
              <a:t>CoreNLP</a:t>
            </a:r>
            <a:r>
              <a:rPr lang="en-IN"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(for tokenization, part-of-speech tagging, NER)</a:t>
            </a:r>
          </a:p>
          <a:p>
            <a:pPr marL="514350" indent="-514350">
              <a:buFont typeface="+mj-lt"/>
              <a:buAutoNum type="arabicPeriod"/>
            </a:pPr>
            <a:r>
              <a:rPr lang="en-IN" sz="24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Data Visualization Tools: Matplotlib, and </a:t>
            </a:r>
            <a:r>
              <a:rPr lang="en-IN" sz="2400" dirty="0" err="1">
                <a:solidFill>
                  <a:srgbClr val="333333"/>
                </a:solidFill>
                <a:latin typeface="Times New Roman" panose="02020603050405020304" pitchFamily="18" charset="0"/>
                <a:ea typeface="Calibri" panose="020F0502020204030204" pitchFamily="34" charset="0"/>
                <a:cs typeface="Times New Roman" panose="02020603050405020304" pitchFamily="18" charset="0"/>
              </a:rPr>
              <a:t>Plotly</a:t>
            </a:r>
            <a:endParaRPr lang="en-IN" sz="24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21" name="Rectangle 320">
            <a:extLst>
              <a:ext uri="{FF2B5EF4-FFF2-40B4-BE49-F238E27FC236}">
                <a16:creationId xmlns:a16="http://schemas.microsoft.com/office/drawing/2014/main" id="{F9F674EF-FED5-5CAB-D43A-D740CF4B4387}"/>
              </a:ext>
            </a:extLst>
          </p:cNvPr>
          <p:cNvSpPr/>
          <p:nvPr/>
        </p:nvSpPr>
        <p:spPr>
          <a:xfrm>
            <a:off x="632534" y="1276525"/>
            <a:ext cx="17022931" cy="8674100"/>
          </a:xfrm>
          <a:prstGeom prst="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320" name="Rectangle 319">
            <a:extLst>
              <a:ext uri="{FF2B5EF4-FFF2-40B4-BE49-F238E27FC236}">
                <a16:creationId xmlns:a16="http://schemas.microsoft.com/office/drawing/2014/main" id="{7C98B2E8-C43A-F4A2-2151-C4D3CEE5470C}"/>
              </a:ext>
            </a:extLst>
          </p:cNvPr>
          <p:cNvSpPr/>
          <p:nvPr/>
        </p:nvSpPr>
        <p:spPr>
          <a:xfrm>
            <a:off x="2026986" y="7346694"/>
            <a:ext cx="14770093" cy="2101753"/>
          </a:xfrm>
          <a:prstGeom prst="rect">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3" name="Rectangle 62">
            <a:extLst>
              <a:ext uri="{FF2B5EF4-FFF2-40B4-BE49-F238E27FC236}">
                <a16:creationId xmlns:a16="http://schemas.microsoft.com/office/drawing/2014/main" id="{9E78070F-8D6B-D377-26A9-83083FAA0BD5}"/>
              </a:ext>
            </a:extLst>
          </p:cNvPr>
          <p:cNvSpPr/>
          <p:nvPr/>
        </p:nvSpPr>
        <p:spPr>
          <a:xfrm>
            <a:off x="2026986" y="4355060"/>
            <a:ext cx="14770093" cy="2101753"/>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2" name="Rectangle 61">
            <a:extLst>
              <a:ext uri="{FF2B5EF4-FFF2-40B4-BE49-F238E27FC236}">
                <a16:creationId xmlns:a16="http://schemas.microsoft.com/office/drawing/2014/main" id="{4C2E9596-A35D-95D3-02E3-E37651E7B9D8}"/>
              </a:ext>
            </a:extLst>
          </p:cNvPr>
          <p:cNvSpPr/>
          <p:nvPr/>
        </p:nvSpPr>
        <p:spPr>
          <a:xfrm>
            <a:off x="2026986" y="1593202"/>
            <a:ext cx="14770093" cy="2101753"/>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Raw Data</a:t>
            </a:r>
            <a:endParaRPr lang="en-IN" dirty="0"/>
          </a:p>
        </p:txBody>
      </p:sp>
      <p:sp>
        <p:nvSpPr>
          <p:cNvPr id="353" name="Google Shape;353;p10"/>
          <p:cNvSpPr txBox="1"/>
          <p:nvPr/>
        </p:nvSpPr>
        <p:spPr>
          <a:xfrm>
            <a:off x="0" y="94663"/>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Modules Connectivity Diagram</a:t>
            </a:r>
            <a:endParaRPr dirty="0">
              <a:latin typeface="Times New Roman"/>
              <a:ea typeface="Times New Roman"/>
              <a:cs typeface="Times New Roman"/>
              <a:sym typeface="Times New Roman"/>
            </a:endParaRPr>
          </a:p>
        </p:txBody>
      </p:sp>
      <p:sp>
        <p:nvSpPr>
          <p:cNvPr id="3" name="Rectangle: Rounded Corners 2">
            <a:extLst>
              <a:ext uri="{FF2B5EF4-FFF2-40B4-BE49-F238E27FC236}">
                <a16:creationId xmlns:a16="http://schemas.microsoft.com/office/drawing/2014/main" id="{502B1730-95B5-51CA-5298-CF6B2A24479B}"/>
              </a:ext>
            </a:extLst>
          </p:cNvPr>
          <p:cNvSpPr/>
          <p:nvPr/>
        </p:nvSpPr>
        <p:spPr>
          <a:xfrm>
            <a:off x="3465971" y="2023767"/>
            <a:ext cx="2661313" cy="13784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EHR System</a:t>
            </a:r>
            <a:endParaRPr lang="en-IN" sz="2400" b="1" dirty="0"/>
          </a:p>
        </p:txBody>
      </p:sp>
      <p:sp>
        <p:nvSpPr>
          <p:cNvPr id="327" name="Arrow: Down 326">
            <a:extLst>
              <a:ext uri="{FF2B5EF4-FFF2-40B4-BE49-F238E27FC236}">
                <a16:creationId xmlns:a16="http://schemas.microsoft.com/office/drawing/2014/main" id="{385FC2FA-E021-5418-F581-E05C2A464397}"/>
              </a:ext>
            </a:extLst>
          </p:cNvPr>
          <p:cNvSpPr/>
          <p:nvPr/>
        </p:nvSpPr>
        <p:spPr>
          <a:xfrm rot="10800000">
            <a:off x="8598720" y="3189796"/>
            <a:ext cx="273231" cy="2101754"/>
          </a:xfrm>
          <a:prstGeom prst="downArrow">
            <a:avLst/>
          </a:prstGeom>
          <a:solidFill>
            <a:schemeClr val="bg1"/>
          </a:solid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6A6BA795-6AF0-DF27-BF2E-BB8D0D67A1DC}"/>
              </a:ext>
            </a:extLst>
          </p:cNvPr>
          <p:cNvSpPr/>
          <p:nvPr/>
        </p:nvSpPr>
        <p:spPr>
          <a:xfrm>
            <a:off x="8081377" y="2011242"/>
            <a:ext cx="2661313" cy="13784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Data Cleaning </a:t>
            </a:r>
            <a:endParaRPr lang="en-IN" sz="2000" b="1" dirty="0"/>
          </a:p>
        </p:txBody>
      </p:sp>
      <p:sp>
        <p:nvSpPr>
          <p:cNvPr id="5" name="Rectangle: Rounded Corners 4">
            <a:extLst>
              <a:ext uri="{FF2B5EF4-FFF2-40B4-BE49-F238E27FC236}">
                <a16:creationId xmlns:a16="http://schemas.microsoft.com/office/drawing/2014/main" id="{C77377AC-5B99-06DF-9F80-AC557975D705}"/>
              </a:ext>
            </a:extLst>
          </p:cNvPr>
          <p:cNvSpPr/>
          <p:nvPr/>
        </p:nvSpPr>
        <p:spPr>
          <a:xfrm>
            <a:off x="12569879" y="2034229"/>
            <a:ext cx="2661313" cy="13784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Named Entity Recognition</a:t>
            </a:r>
            <a:endParaRPr lang="en-IN" sz="2000" b="1" dirty="0"/>
          </a:p>
        </p:txBody>
      </p:sp>
      <p:sp>
        <p:nvSpPr>
          <p:cNvPr id="6" name="Rectangle: Rounded Corners 5">
            <a:extLst>
              <a:ext uri="{FF2B5EF4-FFF2-40B4-BE49-F238E27FC236}">
                <a16:creationId xmlns:a16="http://schemas.microsoft.com/office/drawing/2014/main" id="{A820E046-018D-4D0F-BD83-5593271B43F8}"/>
              </a:ext>
            </a:extLst>
          </p:cNvPr>
          <p:cNvSpPr/>
          <p:nvPr/>
        </p:nvSpPr>
        <p:spPr>
          <a:xfrm>
            <a:off x="5015173" y="4683456"/>
            <a:ext cx="2661313" cy="13784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NLP Pipeline</a:t>
            </a:r>
            <a:endParaRPr lang="en-IN" sz="2400" b="1" dirty="0"/>
          </a:p>
        </p:txBody>
      </p:sp>
      <p:sp>
        <p:nvSpPr>
          <p:cNvPr id="7" name="Rectangle: Rounded Corners 6">
            <a:extLst>
              <a:ext uri="{FF2B5EF4-FFF2-40B4-BE49-F238E27FC236}">
                <a16:creationId xmlns:a16="http://schemas.microsoft.com/office/drawing/2014/main" id="{704C73CF-446D-0EC4-ED4D-F693361CDE47}"/>
              </a:ext>
            </a:extLst>
          </p:cNvPr>
          <p:cNvSpPr/>
          <p:nvPr/>
        </p:nvSpPr>
        <p:spPr>
          <a:xfrm>
            <a:off x="11725935" y="4683456"/>
            <a:ext cx="2661313" cy="13784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Relation Extraction</a:t>
            </a:r>
            <a:endParaRPr lang="en-IN" sz="2400" b="1" dirty="0"/>
          </a:p>
        </p:txBody>
      </p:sp>
      <p:sp>
        <p:nvSpPr>
          <p:cNvPr id="8" name="Rectangle: Rounded Corners 7">
            <a:extLst>
              <a:ext uri="{FF2B5EF4-FFF2-40B4-BE49-F238E27FC236}">
                <a16:creationId xmlns:a16="http://schemas.microsoft.com/office/drawing/2014/main" id="{7B48C86C-1602-C243-528F-4E705331FA01}"/>
              </a:ext>
            </a:extLst>
          </p:cNvPr>
          <p:cNvSpPr/>
          <p:nvPr/>
        </p:nvSpPr>
        <p:spPr>
          <a:xfrm>
            <a:off x="3405494" y="7726149"/>
            <a:ext cx="2661313" cy="13784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User Interface</a:t>
            </a:r>
          </a:p>
          <a:p>
            <a:pPr algn="ctr"/>
            <a:r>
              <a:rPr lang="en-US" sz="2400" b="1" dirty="0"/>
              <a:t>(Optional)</a:t>
            </a:r>
            <a:endParaRPr lang="en-IN" sz="2400" b="1" dirty="0"/>
          </a:p>
        </p:txBody>
      </p:sp>
      <p:sp>
        <p:nvSpPr>
          <p:cNvPr id="9" name="Rectangle: Rounded Corners 8">
            <a:extLst>
              <a:ext uri="{FF2B5EF4-FFF2-40B4-BE49-F238E27FC236}">
                <a16:creationId xmlns:a16="http://schemas.microsoft.com/office/drawing/2014/main" id="{4BA6F813-F933-C687-EA0F-C6CB728F5872}"/>
              </a:ext>
            </a:extLst>
          </p:cNvPr>
          <p:cNvSpPr/>
          <p:nvPr/>
        </p:nvSpPr>
        <p:spPr>
          <a:xfrm>
            <a:off x="7975218" y="7764543"/>
            <a:ext cx="2661313" cy="13784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Reporting and Visualization</a:t>
            </a:r>
            <a:endParaRPr lang="en-IN" sz="2400" b="1" dirty="0"/>
          </a:p>
        </p:txBody>
      </p:sp>
      <p:cxnSp>
        <p:nvCxnSpPr>
          <p:cNvPr id="14" name="Straight Arrow Connector 13">
            <a:extLst>
              <a:ext uri="{FF2B5EF4-FFF2-40B4-BE49-F238E27FC236}">
                <a16:creationId xmlns:a16="http://schemas.microsoft.com/office/drawing/2014/main" id="{364EE380-ECB1-0476-96A8-E67D29298C93}"/>
              </a:ext>
            </a:extLst>
          </p:cNvPr>
          <p:cNvCxnSpPr>
            <a:cxnSpLocks/>
          </p:cNvCxnSpPr>
          <p:nvPr/>
        </p:nvCxnSpPr>
        <p:spPr>
          <a:xfrm flipH="1">
            <a:off x="6066807" y="8453755"/>
            <a:ext cx="194480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BA67083-0638-31BD-D025-629A2CEED24E}"/>
              </a:ext>
            </a:extLst>
          </p:cNvPr>
          <p:cNvCxnSpPr>
            <a:cxnSpLocks/>
          </p:cNvCxnSpPr>
          <p:nvPr/>
        </p:nvCxnSpPr>
        <p:spPr>
          <a:xfrm flipH="1">
            <a:off x="7754959" y="5295331"/>
            <a:ext cx="93563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D9825F2-96EE-48F8-69C1-5BB1375A0D3E}"/>
              </a:ext>
            </a:extLst>
          </p:cNvPr>
          <p:cNvCxnSpPr/>
          <p:nvPr/>
        </p:nvCxnSpPr>
        <p:spPr>
          <a:xfrm>
            <a:off x="10636531" y="2740843"/>
            <a:ext cx="198120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EC5CE18-5C47-1731-F5F8-369A173611BB}"/>
              </a:ext>
            </a:extLst>
          </p:cNvPr>
          <p:cNvCxnSpPr>
            <a:cxnSpLocks/>
          </p:cNvCxnSpPr>
          <p:nvPr/>
        </p:nvCxnSpPr>
        <p:spPr>
          <a:xfrm>
            <a:off x="13145977" y="5881333"/>
            <a:ext cx="0" cy="19539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3349298-40C3-1B3B-DD3D-4F3491B6AA63}"/>
              </a:ext>
            </a:extLst>
          </p:cNvPr>
          <p:cNvCxnSpPr>
            <a:cxnSpLocks/>
          </p:cNvCxnSpPr>
          <p:nvPr/>
        </p:nvCxnSpPr>
        <p:spPr>
          <a:xfrm flipH="1">
            <a:off x="10625073" y="8398988"/>
            <a:ext cx="194480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22" name="Arrow: Right 321">
            <a:extLst>
              <a:ext uri="{FF2B5EF4-FFF2-40B4-BE49-F238E27FC236}">
                <a16:creationId xmlns:a16="http://schemas.microsoft.com/office/drawing/2014/main" id="{09E19709-3839-8B93-D39D-4477F0A0DDDA}"/>
              </a:ext>
            </a:extLst>
          </p:cNvPr>
          <p:cNvSpPr/>
          <p:nvPr/>
        </p:nvSpPr>
        <p:spPr>
          <a:xfrm>
            <a:off x="6127284" y="2470521"/>
            <a:ext cx="1981201" cy="523239"/>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3" name="Arrow: Right 322">
            <a:extLst>
              <a:ext uri="{FF2B5EF4-FFF2-40B4-BE49-F238E27FC236}">
                <a16:creationId xmlns:a16="http://schemas.microsoft.com/office/drawing/2014/main" id="{1CCA9028-6642-2AF0-5FC3-98B39EFDC00B}"/>
              </a:ext>
            </a:extLst>
          </p:cNvPr>
          <p:cNvSpPr/>
          <p:nvPr/>
        </p:nvSpPr>
        <p:spPr>
          <a:xfrm>
            <a:off x="10742690" y="2487924"/>
            <a:ext cx="1827189" cy="505838"/>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4" name="Arrow: Right 323">
            <a:extLst>
              <a:ext uri="{FF2B5EF4-FFF2-40B4-BE49-F238E27FC236}">
                <a16:creationId xmlns:a16="http://schemas.microsoft.com/office/drawing/2014/main" id="{17D16542-AA02-171B-01C1-82F03AAF69DA}"/>
              </a:ext>
            </a:extLst>
          </p:cNvPr>
          <p:cNvSpPr/>
          <p:nvPr/>
        </p:nvSpPr>
        <p:spPr>
          <a:xfrm>
            <a:off x="7676486" y="5497314"/>
            <a:ext cx="4049444" cy="431734"/>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6" name="Arrow: Right 325">
            <a:extLst>
              <a:ext uri="{FF2B5EF4-FFF2-40B4-BE49-F238E27FC236}">
                <a16:creationId xmlns:a16="http://schemas.microsoft.com/office/drawing/2014/main" id="{BA1F56D4-D129-7B0D-6F13-F983B4A7E882}"/>
              </a:ext>
            </a:extLst>
          </p:cNvPr>
          <p:cNvSpPr/>
          <p:nvPr/>
        </p:nvSpPr>
        <p:spPr>
          <a:xfrm flipH="1">
            <a:off x="7676481" y="5086422"/>
            <a:ext cx="1128852" cy="441762"/>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8" name="Arrow: Right 327">
            <a:extLst>
              <a:ext uri="{FF2B5EF4-FFF2-40B4-BE49-F238E27FC236}">
                <a16:creationId xmlns:a16="http://schemas.microsoft.com/office/drawing/2014/main" id="{9B71B401-C003-9EDA-F654-D34375B0A870}"/>
              </a:ext>
            </a:extLst>
          </p:cNvPr>
          <p:cNvSpPr/>
          <p:nvPr/>
        </p:nvSpPr>
        <p:spPr>
          <a:xfrm rot="5400000">
            <a:off x="12232382" y="6704637"/>
            <a:ext cx="1827189" cy="505838"/>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0" name="Arrow: Right 329">
            <a:extLst>
              <a:ext uri="{FF2B5EF4-FFF2-40B4-BE49-F238E27FC236}">
                <a16:creationId xmlns:a16="http://schemas.microsoft.com/office/drawing/2014/main" id="{E73CACC7-6C26-F08B-8699-206E87BBB40B}"/>
              </a:ext>
            </a:extLst>
          </p:cNvPr>
          <p:cNvSpPr/>
          <p:nvPr/>
        </p:nvSpPr>
        <p:spPr>
          <a:xfrm flipH="1">
            <a:off x="6057420" y="8232874"/>
            <a:ext cx="1917798" cy="460924"/>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1" name="Arrow: Right 330">
            <a:extLst>
              <a:ext uri="{FF2B5EF4-FFF2-40B4-BE49-F238E27FC236}">
                <a16:creationId xmlns:a16="http://schemas.microsoft.com/office/drawing/2014/main" id="{9CD67D87-79C0-ACA1-0E8B-BA35EC45E327}"/>
              </a:ext>
            </a:extLst>
          </p:cNvPr>
          <p:cNvSpPr/>
          <p:nvPr/>
        </p:nvSpPr>
        <p:spPr>
          <a:xfrm flipH="1">
            <a:off x="10636530" y="8176688"/>
            <a:ext cx="1992657" cy="517091"/>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2" name="TextBox 331">
            <a:extLst>
              <a:ext uri="{FF2B5EF4-FFF2-40B4-BE49-F238E27FC236}">
                <a16:creationId xmlns:a16="http://schemas.microsoft.com/office/drawing/2014/main" id="{27F4129F-E220-1481-7B12-AED73B50B9BF}"/>
              </a:ext>
            </a:extLst>
          </p:cNvPr>
          <p:cNvSpPr txBox="1"/>
          <p:nvPr/>
        </p:nvSpPr>
        <p:spPr>
          <a:xfrm>
            <a:off x="6456179" y="2274347"/>
            <a:ext cx="1223412" cy="369332"/>
          </a:xfrm>
          <a:prstGeom prst="rect">
            <a:avLst/>
          </a:prstGeom>
          <a:noFill/>
        </p:spPr>
        <p:txBody>
          <a:bodyPr wrap="none" rtlCol="0">
            <a:spAutoFit/>
          </a:bodyPr>
          <a:lstStyle/>
          <a:p>
            <a:r>
              <a:rPr lang="en-US" sz="1800" b="1" dirty="0"/>
              <a:t>Raw Data</a:t>
            </a:r>
            <a:endParaRPr lang="en-IN" sz="1800" b="1" dirty="0"/>
          </a:p>
        </p:txBody>
      </p:sp>
      <p:sp>
        <p:nvSpPr>
          <p:cNvPr id="333" name="TextBox 332">
            <a:extLst>
              <a:ext uri="{FF2B5EF4-FFF2-40B4-BE49-F238E27FC236}">
                <a16:creationId xmlns:a16="http://schemas.microsoft.com/office/drawing/2014/main" id="{E5EE05AD-D725-62BB-7A3C-C6C89E7204B9}"/>
              </a:ext>
            </a:extLst>
          </p:cNvPr>
          <p:cNvSpPr txBox="1"/>
          <p:nvPr/>
        </p:nvSpPr>
        <p:spPr>
          <a:xfrm>
            <a:off x="10737437" y="2291655"/>
            <a:ext cx="1646605" cy="369332"/>
          </a:xfrm>
          <a:prstGeom prst="rect">
            <a:avLst/>
          </a:prstGeom>
          <a:noFill/>
        </p:spPr>
        <p:txBody>
          <a:bodyPr wrap="none" rtlCol="0">
            <a:spAutoFit/>
          </a:bodyPr>
          <a:lstStyle/>
          <a:p>
            <a:r>
              <a:rPr lang="en-US" sz="1800" b="1" dirty="0"/>
              <a:t>Cleaned Data</a:t>
            </a:r>
            <a:endParaRPr lang="en-IN" sz="1800" b="1" dirty="0"/>
          </a:p>
        </p:txBody>
      </p:sp>
      <p:sp>
        <p:nvSpPr>
          <p:cNvPr id="334" name="TextBox 333">
            <a:extLst>
              <a:ext uri="{FF2B5EF4-FFF2-40B4-BE49-F238E27FC236}">
                <a16:creationId xmlns:a16="http://schemas.microsoft.com/office/drawing/2014/main" id="{AB81D6AE-A65A-2831-7EAC-E1ABB681C005}"/>
              </a:ext>
            </a:extLst>
          </p:cNvPr>
          <p:cNvSpPr txBox="1"/>
          <p:nvPr/>
        </p:nvSpPr>
        <p:spPr>
          <a:xfrm>
            <a:off x="8903423" y="3871119"/>
            <a:ext cx="2249334" cy="369332"/>
          </a:xfrm>
          <a:prstGeom prst="rect">
            <a:avLst/>
          </a:prstGeom>
          <a:noFill/>
        </p:spPr>
        <p:txBody>
          <a:bodyPr wrap="none" rtlCol="0">
            <a:spAutoFit/>
          </a:bodyPr>
          <a:lstStyle/>
          <a:p>
            <a:r>
              <a:rPr lang="en-US" sz="1800" b="1" dirty="0"/>
              <a:t>Preprocessed Text</a:t>
            </a:r>
            <a:endParaRPr lang="en-IN" sz="1800" b="1" dirty="0"/>
          </a:p>
        </p:txBody>
      </p:sp>
      <p:sp>
        <p:nvSpPr>
          <p:cNvPr id="335" name="TextBox 334">
            <a:extLst>
              <a:ext uri="{FF2B5EF4-FFF2-40B4-BE49-F238E27FC236}">
                <a16:creationId xmlns:a16="http://schemas.microsoft.com/office/drawing/2014/main" id="{9A99E50A-AD0E-DBE5-F4B1-EBD17DBC3994}"/>
              </a:ext>
            </a:extLst>
          </p:cNvPr>
          <p:cNvSpPr txBox="1"/>
          <p:nvPr/>
        </p:nvSpPr>
        <p:spPr>
          <a:xfrm>
            <a:off x="10655496" y="7810679"/>
            <a:ext cx="2031325" cy="369332"/>
          </a:xfrm>
          <a:prstGeom prst="rect">
            <a:avLst/>
          </a:prstGeom>
          <a:noFill/>
        </p:spPr>
        <p:txBody>
          <a:bodyPr wrap="none" rtlCol="0">
            <a:spAutoFit/>
          </a:bodyPr>
          <a:lstStyle/>
          <a:p>
            <a:r>
              <a:rPr lang="en-US" sz="1800" b="1" dirty="0"/>
              <a:t>Analysis Results</a:t>
            </a:r>
            <a:endParaRPr lang="en-IN" sz="1800" b="1" dirty="0"/>
          </a:p>
        </p:txBody>
      </p:sp>
      <p:sp>
        <p:nvSpPr>
          <p:cNvPr id="10" name="Rectangle: Rounded Corners 9">
            <a:extLst>
              <a:ext uri="{FF2B5EF4-FFF2-40B4-BE49-F238E27FC236}">
                <a16:creationId xmlns:a16="http://schemas.microsoft.com/office/drawing/2014/main" id="{1EBC7162-C78D-FC57-2BDD-7E0F9C6DC9A7}"/>
              </a:ext>
            </a:extLst>
          </p:cNvPr>
          <p:cNvSpPr/>
          <p:nvPr/>
        </p:nvSpPr>
        <p:spPr>
          <a:xfrm>
            <a:off x="12629188" y="7835237"/>
            <a:ext cx="2661313" cy="13784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Analyzed Text</a:t>
            </a:r>
            <a:endParaRPr lang="en-IN" sz="2400" b="1" dirty="0"/>
          </a:p>
        </p:txBody>
      </p:sp>
      <p:sp>
        <p:nvSpPr>
          <p:cNvPr id="2" name="Rectangle 1">
            <a:extLst>
              <a:ext uri="{FF2B5EF4-FFF2-40B4-BE49-F238E27FC236}">
                <a16:creationId xmlns:a16="http://schemas.microsoft.com/office/drawing/2014/main" id="{7D5F799B-BAB5-23DE-1D77-2F274DEB94D8}"/>
              </a:ext>
            </a:extLst>
          </p:cNvPr>
          <p:cNvSpPr/>
          <p:nvPr/>
        </p:nvSpPr>
        <p:spPr>
          <a:xfrm>
            <a:off x="8674101" y="4279547"/>
            <a:ext cx="112182" cy="10069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40092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2" name="Google Shape;353;p10">
            <a:extLst>
              <a:ext uri="{FF2B5EF4-FFF2-40B4-BE49-F238E27FC236}">
                <a16:creationId xmlns:a16="http://schemas.microsoft.com/office/drawing/2014/main" id="{36B96E9C-1CE1-45F7-0E4D-6F1B19B2B6C6}"/>
              </a:ext>
            </a:extLst>
          </p:cNvPr>
          <p:cNvSpPr txBox="1"/>
          <p:nvPr/>
        </p:nvSpPr>
        <p:spPr>
          <a:xfrm>
            <a:off x="0" y="94663"/>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panose="02020603050405020304" pitchFamily="18" charset="0"/>
                <a:ea typeface="Times New Roman"/>
                <a:cs typeface="Times New Roman" panose="02020603050405020304" pitchFamily="18" charset="0"/>
                <a:sym typeface="Times New Roman"/>
              </a:rPr>
              <a:t>Modules Connectivity Diagram (Cont..)</a:t>
            </a:r>
            <a:endParaRPr dirty="0">
              <a:latin typeface="Times New Roman" panose="02020603050405020304" pitchFamily="18" charset="0"/>
              <a:ea typeface="Times New Roman"/>
              <a:cs typeface="Times New Roman" panose="02020603050405020304" pitchFamily="18" charset="0"/>
              <a:sym typeface="Times New Roman"/>
            </a:endParaRPr>
          </a:p>
        </p:txBody>
      </p:sp>
      <p:sp>
        <p:nvSpPr>
          <p:cNvPr id="12" name="TextBox 11">
            <a:extLst>
              <a:ext uri="{FF2B5EF4-FFF2-40B4-BE49-F238E27FC236}">
                <a16:creationId xmlns:a16="http://schemas.microsoft.com/office/drawing/2014/main" id="{88F406AF-3FD8-B391-43D7-D39DAA8C7984}"/>
              </a:ext>
            </a:extLst>
          </p:cNvPr>
          <p:cNvSpPr txBox="1"/>
          <p:nvPr/>
        </p:nvSpPr>
        <p:spPr>
          <a:xfrm>
            <a:off x="1498481" y="1916363"/>
            <a:ext cx="15099957" cy="1261884"/>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Electronic Health Records (EHR) System</a:t>
            </a:r>
            <a:r>
              <a:rPr lang="en-IN" sz="2400" b="1"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Retrieves relevant clinical documents like discharge summaries, progress notes, radiology reports, etc. </a:t>
            </a:r>
          </a:p>
          <a:p>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6F99A9D-B878-7139-D01C-43DDB27F4C29}"/>
              </a:ext>
            </a:extLst>
          </p:cNvPr>
          <p:cNvSpPr txBox="1"/>
          <p:nvPr/>
        </p:nvSpPr>
        <p:spPr>
          <a:xfrm>
            <a:off x="1498482" y="3539369"/>
            <a:ext cx="15099957" cy="1261884"/>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Data Cleaning: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Cleans and normalizes the extracted text data for better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Includes removing irrelevant information, standardizing formats, and potentially de-identifying patient data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E02C92A3-5128-5B0A-83CA-4772EEAE9BA1}"/>
              </a:ext>
            </a:extLst>
          </p:cNvPr>
          <p:cNvSpPr txBox="1"/>
          <p:nvPr/>
        </p:nvSpPr>
        <p:spPr>
          <a:xfrm>
            <a:off x="1498482" y="5299407"/>
            <a:ext cx="15099957" cy="1200329"/>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Named Entity Recognition (NER):</a:t>
            </a:r>
          </a:p>
          <a:p>
            <a:pPr lvl="2" eaLnBrk="0" fontAlgn="base" hangingPunct="0">
              <a:spcBef>
                <a:spcPct val="0"/>
              </a:spcBef>
              <a:spcAft>
                <a:spcPct val="0"/>
              </a:spcAft>
              <a:buClr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Identifies and classifies key entities like drugs, diseases, and procedures within the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Mention its optional nature depending on the project's specific needs. </a:t>
            </a:r>
          </a:p>
        </p:txBody>
      </p:sp>
      <p:sp>
        <p:nvSpPr>
          <p:cNvPr id="24" name="TextBox 23">
            <a:extLst>
              <a:ext uri="{FF2B5EF4-FFF2-40B4-BE49-F238E27FC236}">
                <a16:creationId xmlns:a16="http://schemas.microsoft.com/office/drawing/2014/main" id="{91401DF5-7710-D65A-B75F-AC6ECD5AB404}"/>
              </a:ext>
            </a:extLst>
          </p:cNvPr>
          <p:cNvSpPr txBox="1"/>
          <p:nvPr/>
        </p:nvSpPr>
        <p:spPr>
          <a:xfrm>
            <a:off x="1498482" y="7053239"/>
            <a:ext cx="12777073" cy="1261884"/>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Relation Extraction (RE):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Discovers relationships between identified entities (e.g., "treats" between drug and disease).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Highlight its role in building knowledge graphs or supporting downstream tasks.</a:t>
            </a:r>
          </a:p>
        </p:txBody>
      </p:sp>
    </p:spTree>
    <p:extLst>
      <p:ext uri="{BB962C8B-B14F-4D97-AF65-F5344CB8AC3E}">
        <p14:creationId xmlns:p14="http://schemas.microsoft.com/office/powerpoint/2010/main" val="137919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2" name="Google Shape;353;p10">
            <a:extLst>
              <a:ext uri="{FF2B5EF4-FFF2-40B4-BE49-F238E27FC236}">
                <a16:creationId xmlns:a16="http://schemas.microsoft.com/office/drawing/2014/main" id="{36B96E9C-1CE1-45F7-0E4D-6F1B19B2B6C6}"/>
              </a:ext>
            </a:extLst>
          </p:cNvPr>
          <p:cNvSpPr txBox="1"/>
          <p:nvPr/>
        </p:nvSpPr>
        <p:spPr>
          <a:xfrm>
            <a:off x="0" y="94663"/>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panose="02020603050405020304" pitchFamily="18" charset="0"/>
                <a:ea typeface="Times New Roman"/>
                <a:cs typeface="Times New Roman" panose="02020603050405020304" pitchFamily="18" charset="0"/>
                <a:sym typeface="Times New Roman"/>
              </a:rPr>
              <a:t>Modules Connectivity Diagram (Cont..)</a:t>
            </a:r>
            <a:endParaRPr dirty="0">
              <a:latin typeface="Times New Roman" panose="02020603050405020304" pitchFamily="18" charset="0"/>
              <a:ea typeface="Times New Roman"/>
              <a:cs typeface="Times New Roman" panose="02020603050405020304" pitchFamily="18" charset="0"/>
              <a:sym typeface="Times New Roman"/>
            </a:endParaRPr>
          </a:p>
        </p:txBody>
      </p:sp>
      <p:sp>
        <p:nvSpPr>
          <p:cNvPr id="12" name="TextBox 11">
            <a:extLst>
              <a:ext uri="{FF2B5EF4-FFF2-40B4-BE49-F238E27FC236}">
                <a16:creationId xmlns:a16="http://schemas.microsoft.com/office/drawing/2014/main" id="{88F406AF-3FD8-B391-43D7-D39DAA8C7984}"/>
              </a:ext>
            </a:extLst>
          </p:cNvPr>
          <p:cNvSpPr txBox="1"/>
          <p:nvPr/>
        </p:nvSpPr>
        <p:spPr>
          <a:xfrm>
            <a:off x="1594020" y="2308195"/>
            <a:ext cx="15099957" cy="892552"/>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Analyzed Text:</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Represents the processed text data enriched with NLP insights.</a:t>
            </a:r>
          </a:p>
        </p:txBody>
      </p:sp>
      <p:sp>
        <p:nvSpPr>
          <p:cNvPr id="13" name="TextBox 12">
            <a:extLst>
              <a:ext uri="{FF2B5EF4-FFF2-40B4-BE49-F238E27FC236}">
                <a16:creationId xmlns:a16="http://schemas.microsoft.com/office/drawing/2014/main" id="{86F99A9D-B878-7139-D01C-43DDB27F4C29}"/>
              </a:ext>
            </a:extLst>
          </p:cNvPr>
          <p:cNvSpPr txBox="1"/>
          <p:nvPr/>
        </p:nvSpPr>
        <p:spPr>
          <a:xfrm>
            <a:off x="1594020" y="4069370"/>
            <a:ext cx="15315556" cy="1261884"/>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Reporting &amp; Visualization:</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Transforms extracted information into understandable formats for easier clinical review.</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Examples include interactive dashboards, reports with key findings, and integration with existing EHR visualization tools</a:t>
            </a:r>
            <a:r>
              <a:rPr lang="en-US" sz="2000" dirty="0">
                <a:latin typeface="Times New Roman" panose="02020603050405020304" pitchFamily="18" charset="0"/>
                <a:cs typeface="Times New Roman" panose="02020603050405020304" pitchFamily="18" charset="0"/>
              </a:rPr>
              <a:t>.</a:t>
            </a:r>
          </a:p>
        </p:txBody>
      </p:sp>
      <p:sp>
        <p:nvSpPr>
          <p:cNvPr id="17" name="TextBox 16">
            <a:extLst>
              <a:ext uri="{FF2B5EF4-FFF2-40B4-BE49-F238E27FC236}">
                <a16:creationId xmlns:a16="http://schemas.microsoft.com/office/drawing/2014/main" id="{E02C92A3-5128-5B0A-83CA-4772EEAE9BA1}"/>
              </a:ext>
            </a:extLst>
          </p:cNvPr>
          <p:cNvSpPr txBox="1"/>
          <p:nvPr/>
        </p:nvSpPr>
        <p:spPr>
          <a:xfrm>
            <a:off x="1594019" y="6199877"/>
            <a:ext cx="15099957" cy="1631216"/>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User Interface (Clinical Decision Support System - CDSS):</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Integrates NLP-derived insights into the clinical workflow.</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Provides real-time decision support to clinicians at the point of care.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Emphasize the potential for improved patient care through informed decision-making.</a:t>
            </a:r>
          </a:p>
        </p:txBody>
      </p:sp>
    </p:spTree>
    <p:extLst>
      <p:ext uri="{BB962C8B-B14F-4D97-AF65-F5344CB8AC3E}">
        <p14:creationId xmlns:p14="http://schemas.microsoft.com/office/powerpoint/2010/main" val="1855477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11" name="Oval 10">
            <a:extLst>
              <a:ext uri="{FF2B5EF4-FFF2-40B4-BE49-F238E27FC236}">
                <a16:creationId xmlns:a16="http://schemas.microsoft.com/office/drawing/2014/main" id="{9DF45E7C-C5F5-D7CC-E82C-E65B07772F28}"/>
              </a:ext>
            </a:extLst>
          </p:cNvPr>
          <p:cNvSpPr/>
          <p:nvPr/>
        </p:nvSpPr>
        <p:spPr>
          <a:xfrm>
            <a:off x="6819900" y="4882475"/>
            <a:ext cx="1968500" cy="10033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panose="02020603050405020304" pitchFamily="18" charset="0"/>
                <a:ea typeface="Times New Roman"/>
                <a:cs typeface="Times New Roman" panose="02020603050405020304" pitchFamily="18" charset="0"/>
                <a:sym typeface="Times New Roman"/>
              </a:rPr>
              <a:t>Use Case Diagram</a:t>
            </a:r>
            <a:endParaRPr dirty="0">
              <a:latin typeface="Times New Roman" panose="02020603050405020304" pitchFamily="18" charset="0"/>
              <a:ea typeface="Times New Roman"/>
              <a:cs typeface="Times New Roman" panose="02020603050405020304" pitchFamily="18" charset="0"/>
              <a:sym typeface="Times New Roman"/>
            </a:endParaRPr>
          </a:p>
        </p:txBody>
      </p:sp>
      <p:pic>
        <p:nvPicPr>
          <p:cNvPr id="3" name="Graphic 2">
            <a:extLst>
              <a:ext uri="{FF2B5EF4-FFF2-40B4-BE49-F238E27FC236}">
                <a16:creationId xmlns:a16="http://schemas.microsoft.com/office/drawing/2014/main" id="{A1F5B70D-B7C2-4D5A-EFDB-38DCAFB5B0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08478" y="1722119"/>
            <a:ext cx="9172148" cy="7864715"/>
          </a:xfrm>
          <a:prstGeom prst="rect">
            <a:avLst/>
          </a:prstGeom>
        </p:spPr>
      </p:pic>
      <p:sp>
        <p:nvSpPr>
          <p:cNvPr id="4" name="Rectangle 3">
            <a:extLst>
              <a:ext uri="{FF2B5EF4-FFF2-40B4-BE49-F238E27FC236}">
                <a16:creationId xmlns:a16="http://schemas.microsoft.com/office/drawing/2014/main" id="{E549BEEA-5ABF-D9BC-0D61-CBA5B38C7590}"/>
              </a:ext>
            </a:extLst>
          </p:cNvPr>
          <p:cNvSpPr/>
          <p:nvPr/>
        </p:nvSpPr>
        <p:spPr>
          <a:xfrm>
            <a:off x="7287904" y="9253181"/>
            <a:ext cx="3862317" cy="29213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496EE3EC-3E3E-3B5E-7CD1-F3E8E7B48543}"/>
              </a:ext>
            </a:extLst>
          </p:cNvPr>
          <p:cNvSpPr/>
          <p:nvPr/>
        </p:nvSpPr>
        <p:spPr>
          <a:xfrm>
            <a:off x="6860540" y="4868746"/>
            <a:ext cx="1968500" cy="10033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914E6A36-9B12-7130-D092-D709C68E6731}"/>
              </a:ext>
            </a:extLst>
          </p:cNvPr>
          <p:cNvSpPr/>
          <p:nvPr/>
        </p:nvSpPr>
        <p:spPr>
          <a:xfrm>
            <a:off x="6933799" y="3679863"/>
            <a:ext cx="1968500" cy="10033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latin typeface="Times New Roman" panose="02020603050405020304" pitchFamily="18" charset="0"/>
                <a:cs typeface="Times New Roman" panose="02020603050405020304" pitchFamily="18" charset="0"/>
              </a:rPr>
              <a:t>Provide Medical History</a:t>
            </a:r>
          </a:p>
        </p:txBody>
      </p:sp>
      <p:sp>
        <p:nvSpPr>
          <p:cNvPr id="7" name="Oval 6">
            <a:extLst>
              <a:ext uri="{FF2B5EF4-FFF2-40B4-BE49-F238E27FC236}">
                <a16:creationId xmlns:a16="http://schemas.microsoft.com/office/drawing/2014/main" id="{20313FBF-E8C4-A3E7-DCDD-F50933225CD1}"/>
              </a:ext>
            </a:extLst>
          </p:cNvPr>
          <p:cNvSpPr/>
          <p:nvPr/>
        </p:nvSpPr>
        <p:spPr>
          <a:xfrm>
            <a:off x="6933799" y="6016115"/>
            <a:ext cx="1968500" cy="10033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D7081C67-6FB6-9A7E-488B-2F5AAA4287CD}"/>
              </a:ext>
            </a:extLst>
          </p:cNvPr>
          <p:cNvSpPr/>
          <p:nvPr/>
        </p:nvSpPr>
        <p:spPr>
          <a:xfrm>
            <a:off x="6919512" y="8153055"/>
            <a:ext cx="1968500" cy="1104127"/>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77DBAC44-BBE7-8225-BD6C-A1042934095B}"/>
              </a:ext>
            </a:extLst>
          </p:cNvPr>
          <p:cNvSpPr/>
          <p:nvPr/>
        </p:nvSpPr>
        <p:spPr>
          <a:xfrm>
            <a:off x="6933800" y="8297125"/>
            <a:ext cx="1968499" cy="110412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F751C66A-E8F6-5998-7C15-FBCFB0CB9D0E}"/>
              </a:ext>
            </a:extLst>
          </p:cNvPr>
          <p:cNvSpPr/>
          <p:nvPr/>
        </p:nvSpPr>
        <p:spPr>
          <a:xfrm>
            <a:off x="6933799" y="7153755"/>
            <a:ext cx="1968500" cy="10033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B9900F7E-48C1-116A-8DF2-B4665BC25F8E}"/>
              </a:ext>
            </a:extLst>
          </p:cNvPr>
          <p:cNvSpPr/>
          <p:nvPr/>
        </p:nvSpPr>
        <p:spPr>
          <a:xfrm>
            <a:off x="9219062" y="4145368"/>
            <a:ext cx="1968500" cy="10033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6" name="Oval 15">
            <a:extLst>
              <a:ext uri="{FF2B5EF4-FFF2-40B4-BE49-F238E27FC236}">
                <a16:creationId xmlns:a16="http://schemas.microsoft.com/office/drawing/2014/main" id="{ED3B69D9-B1A3-C471-FF5B-355DAB94BEB7}"/>
              </a:ext>
            </a:extLst>
          </p:cNvPr>
          <p:cNvSpPr/>
          <p:nvPr/>
        </p:nvSpPr>
        <p:spPr>
          <a:xfrm>
            <a:off x="9294552" y="5554406"/>
            <a:ext cx="1931159" cy="119062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a16="http://schemas.microsoft.com/office/drawing/2014/main" id="{C8DDA9EB-7711-6398-E8EB-530420E6133E}"/>
              </a:ext>
            </a:extLst>
          </p:cNvPr>
          <p:cNvSpPr/>
          <p:nvPr/>
        </p:nvSpPr>
        <p:spPr>
          <a:xfrm>
            <a:off x="9219062" y="6899657"/>
            <a:ext cx="1968500" cy="109473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8BA13EFB-C8C6-DCC3-18AA-87A9EA9DA3BF}"/>
              </a:ext>
            </a:extLst>
          </p:cNvPr>
          <p:cNvSpPr/>
          <p:nvPr/>
        </p:nvSpPr>
        <p:spPr>
          <a:xfrm>
            <a:off x="4135272" y="6104724"/>
            <a:ext cx="1678674" cy="4598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Patient</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906A44CC-3701-F589-DC91-26F9FFE818C6}"/>
              </a:ext>
            </a:extLst>
          </p:cNvPr>
          <p:cNvSpPr/>
          <p:nvPr/>
        </p:nvSpPr>
        <p:spPr>
          <a:xfrm>
            <a:off x="13041289" y="5956562"/>
            <a:ext cx="1678674" cy="4598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7F8CA6E8-0BBF-E4F8-0639-5AD4BFEB5C95}"/>
              </a:ext>
            </a:extLst>
          </p:cNvPr>
          <p:cNvSpPr/>
          <p:nvPr/>
        </p:nvSpPr>
        <p:spPr>
          <a:xfrm>
            <a:off x="7668705" y="2485962"/>
            <a:ext cx="2759520" cy="111450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tx1"/>
                </a:solidFill>
                <a:latin typeface="Times New Roman" panose="02020603050405020304" pitchFamily="18" charset="0"/>
                <a:cs typeface="Times New Roman" panose="02020603050405020304" pitchFamily="18" charset="0"/>
              </a:rPr>
              <a:t>Diagnosis </a:t>
            </a:r>
          </a:p>
          <a:p>
            <a:pPr algn="ctr"/>
            <a:r>
              <a:rPr lang="en-IN" sz="1800" dirty="0">
                <a:solidFill>
                  <a:schemeClr val="tx1"/>
                </a:solidFill>
                <a:latin typeface="Times New Roman" panose="02020603050405020304" pitchFamily="18" charset="0"/>
                <a:cs typeface="Times New Roman" panose="02020603050405020304" pitchFamily="18" charset="0"/>
              </a:rPr>
              <a:t>&amp;</a:t>
            </a:r>
          </a:p>
          <a:p>
            <a:pPr algn="ctr"/>
            <a:r>
              <a:rPr lang="en-IN" sz="1800" dirty="0">
                <a:solidFill>
                  <a:schemeClr val="tx1"/>
                </a:solidFill>
                <a:latin typeface="Times New Roman" panose="02020603050405020304" pitchFamily="18" charset="0"/>
                <a:cs typeface="Times New Roman" panose="02020603050405020304" pitchFamily="18" charset="0"/>
              </a:rPr>
              <a:t> Treatment Plan</a:t>
            </a:r>
          </a:p>
        </p:txBody>
      </p:sp>
      <p:sp>
        <p:nvSpPr>
          <p:cNvPr id="20" name="Rectangle 19">
            <a:extLst>
              <a:ext uri="{FF2B5EF4-FFF2-40B4-BE49-F238E27FC236}">
                <a16:creationId xmlns:a16="http://schemas.microsoft.com/office/drawing/2014/main" id="{35C6A38D-F4DB-B120-F3D2-3A8F8FE56969}"/>
              </a:ext>
            </a:extLst>
          </p:cNvPr>
          <p:cNvSpPr/>
          <p:nvPr/>
        </p:nvSpPr>
        <p:spPr>
          <a:xfrm>
            <a:off x="12708104" y="6016115"/>
            <a:ext cx="1678674" cy="4598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Doctor</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B96EDB01-D87F-F0CB-68F9-803F6ADF219E}"/>
              </a:ext>
            </a:extLst>
          </p:cNvPr>
          <p:cNvSpPr txBox="1"/>
          <p:nvPr/>
        </p:nvSpPr>
        <p:spPr>
          <a:xfrm>
            <a:off x="6907688" y="3830860"/>
            <a:ext cx="1992147" cy="646331"/>
          </a:xfrm>
          <a:prstGeom prst="rect">
            <a:avLst/>
          </a:prstGeom>
          <a:noFill/>
        </p:spPr>
        <p:txBody>
          <a:bodyPr wrap="square">
            <a:spAutoFit/>
          </a:bodyPr>
          <a:lstStyle/>
          <a:p>
            <a:pPr algn="ctr"/>
            <a:r>
              <a:rPr lang="en-IN" sz="1800" dirty="0">
                <a:latin typeface="Times New Roman" panose="02020603050405020304" pitchFamily="18" charset="0"/>
                <a:cs typeface="Times New Roman" panose="02020603050405020304" pitchFamily="18" charset="0"/>
              </a:rPr>
              <a:t>Provide </a:t>
            </a:r>
          </a:p>
          <a:p>
            <a:pPr algn="ctr"/>
            <a:r>
              <a:rPr lang="en-IN" sz="1800" dirty="0">
                <a:latin typeface="Times New Roman" panose="02020603050405020304" pitchFamily="18" charset="0"/>
                <a:cs typeface="Times New Roman" panose="02020603050405020304" pitchFamily="18" charset="0"/>
              </a:rPr>
              <a:t>Medical History</a:t>
            </a:r>
          </a:p>
        </p:txBody>
      </p:sp>
      <p:sp>
        <p:nvSpPr>
          <p:cNvPr id="24" name="TextBox 23">
            <a:extLst>
              <a:ext uri="{FF2B5EF4-FFF2-40B4-BE49-F238E27FC236}">
                <a16:creationId xmlns:a16="http://schemas.microsoft.com/office/drawing/2014/main" id="{E43183C3-00F5-9874-309A-D00AA2684D73}"/>
              </a:ext>
            </a:extLst>
          </p:cNvPr>
          <p:cNvSpPr txBox="1"/>
          <p:nvPr/>
        </p:nvSpPr>
        <p:spPr>
          <a:xfrm>
            <a:off x="7064424" y="5195750"/>
            <a:ext cx="1678674"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Report Symptoms</a:t>
            </a:r>
          </a:p>
        </p:txBody>
      </p:sp>
      <p:sp>
        <p:nvSpPr>
          <p:cNvPr id="26" name="TextBox 25">
            <a:extLst>
              <a:ext uri="{FF2B5EF4-FFF2-40B4-BE49-F238E27FC236}">
                <a16:creationId xmlns:a16="http://schemas.microsoft.com/office/drawing/2014/main" id="{D8B31205-BAA2-9C92-55C2-016537D1109F}"/>
              </a:ext>
            </a:extLst>
          </p:cNvPr>
          <p:cNvSpPr txBox="1"/>
          <p:nvPr/>
        </p:nvSpPr>
        <p:spPr>
          <a:xfrm>
            <a:off x="6989110" y="6365876"/>
            <a:ext cx="1857878"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Present Medications</a:t>
            </a:r>
          </a:p>
        </p:txBody>
      </p:sp>
      <p:sp>
        <p:nvSpPr>
          <p:cNvPr id="28" name="TextBox 27">
            <a:extLst>
              <a:ext uri="{FF2B5EF4-FFF2-40B4-BE49-F238E27FC236}">
                <a16:creationId xmlns:a16="http://schemas.microsoft.com/office/drawing/2014/main" id="{ED465446-8F6D-BA58-6FF5-22D72B2BC0B3}"/>
              </a:ext>
            </a:extLst>
          </p:cNvPr>
          <p:cNvSpPr txBox="1"/>
          <p:nvPr/>
        </p:nvSpPr>
        <p:spPr>
          <a:xfrm>
            <a:off x="7287904" y="7501516"/>
            <a:ext cx="1408563"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Ask Questions</a:t>
            </a:r>
          </a:p>
        </p:txBody>
      </p:sp>
      <p:sp>
        <p:nvSpPr>
          <p:cNvPr id="30" name="TextBox 29">
            <a:extLst>
              <a:ext uri="{FF2B5EF4-FFF2-40B4-BE49-F238E27FC236}">
                <a16:creationId xmlns:a16="http://schemas.microsoft.com/office/drawing/2014/main" id="{3DCAD666-3E4D-B662-AD2E-43746473A33F}"/>
              </a:ext>
            </a:extLst>
          </p:cNvPr>
          <p:cNvSpPr txBox="1"/>
          <p:nvPr/>
        </p:nvSpPr>
        <p:spPr>
          <a:xfrm>
            <a:off x="7064424" y="8715921"/>
            <a:ext cx="1678674"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Express Concerns</a:t>
            </a:r>
          </a:p>
        </p:txBody>
      </p:sp>
      <p:sp>
        <p:nvSpPr>
          <p:cNvPr id="32" name="TextBox 31">
            <a:extLst>
              <a:ext uri="{FF2B5EF4-FFF2-40B4-BE49-F238E27FC236}">
                <a16:creationId xmlns:a16="http://schemas.microsoft.com/office/drawing/2014/main" id="{F707CEF1-8D82-42DB-D5CC-0E63EFFD843D}"/>
              </a:ext>
            </a:extLst>
          </p:cNvPr>
          <p:cNvSpPr txBox="1"/>
          <p:nvPr/>
        </p:nvSpPr>
        <p:spPr>
          <a:xfrm>
            <a:off x="9144000" y="4345526"/>
            <a:ext cx="2202598" cy="584775"/>
          </a:xfrm>
          <a:prstGeom prst="rect">
            <a:avLst/>
          </a:prstGeom>
          <a:noFill/>
        </p:spPr>
        <p:txBody>
          <a:bodyPr wrap="square">
            <a:spAutoFit/>
          </a:bodyPr>
          <a:lstStyle/>
          <a:p>
            <a:pPr algn="ctr"/>
            <a:r>
              <a:rPr lang="en-IN" sz="1600" dirty="0">
                <a:latin typeface="Times New Roman" panose="02020603050405020304" pitchFamily="18" charset="0"/>
                <a:cs typeface="Times New Roman" panose="02020603050405020304" pitchFamily="18" charset="0"/>
              </a:rPr>
              <a:t>Review </a:t>
            </a:r>
          </a:p>
          <a:p>
            <a:pPr algn="ctr"/>
            <a:r>
              <a:rPr lang="en-IN" sz="1600" dirty="0">
                <a:latin typeface="Times New Roman" panose="02020603050405020304" pitchFamily="18" charset="0"/>
                <a:cs typeface="Times New Roman" panose="02020603050405020304" pitchFamily="18" charset="0"/>
              </a:rPr>
              <a:t>Medical History</a:t>
            </a:r>
          </a:p>
        </p:txBody>
      </p:sp>
      <p:sp>
        <p:nvSpPr>
          <p:cNvPr id="34" name="TextBox 33">
            <a:extLst>
              <a:ext uri="{FF2B5EF4-FFF2-40B4-BE49-F238E27FC236}">
                <a16:creationId xmlns:a16="http://schemas.microsoft.com/office/drawing/2014/main" id="{5D8F545A-BE14-052A-5B38-09975D10DA9C}"/>
              </a:ext>
            </a:extLst>
          </p:cNvPr>
          <p:cNvSpPr txBox="1"/>
          <p:nvPr/>
        </p:nvSpPr>
        <p:spPr>
          <a:xfrm>
            <a:off x="9266995" y="5865930"/>
            <a:ext cx="1986272" cy="584775"/>
          </a:xfrm>
          <a:prstGeom prst="rect">
            <a:avLst/>
          </a:prstGeom>
          <a:noFill/>
        </p:spPr>
        <p:txBody>
          <a:bodyPr wrap="square">
            <a:spAutoFit/>
          </a:bodyPr>
          <a:lstStyle/>
          <a:p>
            <a:pPr algn="ctr"/>
            <a:r>
              <a:rPr lang="en-IN" sz="1600" dirty="0">
                <a:latin typeface="Times New Roman" panose="02020603050405020304" pitchFamily="18" charset="0"/>
                <a:cs typeface="Times New Roman" panose="02020603050405020304" pitchFamily="18" charset="0"/>
              </a:rPr>
              <a:t>Perform </a:t>
            </a:r>
          </a:p>
          <a:p>
            <a:pPr algn="ctr"/>
            <a:r>
              <a:rPr lang="en-IN" sz="1600" dirty="0">
                <a:latin typeface="Times New Roman" panose="02020603050405020304" pitchFamily="18" charset="0"/>
                <a:cs typeface="Times New Roman" panose="02020603050405020304" pitchFamily="18" charset="0"/>
              </a:rPr>
              <a:t>Physical Exam</a:t>
            </a:r>
          </a:p>
        </p:txBody>
      </p:sp>
      <p:sp>
        <p:nvSpPr>
          <p:cNvPr id="36" name="TextBox 35">
            <a:extLst>
              <a:ext uri="{FF2B5EF4-FFF2-40B4-BE49-F238E27FC236}">
                <a16:creationId xmlns:a16="http://schemas.microsoft.com/office/drawing/2014/main" id="{C2FA856C-5962-5F3F-DCC6-89161E4F3B65}"/>
              </a:ext>
            </a:extLst>
          </p:cNvPr>
          <p:cNvSpPr txBox="1"/>
          <p:nvPr/>
        </p:nvSpPr>
        <p:spPr>
          <a:xfrm>
            <a:off x="9252163" y="7132184"/>
            <a:ext cx="1986272" cy="584775"/>
          </a:xfrm>
          <a:prstGeom prst="rect">
            <a:avLst/>
          </a:prstGeom>
          <a:noFill/>
        </p:spPr>
        <p:txBody>
          <a:bodyPr wrap="square">
            <a:spAutoFit/>
          </a:bodyPr>
          <a:lstStyle/>
          <a:p>
            <a:pPr algn="ctr"/>
            <a:r>
              <a:rPr lang="en-IN" sz="1600" dirty="0">
                <a:latin typeface="Times New Roman" panose="02020603050405020304" pitchFamily="18" charset="0"/>
                <a:cs typeface="Times New Roman" panose="02020603050405020304" pitchFamily="18" charset="0"/>
              </a:rPr>
              <a:t>Order </a:t>
            </a:r>
          </a:p>
          <a:p>
            <a:pPr algn="ctr"/>
            <a:r>
              <a:rPr lang="en-IN" sz="1600" dirty="0">
                <a:latin typeface="Times New Roman" panose="02020603050405020304" pitchFamily="18" charset="0"/>
                <a:cs typeface="Times New Roman" panose="02020603050405020304" pitchFamily="18" charset="0"/>
              </a:rPr>
              <a:t>Diagnostic Tests</a:t>
            </a:r>
          </a:p>
        </p:txBody>
      </p:sp>
      <p:sp>
        <p:nvSpPr>
          <p:cNvPr id="39" name="TextBox 38">
            <a:extLst>
              <a:ext uri="{FF2B5EF4-FFF2-40B4-BE49-F238E27FC236}">
                <a16:creationId xmlns:a16="http://schemas.microsoft.com/office/drawing/2014/main" id="{6341F866-71C8-50F6-4044-CD2F6362EEEA}"/>
              </a:ext>
            </a:extLst>
          </p:cNvPr>
          <p:cNvSpPr txBox="1"/>
          <p:nvPr/>
        </p:nvSpPr>
        <p:spPr>
          <a:xfrm>
            <a:off x="7925650" y="1772734"/>
            <a:ext cx="275952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Clinical Encounter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9951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12" name="TextBox 11">
            <a:extLst>
              <a:ext uri="{FF2B5EF4-FFF2-40B4-BE49-F238E27FC236}">
                <a16:creationId xmlns:a16="http://schemas.microsoft.com/office/drawing/2014/main" id="{550EFB9F-3174-81EB-AB4E-1F76C08C4C17}"/>
              </a:ext>
            </a:extLst>
          </p:cNvPr>
          <p:cNvSpPr txBox="1"/>
          <p:nvPr/>
        </p:nvSpPr>
        <p:spPr>
          <a:xfrm>
            <a:off x="1265829" y="2077997"/>
            <a:ext cx="15756341" cy="4247317"/>
          </a:xfrm>
          <a:prstGeom prst="rect">
            <a:avLst/>
          </a:prstGeom>
          <a:noFill/>
        </p:spPr>
        <p:txBody>
          <a:bodyPr wrap="square">
            <a:spAutoFit/>
          </a:bodyPr>
          <a:lstStyle/>
          <a:p>
            <a:pPr marL="342900" indent="-3429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This use case diagram depicts the information exchange during a typical doctor-patient visit. </a:t>
            </a:r>
          </a:p>
          <a:p>
            <a:pPr marL="342900" indent="-342900">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 patient actively participates by sharing details like their medical history, current symptoms, and medications. They can also ask questions and express any concerns. </a:t>
            </a:r>
          </a:p>
          <a:p>
            <a:pPr marL="342900" indent="-342900">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 doctor reviews this information, performs a physical exam (and may order additional tests), and collaboratively with the patient arrives at a diagnosis and a personalized treatment plan. </a:t>
            </a:r>
          </a:p>
          <a:p>
            <a:pPr marL="342900" indent="-342900">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This visualization underscores the importance of open communication and shared decision-making in achieving optimal healthcare outcomes.</a:t>
            </a:r>
            <a:endParaRPr lang="en-IN" sz="2600" dirty="0">
              <a:latin typeface="Times New Roman" panose="02020603050405020304" pitchFamily="18" charset="0"/>
              <a:cs typeface="Times New Roman" panose="02020603050405020304" pitchFamily="18" charset="0"/>
            </a:endParaRPr>
          </a:p>
        </p:txBody>
      </p:sp>
      <p:sp>
        <p:nvSpPr>
          <p:cNvPr id="13" name="Google Shape;353;p10">
            <a:extLst>
              <a:ext uri="{FF2B5EF4-FFF2-40B4-BE49-F238E27FC236}">
                <a16:creationId xmlns:a16="http://schemas.microsoft.com/office/drawing/2014/main" id="{7FF2196C-AA57-EC92-5FA1-AE7CA5C5C371}"/>
              </a:ext>
            </a:extLst>
          </p:cNvPr>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panose="02020603050405020304" pitchFamily="18" charset="0"/>
                <a:ea typeface="Times New Roman"/>
                <a:cs typeface="Times New Roman" panose="02020603050405020304" pitchFamily="18" charset="0"/>
                <a:sym typeface="Times New Roman"/>
              </a:rPr>
              <a:t>Use Case Diagram</a:t>
            </a:r>
            <a:endParaRPr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1018866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pic>
        <p:nvPicPr>
          <p:cNvPr id="5" name="Picture 4">
            <a:extLst>
              <a:ext uri="{FF2B5EF4-FFF2-40B4-BE49-F238E27FC236}">
                <a16:creationId xmlns:a16="http://schemas.microsoft.com/office/drawing/2014/main" id="{1E17C265-2DFB-F35D-BE46-8218B477E7C5}"/>
              </a:ext>
            </a:extLst>
          </p:cNvPr>
          <p:cNvPicPr>
            <a:picLocks noChangeAspect="1"/>
          </p:cNvPicPr>
          <p:nvPr/>
        </p:nvPicPr>
        <p:blipFill>
          <a:blip r:embed="rId3"/>
          <a:stretch>
            <a:fillRect/>
          </a:stretch>
        </p:blipFill>
        <p:spPr>
          <a:xfrm>
            <a:off x="3837864" y="1359803"/>
            <a:ext cx="9474200" cy="8306845"/>
          </a:xfrm>
          <a:prstGeom prst="rect">
            <a:avLst/>
          </a:prstGeom>
        </p:spPr>
      </p:pic>
      <p:sp>
        <p:nvSpPr>
          <p:cNvPr id="353" name="Google Shape;353;p10"/>
          <p:cNvSpPr txBox="1"/>
          <p:nvPr/>
        </p:nvSpPr>
        <p:spPr>
          <a:xfrm>
            <a:off x="292100" y="507660"/>
            <a:ext cx="17703800" cy="1181862"/>
          </a:xfrm>
          <a:prstGeom prst="rect">
            <a:avLst/>
          </a:prstGeom>
          <a:solidFill>
            <a:schemeClr val="bg1"/>
          </a:solid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Data Flow Diagram</a:t>
            </a:r>
            <a:endParaRPr dirty="0">
              <a:latin typeface="Times New Roman"/>
              <a:ea typeface="Times New Roman"/>
              <a:cs typeface="Times New Roman"/>
              <a:sym typeface="Times New Roman"/>
            </a:endParaRPr>
          </a:p>
        </p:txBody>
      </p:sp>
      <p:sp>
        <p:nvSpPr>
          <p:cNvPr id="7" name="TextBox 6">
            <a:extLst>
              <a:ext uri="{FF2B5EF4-FFF2-40B4-BE49-F238E27FC236}">
                <a16:creationId xmlns:a16="http://schemas.microsoft.com/office/drawing/2014/main" id="{3BDD1BCA-BE89-6329-563A-77E016778C35}"/>
              </a:ext>
            </a:extLst>
          </p:cNvPr>
          <p:cNvSpPr txBox="1"/>
          <p:nvPr/>
        </p:nvSpPr>
        <p:spPr>
          <a:xfrm>
            <a:off x="4381235" y="7479580"/>
            <a:ext cx="1405720" cy="369332"/>
          </a:xfrm>
          <a:prstGeom prst="rect">
            <a:avLst/>
          </a:prstGeom>
          <a:solidFill>
            <a:schemeClr val="bg1"/>
          </a:solidFill>
        </p:spPr>
        <p:txBody>
          <a:bodyPr wrap="square" rtlCol="0">
            <a:spAutoFit/>
          </a:bodyPr>
          <a:lstStyle/>
          <a:p>
            <a:pPr algn="ctr"/>
            <a:r>
              <a:rPr lang="en-US" sz="1800" dirty="0">
                <a:latin typeface="+mn-lt"/>
              </a:rPr>
              <a:t>Doctor</a:t>
            </a:r>
            <a:endParaRPr lang="en-IN" sz="1800" dirty="0">
              <a:latin typeface="+mn-lt"/>
            </a:endParaRPr>
          </a:p>
        </p:txBody>
      </p:sp>
      <p:sp>
        <p:nvSpPr>
          <p:cNvPr id="8" name="TextBox 7">
            <a:extLst>
              <a:ext uri="{FF2B5EF4-FFF2-40B4-BE49-F238E27FC236}">
                <a16:creationId xmlns:a16="http://schemas.microsoft.com/office/drawing/2014/main" id="{5AA7D5E0-DF93-95F9-BFA0-A0A29370039F}"/>
              </a:ext>
            </a:extLst>
          </p:cNvPr>
          <p:cNvSpPr txBox="1"/>
          <p:nvPr/>
        </p:nvSpPr>
        <p:spPr>
          <a:xfrm>
            <a:off x="4010945" y="4317505"/>
            <a:ext cx="2146299" cy="369332"/>
          </a:xfrm>
          <a:prstGeom prst="rect">
            <a:avLst/>
          </a:prstGeom>
          <a:solidFill>
            <a:schemeClr val="bg1"/>
          </a:solidFill>
        </p:spPr>
        <p:txBody>
          <a:bodyPr wrap="square" rtlCol="0">
            <a:spAutoFit/>
          </a:bodyPr>
          <a:lstStyle/>
          <a:p>
            <a:pPr algn="ctr"/>
            <a:r>
              <a:rPr lang="en-US" sz="1800" dirty="0">
                <a:latin typeface="+mn-lt"/>
              </a:rPr>
              <a:t>Diagnosis Process</a:t>
            </a:r>
            <a:endParaRPr lang="en-IN" sz="1800" dirty="0">
              <a:latin typeface="+mn-lt"/>
            </a:endParaRPr>
          </a:p>
        </p:txBody>
      </p:sp>
      <p:sp>
        <p:nvSpPr>
          <p:cNvPr id="9" name="TextBox 8">
            <a:extLst>
              <a:ext uri="{FF2B5EF4-FFF2-40B4-BE49-F238E27FC236}">
                <a16:creationId xmlns:a16="http://schemas.microsoft.com/office/drawing/2014/main" id="{037E6F09-0068-1E16-4B21-E616CB5D7FBA}"/>
              </a:ext>
            </a:extLst>
          </p:cNvPr>
          <p:cNvSpPr txBox="1"/>
          <p:nvPr/>
        </p:nvSpPr>
        <p:spPr>
          <a:xfrm>
            <a:off x="4406473" y="2567190"/>
            <a:ext cx="1405720" cy="646331"/>
          </a:xfrm>
          <a:prstGeom prst="rect">
            <a:avLst/>
          </a:prstGeom>
          <a:solidFill>
            <a:schemeClr val="bg1"/>
          </a:solidFill>
        </p:spPr>
        <p:txBody>
          <a:bodyPr wrap="square" rtlCol="0">
            <a:spAutoFit/>
          </a:bodyPr>
          <a:lstStyle/>
          <a:p>
            <a:pPr algn="ctr"/>
            <a:r>
              <a:rPr lang="en-US" sz="1800" dirty="0">
                <a:latin typeface="+mn-lt"/>
              </a:rPr>
              <a:t>Patient</a:t>
            </a:r>
          </a:p>
          <a:p>
            <a:pPr algn="ctr"/>
            <a:r>
              <a:rPr lang="en-US" sz="1800" dirty="0">
                <a:latin typeface="+mn-lt"/>
              </a:rPr>
              <a:t>Dataset</a:t>
            </a:r>
            <a:endParaRPr lang="en-IN" sz="1800" dirty="0">
              <a:latin typeface="+mn-lt"/>
            </a:endParaRPr>
          </a:p>
        </p:txBody>
      </p:sp>
      <p:sp>
        <p:nvSpPr>
          <p:cNvPr id="10" name="TextBox 9">
            <a:extLst>
              <a:ext uri="{FF2B5EF4-FFF2-40B4-BE49-F238E27FC236}">
                <a16:creationId xmlns:a16="http://schemas.microsoft.com/office/drawing/2014/main" id="{8C28D5EE-9848-B0C4-AF53-FEA1316E41AD}"/>
              </a:ext>
            </a:extLst>
          </p:cNvPr>
          <p:cNvSpPr txBox="1"/>
          <p:nvPr/>
        </p:nvSpPr>
        <p:spPr>
          <a:xfrm>
            <a:off x="4222701" y="5944709"/>
            <a:ext cx="1722786" cy="276999"/>
          </a:xfrm>
          <a:prstGeom prst="rect">
            <a:avLst/>
          </a:prstGeom>
          <a:solidFill>
            <a:schemeClr val="bg1"/>
          </a:solidFill>
          <a:ln>
            <a:solidFill>
              <a:schemeClr val="bg1">
                <a:lumMod val="65000"/>
              </a:schemeClr>
            </a:solidFill>
          </a:ln>
        </p:spPr>
        <p:txBody>
          <a:bodyPr wrap="square" rtlCol="0">
            <a:spAutoFit/>
          </a:bodyPr>
          <a:lstStyle/>
          <a:p>
            <a:pPr algn="ctr"/>
            <a:r>
              <a:rPr lang="en-US" sz="1200" dirty="0">
                <a:latin typeface="+mn-lt"/>
              </a:rPr>
              <a:t>Medical Reports</a:t>
            </a:r>
            <a:endParaRPr lang="en-IN" sz="1200" dirty="0">
              <a:latin typeface="+mn-lt"/>
            </a:endParaRPr>
          </a:p>
        </p:txBody>
      </p:sp>
      <p:sp>
        <p:nvSpPr>
          <p:cNvPr id="11" name="Oval 10">
            <a:extLst>
              <a:ext uri="{FF2B5EF4-FFF2-40B4-BE49-F238E27FC236}">
                <a16:creationId xmlns:a16="http://schemas.microsoft.com/office/drawing/2014/main" id="{DF959820-3333-68DA-9CCE-2C05187FA948}"/>
              </a:ext>
            </a:extLst>
          </p:cNvPr>
          <p:cNvSpPr/>
          <p:nvPr/>
        </p:nvSpPr>
        <p:spPr>
          <a:xfrm>
            <a:off x="11201400" y="6304314"/>
            <a:ext cx="2654035" cy="1359932"/>
          </a:xfrm>
          <a:prstGeom prst="ellipse">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1DC7D919-547A-8B5B-E3B9-6023EF9FC6B6}"/>
              </a:ext>
            </a:extLst>
          </p:cNvPr>
          <p:cNvSpPr txBox="1"/>
          <p:nvPr/>
        </p:nvSpPr>
        <p:spPr>
          <a:xfrm>
            <a:off x="11455267" y="6691892"/>
            <a:ext cx="2146299" cy="584775"/>
          </a:xfrm>
          <a:prstGeom prst="rect">
            <a:avLst/>
          </a:prstGeom>
          <a:solidFill>
            <a:schemeClr val="bg1"/>
          </a:solidFill>
        </p:spPr>
        <p:txBody>
          <a:bodyPr wrap="square" rtlCol="0">
            <a:spAutoFit/>
          </a:bodyPr>
          <a:lstStyle/>
          <a:p>
            <a:pPr algn="ctr"/>
            <a:r>
              <a:rPr lang="en-US" sz="1600" dirty="0">
                <a:latin typeface="+mn-lt"/>
              </a:rPr>
              <a:t>Patient Health Monitoring System</a:t>
            </a:r>
            <a:endParaRPr lang="en-IN" sz="1600" dirty="0">
              <a:latin typeface="+mn-lt"/>
            </a:endParaRPr>
          </a:p>
        </p:txBody>
      </p:sp>
      <p:sp>
        <p:nvSpPr>
          <p:cNvPr id="13" name="TextBox 12">
            <a:extLst>
              <a:ext uri="{FF2B5EF4-FFF2-40B4-BE49-F238E27FC236}">
                <a16:creationId xmlns:a16="http://schemas.microsoft.com/office/drawing/2014/main" id="{715A6111-6F1B-D8C2-0DDE-6C0BC93084A9}"/>
              </a:ext>
            </a:extLst>
          </p:cNvPr>
          <p:cNvSpPr txBox="1"/>
          <p:nvPr/>
        </p:nvSpPr>
        <p:spPr>
          <a:xfrm>
            <a:off x="11455267" y="7867158"/>
            <a:ext cx="2146299" cy="369332"/>
          </a:xfrm>
          <a:prstGeom prst="rect">
            <a:avLst/>
          </a:prstGeom>
          <a:solidFill>
            <a:schemeClr val="bg1"/>
          </a:solidFill>
        </p:spPr>
        <p:txBody>
          <a:bodyPr wrap="square" rtlCol="0">
            <a:spAutoFit/>
          </a:bodyPr>
          <a:lstStyle/>
          <a:p>
            <a:pPr algn="ctr"/>
            <a:r>
              <a:rPr lang="en-US" sz="1800" dirty="0">
                <a:latin typeface="+mn-lt"/>
              </a:rPr>
              <a:t>Reports</a:t>
            </a:r>
            <a:endParaRPr lang="en-IN" sz="1800" dirty="0">
              <a:latin typeface="+mn-lt"/>
            </a:endParaRPr>
          </a:p>
        </p:txBody>
      </p:sp>
      <p:sp>
        <p:nvSpPr>
          <p:cNvPr id="15" name="TextBox 14">
            <a:extLst>
              <a:ext uri="{FF2B5EF4-FFF2-40B4-BE49-F238E27FC236}">
                <a16:creationId xmlns:a16="http://schemas.microsoft.com/office/drawing/2014/main" id="{FCD62A6A-8E84-350D-7FAF-E59BF339E5A9}"/>
              </a:ext>
            </a:extLst>
          </p:cNvPr>
          <p:cNvSpPr txBox="1"/>
          <p:nvPr/>
        </p:nvSpPr>
        <p:spPr>
          <a:xfrm>
            <a:off x="3573635" y="5251615"/>
            <a:ext cx="1722787" cy="523220"/>
          </a:xfrm>
          <a:prstGeom prst="rect">
            <a:avLst/>
          </a:prstGeom>
          <a:solidFill>
            <a:schemeClr val="bg1"/>
          </a:solidFill>
        </p:spPr>
        <p:txBody>
          <a:bodyPr wrap="square" rtlCol="0">
            <a:spAutoFit/>
          </a:bodyPr>
          <a:lstStyle/>
          <a:p>
            <a:pPr algn="ctr"/>
            <a:r>
              <a:rPr lang="en-US" dirty="0">
                <a:latin typeface="+mn-lt"/>
              </a:rPr>
              <a:t>Stores </a:t>
            </a:r>
          </a:p>
          <a:p>
            <a:pPr algn="ctr"/>
            <a:r>
              <a:rPr lang="en-US" dirty="0">
                <a:latin typeface="+mn-lt"/>
              </a:rPr>
              <a:t>Patient’s Info</a:t>
            </a:r>
            <a:endParaRPr lang="en-IN" dirty="0">
              <a:latin typeface="+mn-lt"/>
            </a:endParaRPr>
          </a:p>
        </p:txBody>
      </p:sp>
      <p:sp>
        <p:nvSpPr>
          <p:cNvPr id="14" name="TextBox 13">
            <a:extLst>
              <a:ext uri="{FF2B5EF4-FFF2-40B4-BE49-F238E27FC236}">
                <a16:creationId xmlns:a16="http://schemas.microsoft.com/office/drawing/2014/main" id="{FFC4A062-6A7A-DF90-D9AF-EBB2C11170EB}"/>
              </a:ext>
            </a:extLst>
          </p:cNvPr>
          <p:cNvSpPr txBox="1"/>
          <p:nvPr/>
        </p:nvSpPr>
        <p:spPr>
          <a:xfrm>
            <a:off x="4978400" y="5334408"/>
            <a:ext cx="1272309" cy="307777"/>
          </a:xfrm>
          <a:prstGeom prst="rect">
            <a:avLst/>
          </a:prstGeom>
          <a:solidFill>
            <a:schemeClr val="bg1"/>
          </a:solidFill>
        </p:spPr>
        <p:txBody>
          <a:bodyPr wrap="square" rtlCol="0">
            <a:spAutoFit/>
          </a:bodyPr>
          <a:lstStyle/>
          <a:p>
            <a:pPr algn="ctr"/>
            <a:r>
              <a:rPr lang="en-US" dirty="0">
                <a:latin typeface="+mn-lt"/>
              </a:rPr>
              <a:t>Reports</a:t>
            </a:r>
            <a:endParaRPr lang="en-IN" dirty="0">
              <a:latin typeface="+mn-lt"/>
            </a:endParaRPr>
          </a:p>
        </p:txBody>
      </p:sp>
      <p:sp>
        <p:nvSpPr>
          <p:cNvPr id="17" name="TextBox 16">
            <a:extLst>
              <a:ext uri="{FF2B5EF4-FFF2-40B4-BE49-F238E27FC236}">
                <a16:creationId xmlns:a16="http://schemas.microsoft.com/office/drawing/2014/main" id="{478FB189-CBE1-B6A7-0126-9AA07A26B75A}"/>
              </a:ext>
            </a:extLst>
          </p:cNvPr>
          <p:cNvSpPr txBox="1"/>
          <p:nvPr/>
        </p:nvSpPr>
        <p:spPr>
          <a:xfrm>
            <a:off x="9743572" y="4487709"/>
            <a:ext cx="1605601" cy="307777"/>
          </a:xfrm>
          <a:prstGeom prst="rect">
            <a:avLst/>
          </a:prstGeom>
          <a:solidFill>
            <a:schemeClr val="bg1"/>
          </a:solidFill>
        </p:spPr>
        <p:txBody>
          <a:bodyPr wrap="square" rtlCol="0">
            <a:spAutoFit/>
          </a:bodyPr>
          <a:lstStyle/>
          <a:p>
            <a:pPr algn="ctr"/>
            <a:endParaRPr lang="en-US" dirty="0">
              <a:latin typeface="+mn-lt"/>
            </a:endParaRPr>
          </a:p>
        </p:txBody>
      </p:sp>
      <p:sp>
        <p:nvSpPr>
          <p:cNvPr id="18" name="Rectangle 17">
            <a:extLst>
              <a:ext uri="{FF2B5EF4-FFF2-40B4-BE49-F238E27FC236}">
                <a16:creationId xmlns:a16="http://schemas.microsoft.com/office/drawing/2014/main" id="{4783704D-14F1-C930-0566-FC7404CF7343}"/>
              </a:ext>
            </a:extLst>
          </p:cNvPr>
          <p:cNvSpPr/>
          <p:nvPr/>
        </p:nvSpPr>
        <p:spPr>
          <a:xfrm>
            <a:off x="8363899" y="4112566"/>
            <a:ext cx="1745301" cy="789633"/>
          </a:xfrm>
          <a:prstGeom prst="rect">
            <a:avLst/>
          </a:prstGeom>
          <a:solidFill>
            <a:schemeClr val="bg1"/>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n-lt"/>
              </a:rPr>
              <a:t>Clinical</a:t>
            </a:r>
            <a:r>
              <a:rPr lang="en-IN" dirty="0">
                <a:solidFill>
                  <a:schemeClr val="tx1"/>
                </a:solidFill>
                <a:latin typeface="+mn-lt"/>
              </a:rPr>
              <a:t> Text </a:t>
            </a:r>
          </a:p>
          <a:p>
            <a:pPr algn="ctr"/>
            <a:r>
              <a:rPr lang="en-IN" dirty="0">
                <a:solidFill>
                  <a:schemeClr val="tx1"/>
                </a:solidFill>
                <a:latin typeface="+mn-lt"/>
              </a:rPr>
              <a:t>Analysis </a:t>
            </a:r>
          </a:p>
          <a:p>
            <a:pPr algn="ctr"/>
            <a:r>
              <a:rPr lang="en-IN" dirty="0">
                <a:solidFill>
                  <a:schemeClr val="tx1"/>
                </a:solidFill>
                <a:latin typeface="+mn-lt"/>
              </a:rPr>
              <a:t>System</a:t>
            </a:r>
            <a:endParaRPr lang="en-US" dirty="0">
              <a:solidFill>
                <a:schemeClr val="tx1"/>
              </a:solidFill>
              <a:latin typeface="+mn-lt"/>
            </a:endParaRPr>
          </a:p>
        </p:txBody>
      </p:sp>
      <p:sp>
        <p:nvSpPr>
          <p:cNvPr id="22" name="TextBox 21">
            <a:extLst>
              <a:ext uri="{FF2B5EF4-FFF2-40B4-BE49-F238E27FC236}">
                <a16:creationId xmlns:a16="http://schemas.microsoft.com/office/drawing/2014/main" id="{23E1DD7F-93B9-34CF-2C38-C8FDBCAFC321}"/>
              </a:ext>
            </a:extLst>
          </p:cNvPr>
          <p:cNvSpPr txBox="1"/>
          <p:nvPr/>
        </p:nvSpPr>
        <p:spPr>
          <a:xfrm>
            <a:off x="4044800" y="6487688"/>
            <a:ext cx="2027437" cy="646331"/>
          </a:xfrm>
          <a:prstGeom prst="rect">
            <a:avLst/>
          </a:prstGeom>
          <a:solidFill>
            <a:schemeClr val="bg1"/>
          </a:solidFill>
          <a:ln>
            <a:solidFill>
              <a:schemeClr val="bg1">
                <a:lumMod val="65000"/>
              </a:schemeClr>
            </a:solidFill>
          </a:ln>
        </p:spPr>
        <p:txBody>
          <a:bodyPr wrap="square" rtlCol="0">
            <a:spAutoFit/>
          </a:bodyPr>
          <a:lstStyle/>
          <a:p>
            <a:pPr algn="ctr"/>
            <a:r>
              <a:rPr lang="en-US" sz="1800" dirty="0">
                <a:latin typeface="+mn-lt"/>
              </a:rPr>
              <a:t>Retrieves Patient’s Info</a:t>
            </a:r>
            <a:endParaRPr lang="en-IN" sz="1800" dirty="0">
              <a:latin typeface="+mn-lt"/>
            </a:endParaRPr>
          </a:p>
        </p:txBody>
      </p:sp>
      <p:sp>
        <p:nvSpPr>
          <p:cNvPr id="24" name="Rectangle 23">
            <a:extLst>
              <a:ext uri="{FF2B5EF4-FFF2-40B4-BE49-F238E27FC236}">
                <a16:creationId xmlns:a16="http://schemas.microsoft.com/office/drawing/2014/main" id="{05A19122-DC33-5384-0970-D402F384B8E1}"/>
              </a:ext>
            </a:extLst>
          </p:cNvPr>
          <p:cNvSpPr/>
          <p:nvPr/>
        </p:nvSpPr>
        <p:spPr>
          <a:xfrm>
            <a:off x="8115300" y="1524762"/>
            <a:ext cx="2400300" cy="7896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4FE7C50F-AEE3-2D26-40DD-6CBC2102367B}"/>
              </a:ext>
            </a:extLst>
          </p:cNvPr>
          <p:cNvSpPr txBox="1"/>
          <p:nvPr/>
        </p:nvSpPr>
        <p:spPr>
          <a:xfrm>
            <a:off x="8461170" y="9067104"/>
            <a:ext cx="1550758" cy="523220"/>
          </a:xfrm>
          <a:prstGeom prst="rect">
            <a:avLst/>
          </a:prstGeom>
          <a:solidFill>
            <a:schemeClr val="bg1"/>
          </a:solidFill>
        </p:spPr>
        <p:txBody>
          <a:bodyPr wrap="square" rtlCol="0">
            <a:spAutoFit/>
          </a:bodyPr>
          <a:lstStyle/>
          <a:p>
            <a:pPr algn="ctr"/>
            <a:r>
              <a:rPr lang="en-US" dirty="0">
                <a:latin typeface="+mn-lt"/>
              </a:rPr>
              <a:t>Patient </a:t>
            </a:r>
          </a:p>
          <a:p>
            <a:pPr algn="ctr"/>
            <a:r>
              <a:rPr lang="en-US" dirty="0">
                <a:latin typeface="+mn-lt"/>
              </a:rPr>
              <a:t>Relations</a:t>
            </a:r>
            <a:endParaRPr lang="en-IN" dirty="0">
              <a:latin typeface="+mn-lt"/>
            </a:endParaRPr>
          </a:p>
        </p:txBody>
      </p:sp>
      <p:sp>
        <p:nvSpPr>
          <p:cNvPr id="26" name="TextBox 25">
            <a:extLst>
              <a:ext uri="{FF2B5EF4-FFF2-40B4-BE49-F238E27FC236}">
                <a16:creationId xmlns:a16="http://schemas.microsoft.com/office/drawing/2014/main" id="{78551DF9-7E32-F5E5-4EA0-2B5D23344DB5}"/>
              </a:ext>
            </a:extLst>
          </p:cNvPr>
          <p:cNvSpPr txBox="1"/>
          <p:nvPr/>
        </p:nvSpPr>
        <p:spPr>
          <a:xfrm>
            <a:off x="11455267" y="2634181"/>
            <a:ext cx="2146299" cy="369332"/>
          </a:xfrm>
          <a:prstGeom prst="rect">
            <a:avLst/>
          </a:prstGeom>
          <a:solidFill>
            <a:schemeClr val="bg1"/>
          </a:solidFill>
          <a:ln w="19050">
            <a:solidFill>
              <a:schemeClr val="bg1">
                <a:lumMod val="75000"/>
              </a:schemeClr>
            </a:solidFill>
          </a:ln>
        </p:spPr>
        <p:txBody>
          <a:bodyPr wrap="square" rtlCol="0">
            <a:spAutoFit/>
          </a:bodyPr>
          <a:lstStyle/>
          <a:p>
            <a:pPr algn="ctr"/>
            <a:r>
              <a:rPr lang="en-US" sz="1800" dirty="0">
                <a:latin typeface="+mn-lt"/>
              </a:rPr>
              <a:t>Patient Lists</a:t>
            </a:r>
            <a:endParaRPr lang="en-IN" sz="1800" dirty="0">
              <a:latin typeface="+mn-lt"/>
            </a:endParaRPr>
          </a:p>
        </p:txBody>
      </p:sp>
      <p:sp>
        <p:nvSpPr>
          <p:cNvPr id="27" name="TextBox 26">
            <a:extLst>
              <a:ext uri="{FF2B5EF4-FFF2-40B4-BE49-F238E27FC236}">
                <a16:creationId xmlns:a16="http://schemas.microsoft.com/office/drawing/2014/main" id="{F09EBFAC-9B30-9EED-41D9-BF0C3FC51015}"/>
              </a:ext>
            </a:extLst>
          </p:cNvPr>
          <p:cNvSpPr txBox="1"/>
          <p:nvPr/>
        </p:nvSpPr>
        <p:spPr>
          <a:xfrm>
            <a:off x="8163399" y="7389101"/>
            <a:ext cx="2146299" cy="369332"/>
          </a:xfrm>
          <a:prstGeom prst="rect">
            <a:avLst/>
          </a:prstGeom>
          <a:solidFill>
            <a:schemeClr val="bg1"/>
          </a:solidFill>
        </p:spPr>
        <p:txBody>
          <a:bodyPr wrap="square" rtlCol="0">
            <a:spAutoFit/>
          </a:bodyPr>
          <a:lstStyle/>
          <a:p>
            <a:pPr algn="ctr"/>
            <a:r>
              <a:rPr lang="en-US" sz="1800" dirty="0">
                <a:latin typeface="+mn-lt"/>
              </a:rPr>
              <a:t>Visits</a:t>
            </a:r>
            <a:endParaRPr lang="en-IN" sz="1800" dirty="0">
              <a:latin typeface="+mn-lt"/>
            </a:endParaRPr>
          </a:p>
        </p:txBody>
      </p:sp>
      <p:sp>
        <p:nvSpPr>
          <p:cNvPr id="28" name="TextBox 27">
            <a:extLst>
              <a:ext uri="{FF2B5EF4-FFF2-40B4-BE49-F238E27FC236}">
                <a16:creationId xmlns:a16="http://schemas.microsoft.com/office/drawing/2014/main" id="{0933F0A7-04F5-FB75-6887-77D33CDD98DD}"/>
              </a:ext>
            </a:extLst>
          </p:cNvPr>
          <p:cNvSpPr txBox="1"/>
          <p:nvPr/>
        </p:nvSpPr>
        <p:spPr>
          <a:xfrm>
            <a:off x="11862937" y="4240561"/>
            <a:ext cx="1295324" cy="523220"/>
          </a:xfrm>
          <a:prstGeom prst="rect">
            <a:avLst/>
          </a:prstGeom>
          <a:solidFill>
            <a:schemeClr val="bg1"/>
          </a:solidFill>
        </p:spPr>
        <p:txBody>
          <a:bodyPr wrap="square" rtlCol="0">
            <a:spAutoFit/>
          </a:bodyPr>
          <a:lstStyle/>
          <a:p>
            <a:pPr algn="ctr"/>
            <a:r>
              <a:rPr lang="en-US" dirty="0">
                <a:latin typeface="+mn-lt"/>
              </a:rPr>
              <a:t>Clinical </a:t>
            </a:r>
          </a:p>
          <a:p>
            <a:pPr algn="ctr"/>
            <a:r>
              <a:rPr lang="en-US" dirty="0">
                <a:latin typeface="+mn-lt"/>
              </a:rPr>
              <a:t>Assistance</a:t>
            </a:r>
            <a:endParaRPr lang="en-IN" dirty="0">
              <a:latin typeface="+mn-lt"/>
            </a:endParaRPr>
          </a:p>
        </p:txBody>
      </p:sp>
      <p:sp>
        <p:nvSpPr>
          <p:cNvPr id="29" name="TextBox 28">
            <a:extLst>
              <a:ext uri="{FF2B5EF4-FFF2-40B4-BE49-F238E27FC236}">
                <a16:creationId xmlns:a16="http://schemas.microsoft.com/office/drawing/2014/main" id="{756213CD-51DA-4F23-B20F-BEC04875E576}"/>
              </a:ext>
            </a:extLst>
          </p:cNvPr>
          <p:cNvSpPr txBox="1"/>
          <p:nvPr/>
        </p:nvSpPr>
        <p:spPr>
          <a:xfrm>
            <a:off x="11781581" y="5312100"/>
            <a:ext cx="1458036" cy="584775"/>
          </a:xfrm>
          <a:prstGeom prst="rect">
            <a:avLst/>
          </a:prstGeom>
          <a:solidFill>
            <a:schemeClr val="bg1"/>
          </a:solidFill>
        </p:spPr>
        <p:txBody>
          <a:bodyPr wrap="square" rtlCol="0">
            <a:spAutoFit/>
          </a:bodyPr>
          <a:lstStyle/>
          <a:p>
            <a:pPr algn="ctr"/>
            <a:r>
              <a:rPr lang="en-US" sz="1600" dirty="0">
                <a:latin typeface="+mn-lt"/>
              </a:rPr>
              <a:t>Patient Information</a:t>
            </a:r>
            <a:endParaRPr lang="en-IN" sz="1600" dirty="0">
              <a:latin typeface="+mn-lt"/>
            </a:endParaRPr>
          </a:p>
        </p:txBody>
      </p:sp>
      <p:sp>
        <p:nvSpPr>
          <p:cNvPr id="30" name="TextBox 29">
            <a:extLst>
              <a:ext uri="{FF2B5EF4-FFF2-40B4-BE49-F238E27FC236}">
                <a16:creationId xmlns:a16="http://schemas.microsoft.com/office/drawing/2014/main" id="{31A9B9C6-4D8C-FD85-22DD-8C484AE98096}"/>
              </a:ext>
            </a:extLst>
          </p:cNvPr>
          <p:cNvSpPr txBox="1"/>
          <p:nvPr/>
        </p:nvSpPr>
        <p:spPr>
          <a:xfrm>
            <a:off x="10662996" y="4966693"/>
            <a:ext cx="1199942" cy="737047"/>
          </a:xfrm>
          <a:prstGeom prst="rect">
            <a:avLst/>
          </a:prstGeom>
          <a:solidFill>
            <a:schemeClr val="bg1"/>
          </a:solidFill>
          <a:ln>
            <a:solidFill>
              <a:schemeClr val="bg1">
                <a:lumMod val="65000"/>
              </a:schemeClr>
            </a:solidFill>
          </a:ln>
        </p:spPr>
        <p:txBody>
          <a:bodyPr wrap="square" rtlCol="0">
            <a:spAutoFit/>
          </a:bodyPr>
          <a:lstStyle/>
          <a:p>
            <a:pPr algn="ctr"/>
            <a:r>
              <a:rPr lang="en-US" dirty="0">
                <a:latin typeface="+mn-lt"/>
              </a:rPr>
              <a:t>Contributes Patient’s</a:t>
            </a:r>
          </a:p>
          <a:p>
            <a:pPr algn="ctr"/>
            <a:r>
              <a:rPr lang="en-US" dirty="0">
                <a:latin typeface="+mn-lt"/>
              </a:rPr>
              <a:t>Info</a:t>
            </a:r>
            <a:endParaRPr lang="en-IN" dirty="0">
              <a:latin typeface="+mn-lt"/>
            </a:endParaRPr>
          </a:p>
        </p:txBody>
      </p:sp>
      <p:sp>
        <p:nvSpPr>
          <p:cNvPr id="31" name="TextBox 30">
            <a:extLst>
              <a:ext uri="{FF2B5EF4-FFF2-40B4-BE49-F238E27FC236}">
                <a16:creationId xmlns:a16="http://schemas.microsoft.com/office/drawing/2014/main" id="{433B1B34-EAF9-9FE4-FB40-6DF9EE77C459}"/>
              </a:ext>
            </a:extLst>
          </p:cNvPr>
          <p:cNvSpPr txBox="1"/>
          <p:nvPr/>
        </p:nvSpPr>
        <p:spPr>
          <a:xfrm>
            <a:off x="7371033" y="5850244"/>
            <a:ext cx="3731449" cy="338554"/>
          </a:xfrm>
          <a:prstGeom prst="rect">
            <a:avLst/>
          </a:prstGeom>
          <a:solidFill>
            <a:schemeClr val="bg1"/>
          </a:solidFill>
          <a:ln>
            <a:solidFill>
              <a:schemeClr val="bg1">
                <a:lumMod val="75000"/>
              </a:schemeClr>
            </a:solidFill>
          </a:ln>
        </p:spPr>
        <p:txBody>
          <a:bodyPr wrap="square" rtlCol="0">
            <a:spAutoFit/>
          </a:bodyPr>
          <a:lstStyle/>
          <a:p>
            <a:pPr algn="ctr"/>
            <a:r>
              <a:rPr lang="en-US" sz="1600">
                <a:latin typeface="+mn-lt"/>
              </a:rPr>
              <a:t>Reports</a:t>
            </a:r>
            <a:endParaRPr lang="en-IN" sz="1600" dirty="0">
              <a:latin typeface="+mn-lt"/>
            </a:endParaRPr>
          </a:p>
        </p:txBody>
      </p:sp>
      <p:sp>
        <p:nvSpPr>
          <p:cNvPr id="32" name="TextBox 31">
            <a:extLst>
              <a:ext uri="{FF2B5EF4-FFF2-40B4-BE49-F238E27FC236}">
                <a16:creationId xmlns:a16="http://schemas.microsoft.com/office/drawing/2014/main" id="{904AA721-FBB9-7076-105D-0A4D240D7DC7}"/>
              </a:ext>
            </a:extLst>
          </p:cNvPr>
          <p:cNvSpPr txBox="1"/>
          <p:nvPr/>
        </p:nvSpPr>
        <p:spPr>
          <a:xfrm>
            <a:off x="6522694" y="7020389"/>
            <a:ext cx="1938476" cy="584775"/>
          </a:xfrm>
          <a:prstGeom prst="rect">
            <a:avLst/>
          </a:prstGeom>
          <a:solidFill>
            <a:schemeClr val="bg1"/>
          </a:solidFill>
          <a:ln>
            <a:solidFill>
              <a:schemeClr val="bg1">
                <a:lumMod val="65000"/>
              </a:schemeClr>
            </a:solidFill>
          </a:ln>
        </p:spPr>
        <p:txBody>
          <a:bodyPr wrap="square" rtlCol="0">
            <a:spAutoFit/>
          </a:bodyPr>
          <a:lstStyle/>
          <a:p>
            <a:pPr algn="ctr"/>
            <a:r>
              <a:rPr lang="en-US" sz="1600" dirty="0">
                <a:latin typeface="+mn-lt"/>
              </a:rPr>
              <a:t>Retrieves Patient’s </a:t>
            </a:r>
          </a:p>
          <a:p>
            <a:pPr algn="ctr"/>
            <a:r>
              <a:rPr lang="en-US" sz="1600" dirty="0">
                <a:latin typeface="+mn-lt"/>
              </a:rPr>
              <a:t>History</a:t>
            </a:r>
            <a:endParaRPr lang="en-IN" sz="1600" dirty="0">
              <a:latin typeface="+mn-lt"/>
            </a:endParaRPr>
          </a:p>
        </p:txBody>
      </p:sp>
      <p:sp>
        <p:nvSpPr>
          <p:cNvPr id="33" name="TextBox 32">
            <a:extLst>
              <a:ext uri="{FF2B5EF4-FFF2-40B4-BE49-F238E27FC236}">
                <a16:creationId xmlns:a16="http://schemas.microsoft.com/office/drawing/2014/main" id="{C3DB3240-867F-012B-2BA2-E33CEE258A32}"/>
              </a:ext>
            </a:extLst>
          </p:cNvPr>
          <p:cNvSpPr txBox="1"/>
          <p:nvPr/>
        </p:nvSpPr>
        <p:spPr>
          <a:xfrm>
            <a:off x="11455267" y="8467947"/>
            <a:ext cx="2146299" cy="584775"/>
          </a:xfrm>
          <a:prstGeom prst="rect">
            <a:avLst/>
          </a:prstGeom>
          <a:solidFill>
            <a:schemeClr val="bg1"/>
          </a:solidFill>
          <a:ln w="12700">
            <a:solidFill>
              <a:schemeClr val="bg1">
                <a:lumMod val="65000"/>
              </a:schemeClr>
            </a:solidFill>
          </a:ln>
        </p:spPr>
        <p:txBody>
          <a:bodyPr wrap="square" rtlCol="0">
            <a:spAutoFit/>
          </a:bodyPr>
          <a:lstStyle/>
          <a:p>
            <a:pPr algn="ctr"/>
            <a:r>
              <a:rPr lang="en-US" sz="1600" dirty="0">
                <a:latin typeface="+mn-lt"/>
              </a:rPr>
              <a:t>Patient </a:t>
            </a:r>
          </a:p>
          <a:p>
            <a:pPr algn="ctr"/>
            <a:r>
              <a:rPr lang="en-US" sz="1600" dirty="0">
                <a:latin typeface="+mn-lt"/>
              </a:rPr>
              <a:t>Discharge List</a:t>
            </a:r>
            <a:endParaRPr lang="en-IN" sz="1600" dirty="0">
              <a:latin typeface="+mn-lt"/>
            </a:endParaRPr>
          </a:p>
        </p:txBody>
      </p:sp>
      <p:sp>
        <p:nvSpPr>
          <p:cNvPr id="36" name="Rectangle 35">
            <a:extLst>
              <a:ext uri="{FF2B5EF4-FFF2-40B4-BE49-F238E27FC236}">
                <a16:creationId xmlns:a16="http://schemas.microsoft.com/office/drawing/2014/main" id="{1407DC83-997D-6222-3FB0-55F138AE3174}"/>
              </a:ext>
            </a:extLst>
          </p:cNvPr>
          <p:cNvSpPr/>
          <p:nvPr/>
        </p:nvSpPr>
        <p:spPr>
          <a:xfrm>
            <a:off x="10310835" y="1678490"/>
            <a:ext cx="3680328" cy="7896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F01C5415-5F98-C50C-2E1D-D195297A3F6E}"/>
              </a:ext>
            </a:extLst>
          </p:cNvPr>
          <p:cNvSpPr txBox="1"/>
          <p:nvPr/>
        </p:nvSpPr>
        <p:spPr>
          <a:xfrm>
            <a:off x="6119710" y="4961719"/>
            <a:ext cx="1505295" cy="523220"/>
          </a:xfrm>
          <a:prstGeom prst="rect">
            <a:avLst/>
          </a:prstGeom>
          <a:solidFill>
            <a:schemeClr val="bg1"/>
          </a:solidFill>
          <a:ln>
            <a:solidFill>
              <a:schemeClr val="bg1">
                <a:lumMod val="85000"/>
              </a:schemeClr>
            </a:solidFill>
          </a:ln>
        </p:spPr>
        <p:txBody>
          <a:bodyPr wrap="square" rtlCol="0">
            <a:spAutoFit/>
          </a:bodyPr>
          <a:lstStyle/>
          <a:p>
            <a:pPr algn="ctr"/>
            <a:r>
              <a:rPr lang="en-US" dirty="0">
                <a:latin typeface="+mn-lt"/>
              </a:rPr>
              <a:t>Retrieves Patient’s Info</a:t>
            </a:r>
            <a:endParaRPr lang="en-IN" dirty="0">
              <a:latin typeface="+mn-lt"/>
            </a:endParaRPr>
          </a:p>
        </p:txBody>
      </p:sp>
      <p:sp>
        <p:nvSpPr>
          <p:cNvPr id="38" name="TextBox 37">
            <a:extLst>
              <a:ext uri="{FF2B5EF4-FFF2-40B4-BE49-F238E27FC236}">
                <a16:creationId xmlns:a16="http://schemas.microsoft.com/office/drawing/2014/main" id="{5FD529B1-70C6-8FF9-719E-C74106E58A83}"/>
              </a:ext>
            </a:extLst>
          </p:cNvPr>
          <p:cNvSpPr txBox="1"/>
          <p:nvPr/>
        </p:nvSpPr>
        <p:spPr>
          <a:xfrm>
            <a:off x="10011928" y="3399357"/>
            <a:ext cx="1505295" cy="523220"/>
          </a:xfrm>
          <a:prstGeom prst="rect">
            <a:avLst/>
          </a:prstGeom>
          <a:solidFill>
            <a:schemeClr val="bg1"/>
          </a:solidFill>
          <a:ln>
            <a:solidFill>
              <a:schemeClr val="bg1">
                <a:lumMod val="85000"/>
              </a:schemeClr>
            </a:solidFill>
          </a:ln>
        </p:spPr>
        <p:txBody>
          <a:bodyPr wrap="square" rtlCol="0">
            <a:spAutoFit/>
          </a:bodyPr>
          <a:lstStyle/>
          <a:p>
            <a:pPr algn="ctr"/>
            <a:r>
              <a:rPr lang="en-US" dirty="0">
                <a:latin typeface="+mn-lt"/>
              </a:rPr>
              <a:t>Retrieves Patient’s Info</a:t>
            </a:r>
            <a:endParaRPr lang="en-IN" dirty="0">
              <a:latin typeface="+mn-lt"/>
            </a:endParaRPr>
          </a:p>
        </p:txBody>
      </p:sp>
      <p:sp>
        <p:nvSpPr>
          <p:cNvPr id="41" name="TextBox 40">
            <a:extLst>
              <a:ext uri="{FF2B5EF4-FFF2-40B4-BE49-F238E27FC236}">
                <a16:creationId xmlns:a16="http://schemas.microsoft.com/office/drawing/2014/main" id="{04622B1A-D8BA-18E3-FE2D-EE8EDCEE6827}"/>
              </a:ext>
            </a:extLst>
          </p:cNvPr>
          <p:cNvSpPr txBox="1"/>
          <p:nvPr/>
        </p:nvSpPr>
        <p:spPr>
          <a:xfrm>
            <a:off x="8600393" y="4960767"/>
            <a:ext cx="1272309" cy="738664"/>
          </a:xfrm>
          <a:prstGeom prst="rect">
            <a:avLst/>
          </a:prstGeom>
          <a:solidFill>
            <a:schemeClr val="bg1"/>
          </a:solidFill>
        </p:spPr>
        <p:txBody>
          <a:bodyPr wrap="square" rtlCol="0">
            <a:spAutoFit/>
          </a:bodyPr>
          <a:lstStyle/>
          <a:p>
            <a:pPr algn="ctr"/>
            <a:r>
              <a:rPr lang="en-US" sz="1400" dirty="0">
                <a:latin typeface="+mn-lt"/>
              </a:rPr>
              <a:t>Patient Medical History</a:t>
            </a:r>
            <a:endParaRPr lang="en-IN" sz="1400" dirty="0">
              <a:latin typeface="+mn-lt"/>
            </a:endParaRPr>
          </a:p>
        </p:txBody>
      </p:sp>
      <p:sp>
        <p:nvSpPr>
          <p:cNvPr id="42" name="TextBox 41">
            <a:extLst>
              <a:ext uri="{FF2B5EF4-FFF2-40B4-BE49-F238E27FC236}">
                <a16:creationId xmlns:a16="http://schemas.microsoft.com/office/drawing/2014/main" id="{CB63D638-F09B-CA61-1737-FDBAB58DEBB0}"/>
              </a:ext>
            </a:extLst>
          </p:cNvPr>
          <p:cNvSpPr txBox="1"/>
          <p:nvPr/>
        </p:nvSpPr>
        <p:spPr>
          <a:xfrm>
            <a:off x="6138068" y="2685508"/>
            <a:ext cx="1886840" cy="276999"/>
          </a:xfrm>
          <a:prstGeom prst="rect">
            <a:avLst/>
          </a:prstGeom>
          <a:solidFill>
            <a:schemeClr val="bg1"/>
          </a:solidFill>
        </p:spPr>
        <p:txBody>
          <a:bodyPr wrap="square" rtlCol="0">
            <a:spAutoFit/>
          </a:bodyPr>
          <a:lstStyle/>
          <a:p>
            <a:pPr algn="ctr"/>
            <a:r>
              <a:rPr lang="en-US" sz="1200" dirty="0">
                <a:latin typeface="+mn-lt"/>
              </a:rPr>
              <a:t>Stores Patient  Info</a:t>
            </a:r>
            <a:endParaRPr lang="en-IN" sz="1200" dirty="0">
              <a:latin typeface="+mn-lt"/>
            </a:endParaRPr>
          </a:p>
        </p:txBody>
      </p:sp>
      <p:cxnSp>
        <p:nvCxnSpPr>
          <p:cNvPr id="44" name="Straight Connector 43">
            <a:extLst>
              <a:ext uri="{FF2B5EF4-FFF2-40B4-BE49-F238E27FC236}">
                <a16:creationId xmlns:a16="http://schemas.microsoft.com/office/drawing/2014/main" id="{DEDE7E58-1BCC-B711-33B8-13D28F9BF99F}"/>
              </a:ext>
            </a:extLst>
          </p:cNvPr>
          <p:cNvCxnSpPr/>
          <p:nvPr/>
        </p:nvCxnSpPr>
        <p:spPr>
          <a:xfrm>
            <a:off x="6072237" y="2895149"/>
            <a:ext cx="20430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E6A81EFE-6DC9-A2C0-B31F-B238DF89B491}"/>
              </a:ext>
            </a:extLst>
          </p:cNvPr>
          <p:cNvSpPr/>
          <p:nvPr/>
        </p:nvSpPr>
        <p:spPr>
          <a:xfrm>
            <a:off x="6007482" y="3037834"/>
            <a:ext cx="2186922" cy="4095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6EE1E737-0336-5C5E-2A4C-32E7707C9BDD}"/>
              </a:ext>
            </a:extLst>
          </p:cNvPr>
          <p:cNvSpPr/>
          <p:nvPr/>
        </p:nvSpPr>
        <p:spPr>
          <a:xfrm>
            <a:off x="8047008" y="2276727"/>
            <a:ext cx="2468592" cy="1208498"/>
          </a:xfrm>
          <a:prstGeom prst="ellipse">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D8506344-3D12-8CBE-4E9C-8A1E80DDF30F}"/>
              </a:ext>
            </a:extLst>
          </p:cNvPr>
          <p:cNvSpPr txBox="1"/>
          <p:nvPr/>
        </p:nvSpPr>
        <p:spPr>
          <a:xfrm>
            <a:off x="4104410" y="3383395"/>
            <a:ext cx="2146299" cy="369332"/>
          </a:xfrm>
          <a:prstGeom prst="rect">
            <a:avLst/>
          </a:prstGeom>
          <a:solidFill>
            <a:schemeClr val="bg1"/>
          </a:solidFill>
          <a:ln>
            <a:solidFill>
              <a:schemeClr val="tx1"/>
            </a:solidFill>
          </a:ln>
        </p:spPr>
        <p:txBody>
          <a:bodyPr wrap="square" rtlCol="0">
            <a:spAutoFit/>
          </a:bodyPr>
          <a:lstStyle/>
          <a:p>
            <a:pPr algn="ctr"/>
            <a:r>
              <a:rPr lang="en-US" sz="1800" dirty="0">
                <a:latin typeface="+mn-lt"/>
              </a:rPr>
              <a:t>Submits Diagnosis</a:t>
            </a:r>
            <a:endParaRPr lang="en-IN" sz="1800" dirty="0">
              <a:latin typeface="+mn-lt"/>
            </a:endParaRPr>
          </a:p>
        </p:txBody>
      </p:sp>
      <p:sp>
        <p:nvSpPr>
          <p:cNvPr id="47" name="TextBox 46">
            <a:extLst>
              <a:ext uri="{FF2B5EF4-FFF2-40B4-BE49-F238E27FC236}">
                <a16:creationId xmlns:a16="http://schemas.microsoft.com/office/drawing/2014/main" id="{7337B62E-53CB-F81D-CCD8-E51EA82CD7DA}"/>
              </a:ext>
            </a:extLst>
          </p:cNvPr>
          <p:cNvSpPr txBox="1"/>
          <p:nvPr/>
        </p:nvSpPr>
        <p:spPr>
          <a:xfrm>
            <a:off x="8363899" y="2541665"/>
            <a:ext cx="1886840" cy="646331"/>
          </a:xfrm>
          <a:prstGeom prst="rect">
            <a:avLst/>
          </a:prstGeom>
          <a:solidFill>
            <a:schemeClr val="bg1"/>
          </a:solidFill>
        </p:spPr>
        <p:txBody>
          <a:bodyPr wrap="square" rtlCol="0">
            <a:spAutoFit/>
          </a:bodyPr>
          <a:lstStyle/>
          <a:p>
            <a:pPr algn="ctr"/>
            <a:r>
              <a:rPr lang="en-US" sz="1800" dirty="0">
                <a:latin typeface="+mn-lt"/>
              </a:rPr>
              <a:t>Collecting Patient’s records</a:t>
            </a:r>
            <a:endParaRPr lang="en-IN" sz="1800" dirty="0">
              <a:latin typeface="+mn-lt"/>
            </a:endParaRPr>
          </a:p>
        </p:txBody>
      </p:sp>
    </p:spTree>
    <p:extLst>
      <p:ext uri="{BB962C8B-B14F-4D97-AF65-F5344CB8AC3E}">
        <p14:creationId xmlns:p14="http://schemas.microsoft.com/office/powerpoint/2010/main" val="198262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1257300" y="292195"/>
            <a:ext cx="15773400" cy="1213877"/>
          </a:xfrm>
          <a:prstGeom prst="rect">
            <a:avLst/>
          </a:prstGeom>
          <a:noFill/>
          <a:ln>
            <a:noFill/>
          </a:ln>
        </p:spPr>
        <p:txBody>
          <a:bodyPr spcFirstLastPara="1" wrap="square" lIns="137138" tIns="68550" rIns="137138" bIns="68550" anchor="ctr" anchorCtr="0">
            <a:normAutofit/>
          </a:bodyPr>
          <a:lstStyle/>
          <a:p>
            <a:pPr>
              <a:lnSpc>
                <a:spcPct val="90000"/>
              </a:lnSpc>
              <a:buSzPts val="3200"/>
            </a:pPr>
            <a:r>
              <a:rPr lang="en-IN" sz="4800" b="1">
                <a:latin typeface="Times New Roman"/>
                <a:ea typeface="Times New Roman"/>
                <a:cs typeface="Times New Roman"/>
                <a:sym typeface="Times New Roman"/>
              </a:rPr>
              <a:t>CONTENTS</a:t>
            </a:r>
            <a:endParaRPr sz="4800">
              <a:latin typeface="Times New Roman"/>
              <a:ea typeface="Times New Roman"/>
              <a:cs typeface="Times New Roman"/>
              <a:sym typeface="Times New Roman"/>
            </a:endParaRPr>
          </a:p>
        </p:txBody>
      </p:sp>
      <p:sp>
        <p:nvSpPr>
          <p:cNvPr id="98" name="Google Shape;98;p2"/>
          <p:cNvSpPr txBox="1">
            <a:spLocks noGrp="1"/>
          </p:cNvSpPr>
          <p:nvPr>
            <p:ph type="body" idx="1"/>
          </p:nvPr>
        </p:nvSpPr>
        <p:spPr>
          <a:xfrm>
            <a:off x="1257299" y="1418664"/>
            <a:ext cx="16061709" cy="7957348"/>
          </a:xfrm>
          <a:prstGeom prst="rect">
            <a:avLst/>
          </a:prstGeom>
          <a:noFill/>
          <a:ln>
            <a:noFill/>
          </a:ln>
        </p:spPr>
        <p:txBody>
          <a:bodyPr spcFirstLastPara="1" wrap="square" lIns="137138" tIns="68550" rIns="137138" bIns="68550" anchor="t" anchorCtr="0">
            <a:normAutofit/>
          </a:bodyPr>
          <a:lstStyle/>
          <a:p>
            <a:pPr marL="342900" indent="-371475">
              <a:lnSpc>
                <a:spcPct val="200000"/>
              </a:lnSpc>
              <a:spcBef>
                <a:spcPts val="0"/>
              </a:spcBef>
              <a:buSzPts val="2400"/>
              <a:buFont typeface="Times New Roman"/>
              <a:buChar char="⮚"/>
            </a:pPr>
            <a:r>
              <a:rPr lang="en-IN" dirty="0">
                <a:ea typeface="Times New Roman"/>
                <a:sym typeface="Times New Roman"/>
              </a:rPr>
              <a:t>Abstract</a:t>
            </a:r>
          </a:p>
          <a:p>
            <a:pPr marL="342900" indent="-371475">
              <a:lnSpc>
                <a:spcPct val="200000"/>
              </a:lnSpc>
              <a:spcBef>
                <a:spcPts val="0"/>
              </a:spcBef>
              <a:buSzPts val="2400"/>
              <a:buFont typeface="Times New Roman"/>
              <a:buChar char="⮚"/>
            </a:pPr>
            <a:r>
              <a:rPr lang="en-US" i="0" u="none" strike="noStrike" cap="none" dirty="0">
                <a:solidFill>
                  <a:srgbClr val="000000"/>
                </a:solidFill>
                <a:ea typeface="Times New Roman"/>
                <a:sym typeface="Times New Roman"/>
              </a:rPr>
              <a:t>Problem Statement</a:t>
            </a:r>
          </a:p>
          <a:p>
            <a:pPr marL="342900" indent="-371475">
              <a:lnSpc>
                <a:spcPct val="200000"/>
              </a:lnSpc>
              <a:spcBef>
                <a:spcPts val="0"/>
              </a:spcBef>
              <a:buSzPts val="2400"/>
              <a:buFont typeface="Times New Roman"/>
              <a:buChar char="⮚"/>
            </a:pPr>
            <a:r>
              <a:rPr lang="en-IN" dirty="0">
                <a:ea typeface="Times New Roman"/>
                <a:sym typeface="Times New Roman"/>
              </a:rPr>
              <a:t>Objectives of the Project</a:t>
            </a:r>
          </a:p>
          <a:p>
            <a:pPr marL="342900" indent="-371475">
              <a:lnSpc>
                <a:spcPct val="200000"/>
              </a:lnSpc>
              <a:spcBef>
                <a:spcPts val="0"/>
              </a:spcBef>
              <a:buSzPts val="2400"/>
              <a:buFont typeface="Times New Roman"/>
              <a:buChar char="⮚"/>
            </a:pPr>
            <a:r>
              <a:rPr lang="en-US" i="0" u="none" strike="noStrike" cap="none" dirty="0">
                <a:solidFill>
                  <a:srgbClr val="000000"/>
                </a:solidFill>
                <a:ea typeface="Times New Roman"/>
                <a:sym typeface="Times New Roman"/>
              </a:rPr>
              <a:t>Existing Approaches (Literature Survey) </a:t>
            </a:r>
          </a:p>
          <a:p>
            <a:pPr marL="342900" indent="-371475">
              <a:lnSpc>
                <a:spcPct val="200000"/>
              </a:lnSpc>
              <a:spcBef>
                <a:spcPts val="0"/>
              </a:spcBef>
              <a:buSzPts val="2400"/>
              <a:buFont typeface="Times New Roman"/>
              <a:buChar char="⮚"/>
            </a:pPr>
            <a:r>
              <a:rPr lang="en-US" i="0" u="none" strike="noStrike" cap="none" dirty="0">
                <a:solidFill>
                  <a:srgbClr val="000000"/>
                </a:solidFill>
                <a:ea typeface="Times New Roman"/>
                <a:sym typeface="Times New Roman"/>
              </a:rPr>
              <a:t>Architecture Diagram</a:t>
            </a:r>
          </a:p>
          <a:p>
            <a:pPr marL="342900" indent="-371475">
              <a:lnSpc>
                <a:spcPct val="200000"/>
              </a:lnSpc>
              <a:spcBef>
                <a:spcPts val="0"/>
              </a:spcBef>
              <a:buSzPts val="2400"/>
              <a:buFont typeface="Times New Roman"/>
              <a:buChar char="⮚"/>
            </a:pPr>
            <a:r>
              <a:rPr lang="en-US" i="0" u="none" strike="noStrike" cap="none" dirty="0">
                <a:solidFill>
                  <a:srgbClr val="000000"/>
                </a:solidFill>
                <a:ea typeface="Times New Roman"/>
                <a:sym typeface="Times New Roman"/>
              </a:rPr>
              <a:t>Software &amp; Hardware Requirements</a:t>
            </a:r>
            <a:endParaRPr lang="en-US" dirty="0">
              <a:ea typeface="Times New Roman"/>
              <a:sym typeface="Times New Roman"/>
            </a:endParaRPr>
          </a:p>
          <a:p>
            <a:pPr marL="342900" indent="-371475">
              <a:lnSpc>
                <a:spcPct val="200000"/>
              </a:lnSpc>
              <a:spcBef>
                <a:spcPts val="0"/>
              </a:spcBef>
              <a:buSzPts val="2400"/>
              <a:buFont typeface="Times New Roman"/>
              <a:buChar char="⮚"/>
            </a:pPr>
            <a:r>
              <a:rPr lang="en-US" i="0" u="none" strike="noStrike" cap="none" dirty="0">
                <a:solidFill>
                  <a:srgbClr val="000000"/>
                </a:solidFill>
                <a:ea typeface="Times New Roman"/>
                <a:sym typeface="Times New Roman"/>
              </a:rPr>
              <a:t>References</a:t>
            </a:r>
            <a:endParaRPr lang="en-US" dirty="0">
              <a:ea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Class Diagram</a:t>
            </a:r>
            <a:endParaRPr dirty="0">
              <a:latin typeface="Times New Roman"/>
              <a:ea typeface="Times New Roman"/>
              <a:cs typeface="Times New Roman"/>
              <a:sym typeface="Times New Roman"/>
            </a:endParaRPr>
          </a:p>
        </p:txBody>
      </p:sp>
      <p:pic>
        <p:nvPicPr>
          <p:cNvPr id="3" name="Graphic 2">
            <a:extLst>
              <a:ext uri="{FF2B5EF4-FFF2-40B4-BE49-F238E27FC236}">
                <a16:creationId xmlns:a16="http://schemas.microsoft.com/office/drawing/2014/main" id="{DDDB91EC-F611-EE3D-BD4C-E7B012BFFB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45168" y="1733798"/>
            <a:ext cx="11197664" cy="7777287"/>
          </a:xfrm>
          <a:prstGeom prst="rect">
            <a:avLst/>
          </a:prstGeom>
        </p:spPr>
      </p:pic>
      <p:sp>
        <p:nvSpPr>
          <p:cNvPr id="4" name="Rectangle 3">
            <a:extLst>
              <a:ext uri="{FF2B5EF4-FFF2-40B4-BE49-F238E27FC236}">
                <a16:creationId xmlns:a16="http://schemas.microsoft.com/office/drawing/2014/main" id="{322D7EF9-9EB2-54AB-D7DA-6ABC4FDD7E1B}"/>
              </a:ext>
            </a:extLst>
          </p:cNvPr>
          <p:cNvSpPr/>
          <p:nvPr/>
        </p:nvSpPr>
        <p:spPr>
          <a:xfrm>
            <a:off x="5773003" y="1856096"/>
            <a:ext cx="2934269" cy="3002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ClinicalTextAnalyzer</a:t>
            </a:r>
          </a:p>
        </p:txBody>
      </p:sp>
      <p:sp>
        <p:nvSpPr>
          <p:cNvPr id="5" name="Rectangle 4">
            <a:extLst>
              <a:ext uri="{FF2B5EF4-FFF2-40B4-BE49-F238E27FC236}">
                <a16:creationId xmlns:a16="http://schemas.microsoft.com/office/drawing/2014/main" id="{2F102518-0714-E01D-4898-6A8FF24F18D5}"/>
              </a:ext>
            </a:extLst>
          </p:cNvPr>
          <p:cNvSpPr/>
          <p:nvPr/>
        </p:nvSpPr>
        <p:spPr>
          <a:xfrm>
            <a:off x="11589224" y="1856096"/>
            <a:ext cx="2934269" cy="3002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C7945AD-4914-02C7-31D7-40D14E582218}"/>
              </a:ext>
            </a:extLst>
          </p:cNvPr>
          <p:cNvSpPr/>
          <p:nvPr/>
        </p:nvSpPr>
        <p:spPr>
          <a:xfrm>
            <a:off x="8136340" y="6757916"/>
            <a:ext cx="2934269" cy="3002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6C6994BC-DD3C-0272-0677-F362377D3713}"/>
              </a:ext>
            </a:extLst>
          </p:cNvPr>
          <p:cNvSpPr/>
          <p:nvPr/>
        </p:nvSpPr>
        <p:spPr>
          <a:xfrm>
            <a:off x="3810000" y="6757916"/>
            <a:ext cx="2934269" cy="3002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54523F3D-3EED-AD5D-83A0-3CA5D975ADED}"/>
              </a:ext>
            </a:extLst>
          </p:cNvPr>
          <p:cNvSpPr/>
          <p:nvPr/>
        </p:nvSpPr>
        <p:spPr>
          <a:xfrm>
            <a:off x="7426657" y="9210835"/>
            <a:ext cx="3643952" cy="54738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822BB8A6-F2FC-506D-C187-3C36AAB71321}"/>
              </a:ext>
            </a:extLst>
          </p:cNvPr>
          <p:cNvSpPr/>
          <p:nvPr/>
        </p:nvSpPr>
        <p:spPr>
          <a:xfrm>
            <a:off x="8873320" y="2715904"/>
            <a:ext cx="2536208" cy="7248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96B62878-E0CC-7304-F521-11C68BE46D21}"/>
              </a:ext>
            </a:extLst>
          </p:cNvPr>
          <p:cNvCxnSpPr/>
          <p:nvPr/>
        </p:nvCxnSpPr>
        <p:spPr>
          <a:xfrm>
            <a:off x="8873320" y="2811439"/>
            <a:ext cx="253620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E1D4C70-642C-6A8E-EE69-D2190BC8AF7E}"/>
              </a:ext>
            </a:extLst>
          </p:cNvPr>
          <p:cNvSpPr/>
          <p:nvPr/>
        </p:nvSpPr>
        <p:spPr>
          <a:xfrm>
            <a:off x="5666096" y="2431516"/>
            <a:ext cx="2934269" cy="13216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6CE44E22-C7A5-3B0C-F065-06B004E4CBCF}"/>
              </a:ext>
            </a:extLst>
          </p:cNvPr>
          <p:cNvSpPr/>
          <p:nvPr/>
        </p:nvSpPr>
        <p:spPr>
          <a:xfrm>
            <a:off x="11589223" y="2417128"/>
            <a:ext cx="2934269" cy="18682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821E5C3A-B9A6-52B6-2454-6C86471CE28E}"/>
              </a:ext>
            </a:extLst>
          </p:cNvPr>
          <p:cNvSpPr/>
          <p:nvPr/>
        </p:nvSpPr>
        <p:spPr>
          <a:xfrm>
            <a:off x="7931624" y="7305302"/>
            <a:ext cx="2934269" cy="3002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D78F1D19-A047-C080-E0B2-0AF93DAC1BFC}"/>
              </a:ext>
            </a:extLst>
          </p:cNvPr>
          <p:cNvSpPr/>
          <p:nvPr/>
        </p:nvSpPr>
        <p:spPr>
          <a:xfrm>
            <a:off x="3657600" y="7305302"/>
            <a:ext cx="3086669" cy="7694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F62D281A-4C58-51DE-4D3F-389316EBCABC}"/>
              </a:ext>
            </a:extLst>
          </p:cNvPr>
          <p:cNvSpPr txBox="1"/>
          <p:nvPr/>
        </p:nvSpPr>
        <p:spPr>
          <a:xfrm>
            <a:off x="5773003" y="1845826"/>
            <a:ext cx="2770496" cy="338554"/>
          </a:xfrm>
          <a:prstGeom prst="rect">
            <a:avLst/>
          </a:prstGeom>
          <a:noFill/>
        </p:spPr>
        <p:txBody>
          <a:bodyPr wrap="square">
            <a:spAutoFit/>
          </a:bodyPr>
          <a:lstStyle/>
          <a:p>
            <a:pPr algn="ctr"/>
            <a:r>
              <a:rPr lang="en-IN" sz="1600" b="1" dirty="0" err="1"/>
              <a:t>Clinical_Text_Analyzer</a:t>
            </a:r>
            <a:endParaRPr lang="en-IN" sz="1600" b="1" dirty="0"/>
          </a:p>
        </p:txBody>
      </p:sp>
      <p:sp>
        <p:nvSpPr>
          <p:cNvPr id="20" name="TextBox 19">
            <a:extLst>
              <a:ext uri="{FF2B5EF4-FFF2-40B4-BE49-F238E27FC236}">
                <a16:creationId xmlns:a16="http://schemas.microsoft.com/office/drawing/2014/main" id="{41097767-2F8E-9A62-6F0F-68DCAE6DCCC3}"/>
              </a:ext>
            </a:extLst>
          </p:cNvPr>
          <p:cNvSpPr txBox="1"/>
          <p:nvPr/>
        </p:nvSpPr>
        <p:spPr>
          <a:xfrm>
            <a:off x="5773003" y="2480952"/>
            <a:ext cx="9144000" cy="338554"/>
          </a:xfrm>
          <a:prstGeom prst="rect">
            <a:avLst/>
          </a:prstGeom>
          <a:noFill/>
        </p:spPr>
        <p:txBody>
          <a:bodyPr wrap="square">
            <a:spAutoFit/>
          </a:bodyPr>
          <a:lstStyle/>
          <a:p>
            <a:pPr marL="285750" indent="-285750">
              <a:buFont typeface="Arial" panose="020B0604020202020204" pitchFamily="34" charset="0"/>
              <a:buChar char="•"/>
            </a:pPr>
            <a:r>
              <a:rPr lang="en-IN" sz="1600" dirty="0" err="1"/>
              <a:t>ehr_records</a:t>
            </a:r>
            <a:endParaRPr lang="en-IN" sz="1600" dirty="0"/>
          </a:p>
        </p:txBody>
      </p:sp>
      <p:sp>
        <p:nvSpPr>
          <p:cNvPr id="22" name="TextBox 21">
            <a:extLst>
              <a:ext uri="{FF2B5EF4-FFF2-40B4-BE49-F238E27FC236}">
                <a16:creationId xmlns:a16="http://schemas.microsoft.com/office/drawing/2014/main" id="{184CDDE6-C250-8C34-FDAB-F3BE4E86BCBB}"/>
              </a:ext>
            </a:extLst>
          </p:cNvPr>
          <p:cNvSpPr txBox="1"/>
          <p:nvPr/>
        </p:nvSpPr>
        <p:spPr>
          <a:xfrm>
            <a:off x="5773003" y="3027600"/>
            <a:ext cx="9144000" cy="338554"/>
          </a:xfrm>
          <a:prstGeom prst="rect">
            <a:avLst/>
          </a:prstGeom>
          <a:noFill/>
        </p:spPr>
        <p:txBody>
          <a:bodyPr wrap="square">
            <a:spAutoFit/>
          </a:bodyPr>
          <a:lstStyle/>
          <a:p>
            <a:pPr marL="285750" indent="-285750">
              <a:buFont typeface="Arial" panose="020B0604020202020204" pitchFamily="34" charset="0"/>
              <a:buChar char="•"/>
            </a:pPr>
            <a:r>
              <a:rPr lang="en-IN" sz="1600" dirty="0" err="1"/>
              <a:t>user_system</a:t>
            </a:r>
            <a:endParaRPr lang="en-IN" sz="1600" dirty="0"/>
          </a:p>
        </p:txBody>
      </p:sp>
      <p:sp>
        <p:nvSpPr>
          <p:cNvPr id="24" name="TextBox 23">
            <a:extLst>
              <a:ext uri="{FF2B5EF4-FFF2-40B4-BE49-F238E27FC236}">
                <a16:creationId xmlns:a16="http://schemas.microsoft.com/office/drawing/2014/main" id="{FA661875-4306-2D12-35B2-90126D7CC23A}"/>
              </a:ext>
            </a:extLst>
          </p:cNvPr>
          <p:cNvSpPr txBox="1"/>
          <p:nvPr/>
        </p:nvSpPr>
        <p:spPr>
          <a:xfrm>
            <a:off x="5735310" y="4119219"/>
            <a:ext cx="2158621" cy="338554"/>
          </a:xfrm>
          <a:prstGeom prst="rect">
            <a:avLst/>
          </a:prstGeom>
          <a:noFill/>
        </p:spPr>
        <p:txBody>
          <a:bodyPr wrap="square">
            <a:spAutoFit/>
          </a:bodyPr>
          <a:lstStyle/>
          <a:p>
            <a:pPr marL="285750" indent="-285750">
              <a:buFont typeface="Arial" panose="020B0604020202020204" pitchFamily="34" charset="0"/>
              <a:buChar char="•"/>
            </a:pPr>
            <a:r>
              <a:rPr lang="en-IN" sz="1600" dirty="0" err="1"/>
              <a:t>analyze_text</a:t>
            </a:r>
            <a:r>
              <a:rPr lang="en-IN" sz="1600" dirty="0"/>
              <a:t>(text)</a:t>
            </a:r>
          </a:p>
        </p:txBody>
      </p:sp>
      <p:sp>
        <p:nvSpPr>
          <p:cNvPr id="26" name="TextBox 25">
            <a:extLst>
              <a:ext uri="{FF2B5EF4-FFF2-40B4-BE49-F238E27FC236}">
                <a16:creationId xmlns:a16="http://schemas.microsoft.com/office/drawing/2014/main" id="{BB247FC3-B5BB-5577-FE95-04F73779F4B0}"/>
              </a:ext>
            </a:extLst>
          </p:cNvPr>
          <p:cNvSpPr txBox="1"/>
          <p:nvPr/>
        </p:nvSpPr>
        <p:spPr>
          <a:xfrm>
            <a:off x="5735310" y="3610601"/>
            <a:ext cx="9144000" cy="338554"/>
          </a:xfrm>
          <a:prstGeom prst="rect">
            <a:avLst/>
          </a:prstGeom>
          <a:noFill/>
        </p:spPr>
        <p:txBody>
          <a:bodyPr wrap="square">
            <a:spAutoFit/>
          </a:bodyPr>
          <a:lstStyle/>
          <a:p>
            <a:r>
              <a:rPr lang="en-IN" sz="1600" b="1" dirty="0"/>
              <a:t>Methods</a:t>
            </a:r>
          </a:p>
        </p:txBody>
      </p:sp>
      <p:sp>
        <p:nvSpPr>
          <p:cNvPr id="28" name="TextBox 27">
            <a:extLst>
              <a:ext uri="{FF2B5EF4-FFF2-40B4-BE49-F238E27FC236}">
                <a16:creationId xmlns:a16="http://schemas.microsoft.com/office/drawing/2014/main" id="{E4C491D4-5CF8-71E0-553C-7811ECB017BA}"/>
              </a:ext>
            </a:extLst>
          </p:cNvPr>
          <p:cNvSpPr txBox="1"/>
          <p:nvPr/>
        </p:nvSpPr>
        <p:spPr>
          <a:xfrm>
            <a:off x="12326203" y="1838136"/>
            <a:ext cx="1771934" cy="338554"/>
          </a:xfrm>
          <a:prstGeom prst="rect">
            <a:avLst/>
          </a:prstGeom>
          <a:noFill/>
        </p:spPr>
        <p:txBody>
          <a:bodyPr wrap="square">
            <a:spAutoFit/>
          </a:bodyPr>
          <a:lstStyle/>
          <a:p>
            <a:r>
              <a:rPr lang="en-IN" sz="1600" b="1" dirty="0" err="1"/>
              <a:t>Text_Processor</a:t>
            </a:r>
            <a:endParaRPr lang="en-IN" sz="1600" b="1" dirty="0"/>
          </a:p>
        </p:txBody>
      </p:sp>
      <p:sp>
        <p:nvSpPr>
          <p:cNvPr id="30" name="TextBox 29">
            <a:extLst>
              <a:ext uri="{FF2B5EF4-FFF2-40B4-BE49-F238E27FC236}">
                <a16:creationId xmlns:a16="http://schemas.microsoft.com/office/drawing/2014/main" id="{B662E480-4519-5748-969C-9E0CDB35DA9F}"/>
              </a:ext>
            </a:extLst>
          </p:cNvPr>
          <p:cNvSpPr txBox="1"/>
          <p:nvPr/>
        </p:nvSpPr>
        <p:spPr>
          <a:xfrm>
            <a:off x="11589222" y="5032547"/>
            <a:ext cx="2140425" cy="830997"/>
          </a:xfrm>
          <a:prstGeom prst="rect">
            <a:avLst/>
          </a:prstGeom>
          <a:noFill/>
        </p:spPr>
        <p:txBody>
          <a:bodyPr wrap="square">
            <a:spAutoFit/>
          </a:bodyPr>
          <a:lstStyle/>
          <a:p>
            <a:pPr marL="285750" indent="-285750">
              <a:buFont typeface="Arial" panose="020B0604020202020204" pitchFamily="34" charset="0"/>
              <a:buChar char="•"/>
            </a:pPr>
            <a:r>
              <a:rPr lang="en-IN" sz="1600" dirty="0" err="1"/>
              <a:t>spacy_model</a:t>
            </a:r>
            <a:endParaRPr lang="en-IN" sz="1600" dirty="0"/>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err="1"/>
              <a:t>text_to_process</a:t>
            </a:r>
            <a:endParaRPr lang="en-IN" sz="1600" dirty="0"/>
          </a:p>
        </p:txBody>
      </p:sp>
      <p:sp>
        <p:nvSpPr>
          <p:cNvPr id="32" name="TextBox 31">
            <a:extLst>
              <a:ext uri="{FF2B5EF4-FFF2-40B4-BE49-F238E27FC236}">
                <a16:creationId xmlns:a16="http://schemas.microsoft.com/office/drawing/2014/main" id="{325DD088-2C5B-E0C0-D9D5-2129F3522206}"/>
              </a:ext>
            </a:extLst>
          </p:cNvPr>
          <p:cNvSpPr txBox="1"/>
          <p:nvPr/>
        </p:nvSpPr>
        <p:spPr>
          <a:xfrm>
            <a:off x="11553966" y="4628148"/>
            <a:ext cx="1253320" cy="338554"/>
          </a:xfrm>
          <a:prstGeom prst="rect">
            <a:avLst/>
          </a:prstGeom>
          <a:noFill/>
        </p:spPr>
        <p:txBody>
          <a:bodyPr wrap="square">
            <a:spAutoFit/>
          </a:bodyPr>
          <a:lstStyle/>
          <a:p>
            <a:r>
              <a:rPr lang="en-IN" sz="1600" b="1" dirty="0"/>
              <a:t>Attributes</a:t>
            </a:r>
          </a:p>
        </p:txBody>
      </p:sp>
      <p:sp>
        <p:nvSpPr>
          <p:cNvPr id="36" name="TextBox 35">
            <a:extLst>
              <a:ext uri="{FF2B5EF4-FFF2-40B4-BE49-F238E27FC236}">
                <a16:creationId xmlns:a16="http://schemas.microsoft.com/office/drawing/2014/main" id="{208B2BCA-5E86-C30D-60EB-89BE88B70E82}"/>
              </a:ext>
            </a:extLst>
          </p:cNvPr>
          <p:cNvSpPr txBox="1"/>
          <p:nvPr/>
        </p:nvSpPr>
        <p:spPr>
          <a:xfrm>
            <a:off x="11516435" y="2923844"/>
            <a:ext cx="2581702" cy="132343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Unicode MS"/>
              </a:rPr>
              <a:t>analyze_entities</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Unicode MS"/>
              </a:rPr>
              <a:t>analyze_sentiment</a:t>
            </a:r>
            <a:r>
              <a:rPr kumimoji="0" lang="en-US" altLang="en-US" sz="16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tabLst/>
            </a:pPr>
            <a:endParaRPr lang="en-US" altLang="en-US" sz="1600" dirty="0">
              <a:solidFill>
                <a:schemeClr val="tx1"/>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Unicode MS"/>
              </a:rPr>
              <a:t>extract_keywords</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7" name="TextBox 36">
            <a:extLst>
              <a:ext uri="{FF2B5EF4-FFF2-40B4-BE49-F238E27FC236}">
                <a16:creationId xmlns:a16="http://schemas.microsoft.com/office/drawing/2014/main" id="{84C05CA9-E709-3128-A015-79D6B2338DEC}"/>
              </a:ext>
            </a:extLst>
          </p:cNvPr>
          <p:cNvSpPr txBox="1"/>
          <p:nvPr/>
        </p:nvSpPr>
        <p:spPr>
          <a:xfrm>
            <a:off x="11516435" y="2440045"/>
            <a:ext cx="9144000" cy="338554"/>
          </a:xfrm>
          <a:prstGeom prst="rect">
            <a:avLst/>
          </a:prstGeom>
          <a:noFill/>
        </p:spPr>
        <p:txBody>
          <a:bodyPr wrap="square">
            <a:spAutoFit/>
          </a:bodyPr>
          <a:lstStyle/>
          <a:p>
            <a:r>
              <a:rPr lang="en-IN" sz="1600" b="1" dirty="0"/>
              <a:t>Methods</a:t>
            </a:r>
          </a:p>
        </p:txBody>
      </p:sp>
      <p:sp>
        <p:nvSpPr>
          <p:cNvPr id="38" name="TextBox 37">
            <a:extLst>
              <a:ext uri="{FF2B5EF4-FFF2-40B4-BE49-F238E27FC236}">
                <a16:creationId xmlns:a16="http://schemas.microsoft.com/office/drawing/2014/main" id="{C50AE9EF-1EC3-22D4-14A0-404567860AF3}"/>
              </a:ext>
            </a:extLst>
          </p:cNvPr>
          <p:cNvSpPr txBox="1"/>
          <p:nvPr/>
        </p:nvSpPr>
        <p:spPr>
          <a:xfrm>
            <a:off x="8095397" y="6709904"/>
            <a:ext cx="2770496" cy="338554"/>
          </a:xfrm>
          <a:prstGeom prst="rect">
            <a:avLst/>
          </a:prstGeom>
          <a:noFill/>
        </p:spPr>
        <p:txBody>
          <a:bodyPr wrap="square">
            <a:spAutoFit/>
          </a:bodyPr>
          <a:lstStyle/>
          <a:p>
            <a:pPr algn="ctr"/>
            <a:r>
              <a:rPr lang="en-IN" sz="1600" b="1" dirty="0" err="1"/>
              <a:t>EHRRecords</a:t>
            </a:r>
            <a:endParaRPr lang="en-IN" sz="1200" b="1" dirty="0"/>
          </a:p>
        </p:txBody>
      </p:sp>
      <p:sp>
        <p:nvSpPr>
          <p:cNvPr id="39" name="TextBox 38">
            <a:extLst>
              <a:ext uri="{FF2B5EF4-FFF2-40B4-BE49-F238E27FC236}">
                <a16:creationId xmlns:a16="http://schemas.microsoft.com/office/drawing/2014/main" id="{1AABA004-3CDC-5F1A-7BA7-EDBD2ED2A160}"/>
              </a:ext>
            </a:extLst>
          </p:cNvPr>
          <p:cNvSpPr txBox="1"/>
          <p:nvPr/>
        </p:nvSpPr>
        <p:spPr>
          <a:xfrm>
            <a:off x="3673527" y="6699539"/>
            <a:ext cx="2770496" cy="338554"/>
          </a:xfrm>
          <a:prstGeom prst="rect">
            <a:avLst/>
          </a:prstGeom>
          <a:noFill/>
        </p:spPr>
        <p:txBody>
          <a:bodyPr wrap="square">
            <a:spAutoFit/>
          </a:bodyPr>
          <a:lstStyle/>
          <a:p>
            <a:pPr algn="ctr"/>
            <a:r>
              <a:rPr lang="en-IN" sz="1600" b="1" dirty="0" err="1"/>
              <a:t>AnalysisResults</a:t>
            </a:r>
            <a:endParaRPr lang="en-IN" sz="1200" b="1" dirty="0"/>
          </a:p>
        </p:txBody>
      </p:sp>
      <p:sp>
        <p:nvSpPr>
          <p:cNvPr id="49" name="Rectangle 48">
            <a:extLst>
              <a:ext uri="{FF2B5EF4-FFF2-40B4-BE49-F238E27FC236}">
                <a16:creationId xmlns:a16="http://schemas.microsoft.com/office/drawing/2014/main" id="{6FB9AB0B-306F-A5FE-907D-2C1C20FC54D0}"/>
              </a:ext>
            </a:extLst>
          </p:cNvPr>
          <p:cNvSpPr/>
          <p:nvPr/>
        </p:nvSpPr>
        <p:spPr>
          <a:xfrm>
            <a:off x="3586110" y="8430904"/>
            <a:ext cx="3086669" cy="89373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FEBA42D8-4105-1FBA-98A4-EB45E8222AF1}"/>
              </a:ext>
            </a:extLst>
          </p:cNvPr>
          <p:cNvSpPr txBox="1"/>
          <p:nvPr/>
        </p:nvSpPr>
        <p:spPr>
          <a:xfrm>
            <a:off x="3664426" y="7286149"/>
            <a:ext cx="2770496" cy="76944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Attributes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entities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keywords</a:t>
            </a:r>
            <a:endParaRPr kumimoji="0" lang="en-US" altLang="en-US" b="0" i="0" u="none" strike="noStrike" cap="none" normalizeH="0" baseline="0" dirty="0">
              <a:ln>
                <a:noFill/>
              </a:ln>
              <a:solidFill>
                <a:schemeClr val="tx1"/>
              </a:solidFill>
              <a:effectLst/>
            </a:endParaRPr>
          </a:p>
        </p:txBody>
      </p:sp>
      <p:sp>
        <p:nvSpPr>
          <p:cNvPr id="44" name="TextBox 43">
            <a:extLst>
              <a:ext uri="{FF2B5EF4-FFF2-40B4-BE49-F238E27FC236}">
                <a16:creationId xmlns:a16="http://schemas.microsoft.com/office/drawing/2014/main" id="{B8385EDF-DB1D-531F-F305-2535365B8C11}"/>
              </a:ext>
            </a:extLst>
          </p:cNvPr>
          <p:cNvSpPr txBox="1"/>
          <p:nvPr/>
        </p:nvSpPr>
        <p:spPr>
          <a:xfrm>
            <a:off x="3657600" y="8628466"/>
            <a:ext cx="10331354" cy="307777"/>
          </a:xfrm>
          <a:prstGeom prst="rect">
            <a:avLst/>
          </a:prstGeom>
          <a:noFill/>
        </p:spPr>
        <p:txBody>
          <a:bodyPr wrap="square">
            <a:spAutoFit/>
          </a:bodyPr>
          <a:lstStyle/>
          <a:p>
            <a:r>
              <a:rPr lang="en-IN" dirty="0" err="1"/>
              <a:t>display_results</a:t>
            </a:r>
            <a:r>
              <a:rPr lang="en-IN" dirty="0"/>
              <a:t>()</a:t>
            </a:r>
          </a:p>
        </p:txBody>
      </p:sp>
      <p:sp>
        <p:nvSpPr>
          <p:cNvPr id="46" name="TextBox 45">
            <a:extLst>
              <a:ext uri="{FF2B5EF4-FFF2-40B4-BE49-F238E27FC236}">
                <a16:creationId xmlns:a16="http://schemas.microsoft.com/office/drawing/2014/main" id="{CE67D7A2-4DF0-AE0E-E99F-CB148BD2B5AB}"/>
              </a:ext>
            </a:extLst>
          </p:cNvPr>
          <p:cNvSpPr txBox="1"/>
          <p:nvPr/>
        </p:nvSpPr>
        <p:spPr>
          <a:xfrm>
            <a:off x="7931624" y="7352005"/>
            <a:ext cx="10331354" cy="307777"/>
          </a:xfrm>
          <a:prstGeom prst="rect">
            <a:avLst/>
          </a:prstGeom>
          <a:noFill/>
        </p:spPr>
        <p:txBody>
          <a:bodyPr wrap="square">
            <a:spAutoFit/>
          </a:bodyPr>
          <a:lstStyle/>
          <a:p>
            <a:r>
              <a:rPr lang="en-IN" dirty="0" err="1"/>
              <a:t>patient_records</a:t>
            </a:r>
            <a:endParaRPr lang="en-IN" dirty="0"/>
          </a:p>
        </p:txBody>
      </p:sp>
      <p:sp>
        <p:nvSpPr>
          <p:cNvPr id="48" name="TextBox 47">
            <a:extLst>
              <a:ext uri="{FF2B5EF4-FFF2-40B4-BE49-F238E27FC236}">
                <a16:creationId xmlns:a16="http://schemas.microsoft.com/office/drawing/2014/main" id="{F37CB761-72D0-1471-4165-D4F0CBBCF255}"/>
              </a:ext>
            </a:extLst>
          </p:cNvPr>
          <p:cNvSpPr txBox="1"/>
          <p:nvPr/>
        </p:nvSpPr>
        <p:spPr>
          <a:xfrm>
            <a:off x="7896206" y="7739934"/>
            <a:ext cx="10331354" cy="307777"/>
          </a:xfrm>
          <a:prstGeom prst="rect">
            <a:avLst/>
          </a:prstGeom>
          <a:noFill/>
        </p:spPr>
        <p:txBody>
          <a:bodyPr wrap="square">
            <a:spAutoFit/>
          </a:bodyPr>
          <a:lstStyle/>
          <a:p>
            <a:r>
              <a:rPr lang="en-IN" dirty="0" err="1"/>
              <a:t>get_record</a:t>
            </a:r>
            <a:r>
              <a:rPr lang="en-IN" dirty="0"/>
              <a:t>(</a:t>
            </a:r>
            <a:r>
              <a:rPr lang="en-IN" dirty="0" err="1"/>
              <a:t>patient_id</a:t>
            </a:r>
            <a:r>
              <a:rPr lang="en-IN" dirty="0"/>
              <a:t>)</a:t>
            </a:r>
          </a:p>
        </p:txBody>
      </p:sp>
      <p:sp>
        <p:nvSpPr>
          <p:cNvPr id="50" name="TextBox 49">
            <a:extLst>
              <a:ext uri="{FF2B5EF4-FFF2-40B4-BE49-F238E27FC236}">
                <a16:creationId xmlns:a16="http://schemas.microsoft.com/office/drawing/2014/main" id="{0C7D2874-34BF-E20B-0396-F2F41D6DA109}"/>
              </a:ext>
            </a:extLst>
          </p:cNvPr>
          <p:cNvSpPr txBox="1"/>
          <p:nvPr/>
        </p:nvSpPr>
        <p:spPr>
          <a:xfrm>
            <a:off x="3657600" y="8321868"/>
            <a:ext cx="9144000" cy="338554"/>
          </a:xfrm>
          <a:prstGeom prst="rect">
            <a:avLst/>
          </a:prstGeom>
          <a:noFill/>
        </p:spPr>
        <p:txBody>
          <a:bodyPr wrap="square">
            <a:spAutoFit/>
          </a:bodyPr>
          <a:lstStyle/>
          <a:p>
            <a:r>
              <a:rPr lang="en-IN" sz="1600" b="1" dirty="0"/>
              <a:t>Methods</a:t>
            </a:r>
          </a:p>
        </p:txBody>
      </p:sp>
      <p:sp>
        <p:nvSpPr>
          <p:cNvPr id="51" name="TextBox 50">
            <a:extLst>
              <a:ext uri="{FF2B5EF4-FFF2-40B4-BE49-F238E27FC236}">
                <a16:creationId xmlns:a16="http://schemas.microsoft.com/office/drawing/2014/main" id="{FA8A582D-D390-9939-8EF1-1A8B599BA88F}"/>
              </a:ext>
            </a:extLst>
          </p:cNvPr>
          <p:cNvSpPr txBox="1"/>
          <p:nvPr/>
        </p:nvSpPr>
        <p:spPr>
          <a:xfrm>
            <a:off x="7795146" y="7153338"/>
            <a:ext cx="1253320" cy="338554"/>
          </a:xfrm>
          <a:prstGeom prst="rect">
            <a:avLst/>
          </a:prstGeom>
          <a:noFill/>
        </p:spPr>
        <p:txBody>
          <a:bodyPr wrap="square">
            <a:spAutoFit/>
          </a:bodyPr>
          <a:lstStyle/>
          <a:p>
            <a:r>
              <a:rPr lang="en-IN" sz="1600" b="1" dirty="0"/>
              <a:t>Attributes</a:t>
            </a:r>
          </a:p>
        </p:txBody>
      </p:sp>
    </p:spTree>
    <p:extLst>
      <p:ext uri="{BB962C8B-B14F-4D97-AF65-F5344CB8AC3E}">
        <p14:creationId xmlns:p14="http://schemas.microsoft.com/office/powerpoint/2010/main" val="911669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Experimental Results</a:t>
            </a:r>
            <a:endParaRPr dirty="0">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E8DD0E4B-D5DC-CA64-C236-919C6246E095}"/>
              </a:ext>
            </a:extLst>
          </p:cNvPr>
          <p:cNvPicPr>
            <a:picLocks noChangeAspect="1"/>
          </p:cNvPicPr>
          <p:nvPr/>
        </p:nvPicPr>
        <p:blipFill rotWithShape="1">
          <a:blip r:embed="rId3"/>
          <a:srcRect l="737" t="24072" r="-737"/>
          <a:stretch/>
        </p:blipFill>
        <p:spPr>
          <a:xfrm>
            <a:off x="259308" y="5808635"/>
            <a:ext cx="17059700" cy="4064383"/>
          </a:xfrm>
          <a:prstGeom prst="rect">
            <a:avLst/>
          </a:prstGeom>
        </p:spPr>
      </p:pic>
      <p:sp>
        <p:nvSpPr>
          <p:cNvPr id="6" name="TextBox 5">
            <a:extLst>
              <a:ext uri="{FF2B5EF4-FFF2-40B4-BE49-F238E27FC236}">
                <a16:creationId xmlns:a16="http://schemas.microsoft.com/office/drawing/2014/main" id="{0E083D59-03FC-8A00-F5B8-61AFFBC5E6FF}"/>
              </a:ext>
            </a:extLst>
          </p:cNvPr>
          <p:cNvSpPr txBox="1"/>
          <p:nvPr/>
        </p:nvSpPr>
        <p:spPr>
          <a:xfrm>
            <a:off x="1187355" y="5808635"/>
            <a:ext cx="1293944" cy="461665"/>
          </a:xfrm>
          <a:prstGeom prst="rect">
            <a:avLst/>
          </a:prstGeom>
          <a:noFill/>
        </p:spPr>
        <p:txBody>
          <a:bodyPr wrap="none" rtlCol="0">
            <a:spAutoFit/>
          </a:bodyPr>
          <a:lstStyle/>
          <a:p>
            <a:r>
              <a:rPr lang="en-US" sz="2400" b="1" dirty="0"/>
              <a:t>Output:</a:t>
            </a:r>
            <a:endParaRPr lang="en-IN" sz="2400" b="1" dirty="0"/>
          </a:p>
        </p:txBody>
      </p:sp>
      <p:sp>
        <p:nvSpPr>
          <p:cNvPr id="7" name="TextBox 6">
            <a:extLst>
              <a:ext uri="{FF2B5EF4-FFF2-40B4-BE49-F238E27FC236}">
                <a16:creationId xmlns:a16="http://schemas.microsoft.com/office/drawing/2014/main" id="{626C8B6E-DE5C-FB28-FDD6-9F3BA9133564}"/>
              </a:ext>
            </a:extLst>
          </p:cNvPr>
          <p:cNvSpPr txBox="1"/>
          <p:nvPr/>
        </p:nvSpPr>
        <p:spPr>
          <a:xfrm>
            <a:off x="1315595" y="1975084"/>
            <a:ext cx="1037463" cy="461665"/>
          </a:xfrm>
          <a:prstGeom prst="rect">
            <a:avLst/>
          </a:prstGeom>
          <a:noFill/>
        </p:spPr>
        <p:txBody>
          <a:bodyPr wrap="none" rtlCol="0">
            <a:spAutoFit/>
          </a:bodyPr>
          <a:lstStyle/>
          <a:p>
            <a:r>
              <a:rPr lang="en-US" sz="2400" b="1" dirty="0"/>
              <a:t>Input:</a:t>
            </a:r>
            <a:endParaRPr lang="en-IN" sz="2400" b="1" dirty="0"/>
          </a:p>
        </p:txBody>
      </p:sp>
      <p:sp>
        <p:nvSpPr>
          <p:cNvPr id="12" name="TextBox 11">
            <a:extLst>
              <a:ext uri="{FF2B5EF4-FFF2-40B4-BE49-F238E27FC236}">
                <a16:creationId xmlns:a16="http://schemas.microsoft.com/office/drawing/2014/main" id="{A61DC610-E517-7B42-7630-51F7452AC3D6}"/>
              </a:ext>
            </a:extLst>
          </p:cNvPr>
          <p:cNvSpPr txBox="1"/>
          <p:nvPr/>
        </p:nvSpPr>
        <p:spPr>
          <a:xfrm>
            <a:off x="3316405" y="1659569"/>
            <a:ext cx="13224681" cy="3754874"/>
          </a:xfrm>
          <a:prstGeom prst="rect">
            <a:avLst/>
          </a:prstGeom>
          <a:noFill/>
        </p:spPr>
        <p:txBody>
          <a:bodyPr wrap="square">
            <a:spAutoFit/>
          </a:bodyPr>
          <a:lstStyle/>
          <a:p>
            <a:r>
              <a:rPr lang="en-IN" sz="1600" b="1" dirty="0">
                <a:latin typeface="Times New Roman" panose="02020603050405020304" pitchFamily="18" charset="0"/>
                <a:cs typeface="Times New Roman" panose="02020603050405020304" pitchFamily="18" charset="0"/>
              </a:rPr>
              <a:t>A CSV FILE OF THE PATIENT’S MEDICAL HISTORY</a:t>
            </a:r>
          </a:p>
          <a:p>
            <a:r>
              <a:rPr lang="en-IN" dirty="0">
                <a:latin typeface="Times New Roman" panose="02020603050405020304" pitchFamily="18" charset="0"/>
                <a:cs typeface="Times New Roman" panose="02020603050405020304" pitchFamily="18" charset="0"/>
              </a:rPr>
              <a:t>A 23-year-old white female presents with complaint of allergies.	</a:t>
            </a:r>
          </a:p>
          <a:p>
            <a:r>
              <a:rPr lang="en-IN" dirty="0">
                <a:latin typeface="Times New Roman" panose="02020603050405020304" pitchFamily="18" charset="0"/>
                <a:cs typeface="Times New Roman" panose="02020603050405020304" pitchFamily="18" charset="0"/>
              </a:rPr>
              <a:t> Allergy / Immunology	: Allergic Rhinitis allergies when she lived in Seattle but she thinks they are worse here.  </a:t>
            </a:r>
          </a:p>
          <a:p>
            <a:r>
              <a:rPr lang="en-IN" dirty="0">
                <a:latin typeface="Times New Roman" panose="02020603050405020304" pitchFamily="18" charset="0"/>
                <a:cs typeface="Times New Roman" panose="02020603050405020304" pitchFamily="18" charset="0"/>
              </a:rPr>
              <a:t>Medical History: In the past, she has tried Claritin, and Zyrtec.  Both worked for short time but then seemed to lose effectiveness.  She has used Allegra also.  She used that last summer and she began using it again two weeks ago.  It does not appear to be working very well.  She has used over-the-counter 	</a:t>
            </a:r>
          </a:p>
          <a:p>
            <a:r>
              <a:rPr lang="en-IN" dirty="0">
                <a:latin typeface="Times New Roman" panose="02020603050405020304" pitchFamily="18" charset="0"/>
                <a:cs typeface="Times New Roman" panose="02020603050405020304" pitchFamily="18" charset="0"/>
              </a:rPr>
              <a:t>SUBJECTIVE:,  This 23-year-old white female presents with complaint of allergies.  She used to have sprays but no prescription nasal sprays.  She does have asthma but doesn’t not require daily medication for this and does not think it is flaring up.</a:t>
            </a:r>
          </a:p>
          <a:p>
            <a:r>
              <a:rPr lang="en-IN" dirty="0">
                <a:latin typeface="Times New Roman" panose="02020603050405020304" pitchFamily="18" charset="0"/>
                <a:cs typeface="Times New Roman" panose="02020603050405020304" pitchFamily="18" charset="0"/>
              </a:rPr>
              <a:t>MEDICATIONS: Her only medication currently is Ortho Tri-</a:t>
            </a:r>
            <a:r>
              <a:rPr lang="en-IN" dirty="0" err="1">
                <a:latin typeface="Times New Roman" panose="02020603050405020304" pitchFamily="18" charset="0"/>
                <a:cs typeface="Times New Roman" panose="02020603050405020304" pitchFamily="18" charset="0"/>
              </a:rPr>
              <a:t>Cyclen</a:t>
            </a:r>
            <a:r>
              <a:rPr lang="en-IN" dirty="0">
                <a:latin typeface="Times New Roman" panose="02020603050405020304" pitchFamily="18" charset="0"/>
                <a:cs typeface="Times New Roman" panose="02020603050405020304" pitchFamily="18" charset="0"/>
              </a:rPr>
              <a:t> and the </a:t>
            </a:r>
            <a:r>
              <a:rPr lang="en-IN" dirty="0" err="1">
                <a:latin typeface="Times New Roman" panose="02020603050405020304" pitchFamily="18" charset="0"/>
                <a:cs typeface="Times New Roman" panose="02020603050405020304" pitchFamily="18" charset="0"/>
              </a:rPr>
              <a:t>Allegra.,ALLERGIES</a:t>
            </a:r>
            <a:r>
              <a:rPr lang="en-IN" dirty="0">
                <a:latin typeface="Times New Roman" panose="02020603050405020304" pitchFamily="18" charset="0"/>
                <a:cs typeface="Times New Roman" panose="02020603050405020304" pitchFamily="18" charset="0"/>
              </a:rPr>
              <a:t>: , She has no known medicine allergies.,</a:t>
            </a:r>
          </a:p>
          <a:p>
            <a:r>
              <a:rPr lang="en-IN" dirty="0" err="1">
                <a:latin typeface="Times New Roman" panose="02020603050405020304" pitchFamily="18" charset="0"/>
                <a:cs typeface="Times New Roman" panose="02020603050405020304" pitchFamily="18" charset="0"/>
              </a:rPr>
              <a:t>OBJECTIVE:,Vitals</a:t>
            </a:r>
            <a:r>
              <a:rPr lang="en-IN" dirty="0">
                <a:latin typeface="Times New Roman" panose="02020603050405020304" pitchFamily="18" charset="0"/>
                <a:cs typeface="Times New Roman" panose="02020603050405020304" pitchFamily="18" charset="0"/>
              </a:rPr>
              <a:t>:  Weight was 130 pounds and blood pressure 124/78.,</a:t>
            </a:r>
          </a:p>
          <a:p>
            <a:r>
              <a:rPr lang="en-IN" dirty="0">
                <a:latin typeface="Times New Roman" panose="02020603050405020304" pitchFamily="18" charset="0"/>
                <a:cs typeface="Times New Roman" panose="02020603050405020304" pitchFamily="18" charset="0"/>
              </a:rPr>
              <a:t>HEENT:  Her throat was mildly erythematous without exudate.  Nasal mucosa was erythematous and swollen.  Only clear drainage was seen. </a:t>
            </a:r>
          </a:p>
          <a:p>
            <a:r>
              <a:rPr lang="en-IN" dirty="0">
                <a:latin typeface="Times New Roman" panose="02020603050405020304" pitchFamily="18" charset="0"/>
                <a:cs typeface="Times New Roman" panose="02020603050405020304" pitchFamily="18" charset="0"/>
              </a:rPr>
              <a:t>TMs were clear.,</a:t>
            </a:r>
          </a:p>
          <a:p>
            <a:r>
              <a:rPr lang="en-IN" dirty="0">
                <a:latin typeface="Times New Roman" panose="02020603050405020304" pitchFamily="18" charset="0"/>
                <a:cs typeface="Times New Roman" panose="02020603050405020304" pitchFamily="18" charset="0"/>
              </a:rPr>
              <a:t>Neck:  Supple without adenopathy.</a:t>
            </a:r>
          </a:p>
          <a:p>
            <a:r>
              <a:rPr lang="en-IN" dirty="0">
                <a:latin typeface="Times New Roman" panose="02020603050405020304" pitchFamily="18" charset="0"/>
                <a:cs typeface="Times New Roman" panose="02020603050405020304" pitchFamily="18" charset="0"/>
              </a:rPr>
              <a:t>Lungs:  Clear.,</a:t>
            </a:r>
          </a:p>
          <a:p>
            <a:r>
              <a:rPr lang="en-IN" dirty="0" err="1">
                <a:latin typeface="Times New Roman" panose="02020603050405020304" pitchFamily="18" charset="0"/>
                <a:cs typeface="Times New Roman" panose="02020603050405020304" pitchFamily="18" charset="0"/>
              </a:rPr>
              <a:t>ASSESSMENT:,Allergic</a:t>
            </a:r>
            <a:r>
              <a:rPr lang="en-IN" dirty="0">
                <a:latin typeface="Times New Roman" panose="02020603050405020304" pitchFamily="18" charset="0"/>
                <a:cs typeface="Times New Roman" panose="02020603050405020304" pitchFamily="18" charset="0"/>
              </a:rPr>
              <a:t> rhinitis.,</a:t>
            </a:r>
          </a:p>
          <a:p>
            <a:r>
              <a:rPr lang="en-IN" dirty="0">
                <a:latin typeface="Times New Roman" panose="02020603050405020304" pitchFamily="18" charset="0"/>
                <a:cs typeface="Times New Roman" panose="02020603050405020304" pitchFamily="18" charset="0"/>
              </a:rPr>
              <a:t>PLAN:,</a:t>
            </a:r>
          </a:p>
          <a:p>
            <a:r>
              <a:rPr lang="en-IN" dirty="0">
                <a:latin typeface="Times New Roman" panose="02020603050405020304" pitchFamily="18" charset="0"/>
                <a:cs typeface="Times New Roman" panose="02020603050405020304" pitchFamily="18" charset="0"/>
              </a:rPr>
              <a:t>1.  She will try Zyrtec instead of Allegra again.  Another option will be to use loratadine.  She does not think she has prescription coverage so that might be cheaper.</a:t>
            </a:r>
          </a:p>
          <a:p>
            <a:r>
              <a:rPr lang="en-IN" dirty="0">
                <a:latin typeface="Times New Roman" panose="02020603050405020304" pitchFamily="18" charset="0"/>
                <a:cs typeface="Times New Roman" panose="02020603050405020304" pitchFamily="18" charset="0"/>
              </a:rPr>
              <a:t>2.  Samples of Nasonex two sprays in each nostril given for three weeks.  A prescription was written as well.</a:t>
            </a:r>
          </a:p>
        </p:txBody>
      </p:sp>
    </p:spTree>
    <p:extLst>
      <p:ext uri="{BB962C8B-B14F-4D97-AF65-F5344CB8AC3E}">
        <p14:creationId xmlns:p14="http://schemas.microsoft.com/office/powerpoint/2010/main" val="1628460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Screenshots of Results</a:t>
            </a:r>
            <a:endParaRPr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05F80E00-AD69-E117-D86A-FB297DAA1257}"/>
              </a:ext>
            </a:extLst>
          </p:cNvPr>
          <p:cNvPicPr>
            <a:picLocks noChangeAspect="1"/>
          </p:cNvPicPr>
          <p:nvPr/>
        </p:nvPicPr>
        <p:blipFill>
          <a:blip r:embed="rId3"/>
          <a:stretch>
            <a:fillRect/>
          </a:stretch>
        </p:blipFill>
        <p:spPr>
          <a:xfrm>
            <a:off x="2232648" y="1812195"/>
            <a:ext cx="13822704" cy="7754432"/>
          </a:xfrm>
          <a:prstGeom prst="rect">
            <a:avLst/>
          </a:prstGeom>
        </p:spPr>
      </p:pic>
    </p:spTree>
    <p:extLst>
      <p:ext uri="{BB962C8B-B14F-4D97-AF65-F5344CB8AC3E}">
        <p14:creationId xmlns:p14="http://schemas.microsoft.com/office/powerpoint/2010/main" val="506824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Screenshots of Results</a:t>
            </a:r>
            <a:endParaRPr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05F80E00-AD69-E117-D86A-FB297DAA1257}"/>
              </a:ext>
            </a:extLst>
          </p:cNvPr>
          <p:cNvPicPr>
            <a:picLocks noChangeAspect="1"/>
          </p:cNvPicPr>
          <p:nvPr/>
        </p:nvPicPr>
        <p:blipFill>
          <a:blip r:embed="rId3"/>
          <a:stretch>
            <a:fillRect/>
          </a:stretch>
        </p:blipFill>
        <p:spPr>
          <a:xfrm>
            <a:off x="2232648" y="1812195"/>
            <a:ext cx="13822704" cy="7754432"/>
          </a:xfrm>
          <a:prstGeom prst="rect">
            <a:avLst/>
          </a:prstGeom>
        </p:spPr>
      </p:pic>
    </p:spTree>
    <p:extLst>
      <p:ext uri="{BB962C8B-B14F-4D97-AF65-F5344CB8AC3E}">
        <p14:creationId xmlns:p14="http://schemas.microsoft.com/office/powerpoint/2010/main" val="1612976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pic>
        <p:nvPicPr>
          <p:cNvPr id="3" name="Picture 2">
            <a:extLst>
              <a:ext uri="{FF2B5EF4-FFF2-40B4-BE49-F238E27FC236}">
                <a16:creationId xmlns:a16="http://schemas.microsoft.com/office/drawing/2014/main" id="{06787A8B-025E-7128-B45D-4B878099DFB6}"/>
              </a:ext>
            </a:extLst>
          </p:cNvPr>
          <p:cNvPicPr>
            <a:picLocks noChangeAspect="1"/>
          </p:cNvPicPr>
          <p:nvPr/>
        </p:nvPicPr>
        <p:blipFill>
          <a:blip r:embed="rId3"/>
          <a:stretch>
            <a:fillRect/>
          </a:stretch>
        </p:blipFill>
        <p:spPr>
          <a:xfrm>
            <a:off x="2073913" y="1486662"/>
            <a:ext cx="14140173" cy="8197345"/>
          </a:xfrm>
          <a:prstGeom prst="rect">
            <a:avLst/>
          </a:prstGeom>
        </p:spPr>
      </p:pic>
      <p:sp>
        <p:nvSpPr>
          <p:cNvPr id="7" name="Google Shape;353;p10">
            <a:extLst>
              <a:ext uri="{FF2B5EF4-FFF2-40B4-BE49-F238E27FC236}">
                <a16:creationId xmlns:a16="http://schemas.microsoft.com/office/drawing/2014/main" id="{73AB0587-3445-D4CF-811C-C58135662F9B}"/>
              </a:ext>
            </a:extLst>
          </p:cNvPr>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Screenshots of Results</a:t>
            </a:r>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24487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Screenshots of Results</a:t>
            </a:r>
            <a:endParaRPr dirty="0">
              <a:latin typeface="Times New Roman"/>
              <a:ea typeface="Times New Roman"/>
              <a:cs typeface="Times New Roman"/>
              <a:sym typeface="Times New Roman"/>
            </a:endParaRPr>
          </a:p>
        </p:txBody>
      </p:sp>
      <p:pic>
        <p:nvPicPr>
          <p:cNvPr id="6" name="Picture 5">
            <a:extLst>
              <a:ext uri="{FF2B5EF4-FFF2-40B4-BE49-F238E27FC236}">
                <a16:creationId xmlns:a16="http://schemas.microsoft.com/office/drawing/2014/main" id="{2C0C9E3D-6D45-2D61-95C2-2194217D6949}"/>
              </a:ext>
            </a:extLst>
          </p:cNvPr>
          <p:cNvPicPr>
            <a:picLocks noChangeAspect="1"/>
          </p:cNvPicPr>
          <p:nvPr/>
        </p:nvPicPr>
        <p:blipFill>
          <a:blip r:embed="rId3"/>
          <a:stretch>
            <a:fillRect/>
          </a:stretch>
        </p:blipFill>
        <p:spPr>
          <a:xfrm>
            <a:off x="2518237" y="1663994"/>
            <a:ext cx="14070389" cy="7668695"/>
          </a:xfrm>
          <a:prstGeom prst="rect">
            <a:avLst/>
          </a:prstGeom>
        </p:spPr>
      </p:pic>
    </p:spTree>
    <p:extLst>
      <p:ext uri="{BB962C8B-B14F-4D97-AF65-F5344CB8AC3E}">
        <p14:creationId xmlns:p14="http://schemas.microsoft.com/office/powerpoint/2010/main" val="2578633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panose="02020603050405020304" pitchFamily="18" charset="0"/>
                <a:ea typeface="Times New Roman"/>
                <a:cs typeface="Times New Roman" panose="02020603050405020304" pitchFamily="18" charset="0"/>
                <a:sym typeface="Times New Roman"/>
              </a:rPr>
              <a:t>Significance of the Proposed Method</a:t>
            </a:r>
            <a:endParaRPr sz="6400" dirty="0">
              <a:latin typeface="Times New Roman" panose="02020603050405020304" pitchFamily="18" charset="0"/>
              <a:ea typeface="Times New Roman"/>
              <a:cs typeface="Times New Roman" panose="02020603050405020304" pitchFamily="18" charset="0"/>
              <a:sym typeface="Times New Roman"/>
            </a:endParaRPr>
          </a:p>
        </p:txBody>
      </p:sp>
      <p:sp>
        <p:nvSpPr>
          <p:cNvPr id="3" name="TextBox 2">
            <a:extLst>
              <a:ext uri="{FF2B5EF4-FFF2-40B4-BE49-F238E27FC236}">
                <a16:creationId xmlns:a16="http://schemas.microsoft.com/office/drawing/2014/main" id="{D5067B27-5C4D-1BDB-6DCA-8F6FF3010EFE}"/>
              </a:ext>
            </a:extLst>
          </p:cNvPr>
          <p:cNvSpPr txBox="1"/>
          <p:nvPr/>
        </p:nvSpPr>
        <p:spPr>
          <a:xfrm>
            <a:off x="1181100" y="2176790"/>
            <a:ext cx="13449300" cy="138499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Efficiency and Scalability</a:t>
            </a:r>
            <a:r>
              <a:rPr lang="en-US"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automating the analysis of large volumes of clinical text data, the method improves efficiency by reducing manual effort and time-intensive processes.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scalability allows for the handling of diverse medical texts across different specialties and datasets </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249DBBB-FFE0-DD5E-268C-7F20DD19EDE8}"/>
              </a:ext>
            </a:extLst>
          </p:cNvPr>
          <p:cNvSpPr txBox="1"/>
          <p:nvPr/>
        </p:nvSpPr>
        <p:spPr>
          <a:xfrm>
            <a:off x="1181100" y="4036689"/>
            <a:ext cx="15722600" cy="1077218"/>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Enhanced Insights and Decision Support</a:t>
            </a:r>
            <a:r>
              <a:rPr lang="en-US"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advanced NLP capabilities of </a:t>
            </a:r>
            <a:r>
              <a:rPr lang="en-US" sz="2000" dirty="0" err="1">
                <a:latin typeface="Times New Roman" panose="02020603050405020304" pitchFamily="18" charset="0"/>
                <a:cs typeface="Times New Roman" panose="02020603050405020304" pitchFamily="18" charset="0"/>
              </a:rPr>
              <a:t>spaCy</a:t>
            </a:r>
            <a:r>
              <a:rPr lang="en-US" sz="2000" dirty="0">
                <a:latin typeface="Times New Roman" panose="02020603050405020304" pitchFamily="18" charset="0"/>
                <a:cs typeface="Times New Roman" panose="02020603050405020304" pitchFamily="18" charset="0"/>
              </a:rPr>
              <a:t> enable deeper insights into clinical data, supporting evidence-based medicine and facilitating clinical decision support systems. </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1F2E9B8-5C30-C98A-97A0-E483087AC9B4}"/>
              </a:ext>
            </a:extLst>
          </p:cNvPr>
          <p:cNvSpPr txBox="1"/>
          <p:nvPr/>
        </p:nvSpPr>
        <p:spPr>
          <a:xfrm>
            <a:off x="1181100" y="5588813"/>
            <a:ext cx="16459200" cy="138499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Customization for Domain-Specific Needs</a:t>
            </a:r>
            <a:r>
              <a:rPr lang="en-US"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SpaCy's</a:t>
            </a:r>
            <a:r>
              <a:rPr lang="en-US" sz="2000" dirty="0">
                <a:latin typeface="Times New Roman" panose="02020603050405020304" pitchFamily="18" charset="0"/>
                <a:cs typeface="Times New Roman" panose="02020603050405020304" pitchFamily="18" charset="0"/>
              </a:rPr>
              <a:t> customization features allow for the adaptation of NLP models to domain-specific terminology and language patterns commonly found in clinical texts.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customization enhances the relevance and applicability of the method in extracting and understanding medical information accurately.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085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Conclusion</a:t>
            </a:r>
            <a:endParaRPr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37B5FBB0-2331-FBE6-CA32-F088967010B0}"/>
              </a:ext>
            </a:extLst>
          </p:cNvPr>
          <p:cNvSpPr txBox="1"/>
          <p:nvPr/>
        </p:nvSpPr>
        <p:spPr>
          <a:xfrm>
            <a:off x="1419367" y="1691425"/>
            <a:ext cx="15613039" cy="8094524"/>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Improved Patient Care: </a:t>
            </a:r>
            <a:r>
              <a:rPr lang="en-IN" sz="2000" dirty="0">
                <a:latin typeface="Times New Roman" panose="02020603050405020304" pitchFamily="18" charset="0"/>
                <a:cs typeface="Times New Roman" panose="02020603050405020304" pitchFamily="18" charset="0"/>
              </a:rPr>
              <a:t>By </a:t>
            </a:r>
            <a:r>
              <a:rPr lang="en-IN" sz="2000" dirty="0" err="1">
                <a:latin typeface="Times New Roman" panose="02020603050405020304" pitchFamily="18" charset="0"/>
                <a:cs typeface="Times New Roman" panose="02020603050405020304" pitchFamily="18" charset="0"/>
              </a:rPr>
              <a:t>analyzing</a:t>
            </a:r>
            <a:r>
              <a:rPr lang="en-IN" sz="2000" dirty="0">
                <a:latin typeface="Times New Roman" panose="02020603050405020304" pitchFamily="18" charset="0"/>
                <a:cs typeface="Times New Roman" panose="02020603050405020304" pitchFamily="18" charset="0"/>
              </a:rPr>
              <a:t> unstructured clinical text data (discharge summaries, progress notes, etc.), </a:t>
            </a:r>
            <a:r>
              <a:rPr lang="en-IN" sz="2000" dirty="0" err="1">
                <a:latin typeface="Times New Roman" panose="02020603050405020304" pitchFamily="18" charset="0"/>
                <a:cs typeface="Times New Roman" panose="02020603050405020304" pitchFamily="18" charset="0"/>
              </a:rPr>
              <a:t>spaCy</a:t>
            </a:r>
            <a:r>
              <a:rPr lang="en-IN" sz="2000" dirty="0">
                <a:latin typeface="Times New Roman" panose="02020603050405020304" pitchFamily="18" charset="0"/>
                <a:cs typeface="Times New Roman" panose="02020603050405020304" pitchFamily="18" charset="0"/>
              </a:rPr>
              <a:t> can help extract valuable insights that might be missed by traditional methods. This can lead to earlier diagnoses, more personalized treatment plans, and ultimately, improved patient outcomes.</a:t>
            </a:r>
          </a:p>
          <a:p>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Enhanced Clinical Research: </a:t>
            </a:r>
            <a:r>
              <a:rPr lang="en-IN" sz="2000" dirty="0" err="1">
                <a:latin typeface="Times New Roman" panose="02020603050405020304" pitchFamily="18" charset="0"/>
                <a:cs typeface="Times New Roman" panose="02020603050405020304" pitchFamily="18" charset="0"/>
              </a:rPr>
              <a:t>spaCy</a:t>
            </a:r>
            <a:r>
              <a:rPr lang="en-IN" sz="2000" dirty="0">
                <a:latin typeface="Times New Roman" panose="02020603050405020304" pitchFamily="18" charset="0"/>
                <a:cs typeface="Times New Roman" panose="02020603050405020304" pitchFamily="18" charset="0"/>
              </a:rPr>
              <a:t> can facilitate faster and more efficient analysis of large datasets of clinical text for research purposes. This can lead to new medical discoveries, improved treatment strategies, and better understanding of disease progression.</a:t>
            </a:r>
          </a:p>
          <a:p>
            <a:pPr marL="342900" indent="-342900">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Reduced Manual Workload: </a:t>
            </a:r>
            <a:r>
              <a:rPr lang="en-IN" sz="2000" dirty="0">
                <a:latin typeface="Times New Roman" panose="02020603050405020304" pitchFamily="18" charset="0"/>
                <a:cs typeface="Times New Roman" panose="02020603050405020304" pitchFamily="18" charset="0"/>
              </a:rPr>
              <a:t>NLP with </a:t>
            </a:r>
            <a:r>
              <a:rPr lang="en-IN" sz="2000" dirty="0" err="1">
                <a:latin typeface="Times New Roman" panose="02020603050405020304" pitchFamily="18" charset="0"/>
                <a:cs typeface="Times New Roman" panose="02020603050405020304" pitchFamily="18" charset="0"/>
              </a:rPr>
              <a:t>spaCy</a:t>
            </a:r>
            <a:r>
              <a:rPr lang="en-IN" sz="2000" dirty="0">
                <a:latin typeface="Times New Roman" panose="02020603050405020304" pitchFamily="18" charset="0"/>
                <a:cs typeface="Times New Roman" panose="02020603050405020304" pitchFamily="18" charset="0"/>
              </a:rPr>
              <a:t> can automate repetitive tasks of extracting information from clinical text reports, freeing up clinicians' time to focus on patient interaction and other crucial tasks.</a:t>
            </a:r>
          </a:p>
          <a:p>
            <a:pPr marL="342900" indent="-342900">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Increased Speed and Accuracy: </a:t>
            </a:r>
            <a:r>
              <a:rPr lang="en-IN" sz="2000" dirty="0" err="1">
                <a:latin typeface="Times New Roman" panose="02020603050405020304" pitchFamily="18" charset="0"/>
                <a:cs typeface="Times New Roman" panose="02020603050405020304" pitchFamily="18" charset="0"/>
              </a:rPr>
              <a:t>SpaCy's</a:t>
            </a:r>
            <a:r>
              <a:rPr lang="en-IN" sz="2000" dirty="0">
                <a:latin typeface="Times New Roman" panose="02020603050405020304" pitchFamily="18" charset="0"/>
                <a:cs typeface="Times New Roman" panose="02020603050405020304" pitchFamily="18" charset="0"/>
              </a:rPr>
              <a:t> efficient processing capabilities can accelerate the extraction of clinical data compared to manual review. This can lead to faster diagnoses, quicker treatment decisions, and reduced error rates.</a:t>
            </a:r>
          </a:p>
          <a:p>
            <a:endParaRPr lang="en-IN"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Entity Recognition: </a:t>
            </a:r>
            <a:r>
              <a:rPr lang="en-IN" sz="2000" b="1" dirty="0" err="1">
                <a:latin typeface="Times New Roman" panose="02020603050405020304" pitchFamily="18" charset="0"/>
                <a:cs typeface="Times New Roman" panose="02020603050405020304" pitchFamily="18" charset="0"/>
              </a:rPr>
              <a:t>S</a:t>
            </a:r>
            <a:r>
              <a:rPr lang="en-IN" sz="2000" dirty="0" err="1">
                <a:latin typeface="Times New Roman" panose="02020603050405020304" pitchFamily="18" charset="0"/>
                <a:cs typeface="Times New Roman" panose="02020603050405020304" pitchFamily="18" charset="0"/>
              </a:rPr>
              <a:t>paCy</a:t>
            </a:r>
            <a:r>
              <a:rPr lang="en-IN" sz="2000" dirty="0">
                <a:latin typeface="Times New Roman" panose="02020603050405020304" pitchFamily="18" charset="0"/>
                <a:cs typeface="Times New Roman" panose="02020603050405020304" pitchFamily="18" charset="0"/>
              </a:rPr>
              <a:t> excels at identifying key entities within clinical text, such as drugs, diseases, procedures, and anatomical locations. This information is crucial for building knowledge graphs, tracking trends, and supporting clinical decision making.</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Relationship Extraction : </a:t>
            </a:r>
            <a:r>
              <a:rPr lang="en-IN" sz="2000" dirty="0">
                <a:latin typeface="Times New Roman" panose="02020603050405020304" pitchFamily="18" charset="0"/>
                <a:cs typeface="Times New Roman" panose="02020603050405020304" pitchFamily="18" charset="0"/>
              </a:rPr>
              <a:t>Certain </a:t>
            </a:r>
            <a:r>
              <a:rPr lang="en-IN" sz="2000" dirty="0" err="1">
                <a:latin typeface="Times New Roman" panose="02020603050405020304" pitchFamily="18" charset="0"/>
                <a:cs typeface="Times New Roman" panose="02020603050405020304" pitchFamily="18" charset="0"/>
              </a:rPr>
              <a:t>spaCy</a:t>
            </a:r>
            <a:r>
              <a:rPr lang="en-IN" sz="2000" dirty="0">
                <a:latin typeface="Times New Roman" panose="02020603050405020304" pitchFamily="18" charset="0"/>
                <a:cs typeface="Times New Roman" panose="02020603050405020304" pitchFamily="18" charset="0"/>
              </a:rPr>
              <a:t> models can identify relationships between entities, revealing valuable insights like drug interactions or disease co-occurrences. This information can be used to improve patient safety and develop more targeted treatment strategies.</a:t>
            </a:r>
          </a:p>
          <a:p>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Leveraging Existing Infrastructure: </a:t>
            </a:r>
            <a:r>
              <a:rPr lang="en-IN" sz="2000" dirty="0" err="1">
                <a:latin typeface="Times New Roman" panose="02020603050405020304" pitchFamily="18" charset="0"/>
                <a:cs typeface="Times New Roman" panose="02020603050405020304" pitchFamily="18" charset="0"/>
              </a:rPr>
              <a:t>spaCy</a:t>
            </a:r>
            <a:r>
              <a:rPr lang="en-IN" sz="2000" dirty="0">
                <a:latin typeface="Times New Roman" panose="02020603050405020304" pitchFamily="18" charset="0"/>
                <a:cs typeface="Times New Roman" panose="02020603050405020304" pitchFamily="18" charset="0"/>
              </a:rPr>
              <a:t> is a well-established open-source library, reducing the need for expensive proprietary software or custom NLP solutions. This makes the technology more accessible to healthcare institutions with resource constraints.</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Hence , the proposed work with NLP </a:t>
            </a:r>
            <a:r>
              <a:rPr lang="en-IN" sz="2000" dirty="0" err="1">
                <a:latin typeface="Times New Roman" panose="02020603050405020304" pitchFamily="18" charset="0"/>
                <a:cs typeface="Times New Roman" panose="02020603050405020304" pitchFamily="18" charset="0"/>
              </a:rPr>
              <a:t>spaCy</a:t>
            </a:r>
            <a:r>
              <a:rPr lang="en-IN" sz="2000" dirty="0">
                <a:latin typeface="Times New Roman" panose="02020603050405020304" pitchFamily="18" charset="0"/>
                <a:cs typeface="Times New Roman" panose="02020603050405020304" pitchFamily="18" charset="0"/>
              </a:rPr>
              <a:t> for clinical text analysis offers a range of benefits for both patients and healthcare institutions. By unlocking some of the crucial hidden insights, improving efficiency, and offering advanced capabilities, it has the potential to significantly transform healthcare delivery and research.</a:t>
            </a:r>
          </a:p>
        </p:txBody>
      </p:sp>
    </p:spTree>
    <p:extLst>
      <p:ext uri="{BB962C8B-B14F-4D97-AF65-F5344CB8AC3E}">
        <p14:creationId xmlns:p14="http://schemas.microsoft.com/office/powerpoint/2010/main" val="1385055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256063"/>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panose="02020603050405020304" pitchFamily="18" charset="0"/>
                <a:ea typeface="Times New Roman"/>
                <a:cs typeface="Times New Roman" panose="02020603050405020304" pitchFamily="18" charset="0"/>
                <a:sym typeface="Times New Roman"/>
              </a:rPr>
              <a:t>Future Enhancements</a:t>
            </a:r>
            <a:endParaRPr sz="6400" dirty="0">
              <a:latin typeface="Times New Roman" panose="02020603050405020304" pitchFamily="18" charset="0"/>
              <a:ea typeface="Times New Roman"/>
              <a:cs typeface="Times New Roman" panose="02020603050405020304" pitchFamily="18" charset="0"/>
              <a:sym typeface="Times New Roman"/>
            </a:endParaRPr>
          </a:p>
        </p:txBody>
      </p:sp>
      <p:sp>
        <p:nvSpPr>
          <p:cNvPr id="3" name="TextBox 2">
            <a:extLst>
              <a:ext uri="{FF2B5EF4-FFF2-40B4-BE49-F238E27FC236}">
                <a16:creationId xmlns:a16="http://schemas.microsoft.com/office/drawing/2014/main" id="{69937082-1BD0-FF06-0DFA-DCC2F09811D0}"/>
              </a:ext>
            </a:extLst>
          </p:cNvPr>
          <p:cNvSpPr txBox="1"/>
          <p:nvPr/>
        </p:nvSpPr>
        <p:spPr>
          <a:xfrm>
            <a:off x="1378424" y="2197121"/>
            <a:ext cx="9144000" cy="1200329"/>
          </a:xfrm>
          <a:prstGeom prst="rect">
            <a:avLst/>
          </a:prstGeom>
          <a:noFill/>
        </p:spPr>
        <p:txBody>
          <a:bodyPr wrap="square">
            <a:spAutoFit/>
          </a:bodyPr>
          <a:lstStyle/>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Clinical Question Answering</a:t>
            </a:r>
            <a:r>
              <a:rPr lang="en-IN" sz="2400" dirty="0">
                <a:latin typeface="Times New Roman" panose="02020603050405020304" pitchFamily="18" charset="0"/>
                <a:cs typeface="Times New Roman" panose="02020603050405020304" pitchFamily="18" charset="0"/>
              </a:rPr>
              <a:t>: Developing </a:t>
            </a:r>
            <a:r>
              <a:rPr lang="en-IN" sz="2400" dirty="0" err="1">
                <a:latin typeface="Times New Roman" panose="02020603050405020304" pitchFamily="18" charset="0"/>
                <a:cs typeface="Times New Roman" panose="02020603050405020304" pitchFamily="18" charset="0"/>
              </a:rPr>
              <a:t>spaCy</a:t>
            </a:r>
            <a:r>
              <a:rPr lang="en-IN" sz="2400" dirty="0">
                <a:latin typeface="Times New Roman" panose="02020603050405020304" pitchFamily="18" charset="0"/>
                <a:cs typeface="Times New Roman" panose="02020603050405020304" pitchFamily="18" charset="0"/>
              </a:rPr>
              <a:t>-based systems that can answer specific clinical questions posed by healthcare professionals directly from the </a:t>
            </a:r>
            <a:r>
              <a:rPr lang="en-IN" sz="2400" dirty="0" err="1">
                <a:latin typeface="Times New Roman" panose="02020603050405020304" pitchFamily="18" charset="0"/>
                <a:cs typeface="Times New Roman" panose="02020603050405020304" pitchFamily="18" charset="0"/>
              </a:rPr>
              <a:t>analyzed</a:t>
            </a:r>
            <a:r>
              <a:rPr lang="en-IN" sz="2400" dirty="0">
                <a:latin typeface="Times New Roman" panose="02020603050405020304" pitchFamily="18" charset="0"/>
                <a:cs typeface="Times New Roman" panose="02020603050405020304" pitchFamily="18" charset="0"/>
              </a:rPr>
              <a:t> text data.</a:t>
            </a:r>
          </a:p>
        </p:txBody>
      </p:sp>
      <p:sp>
        <p:nvSpPr>
          <p:cNvPr id="7" name="TextBox 6">
            <a:extLst>
              <a:ext uri="{FF2B5EF4-FFF2-40B4-BE49-F238E27FC236}">
                <a16:creationId xmlns:a16="http://schemas.microsoft.com/office/drawing/2014/main" id="{7B34E570-1CCA-1F6F-DA9D-0A531CD1B968}"/>
              </a:ext>
            </a:extLst>
          </p:cNvPr>
          <p:cNvSpPr txBox="1"/>
          <p:nvPr/>
        </p:nvSpPr>
        <p:spPr>
          <a:xfrm>
            <a:off x="1282890" y="3812949"/>
            <a:ext cx="9144000" cy="1569660"/>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Sentiment Analysis:</a:t>
            </a:r>
            <a:r>
              <a:rPr lang="en-US" sz="2400" dirty="0">
                <a:latin typeface="Times New Roman" panose="02020603050405020304" pitchFamily="18" charset="0"/>
                <a:cs typeface="Times New Roman" panose="02020603050405020304" pitchFamily="18" charset="0"/>
              </a:rPr>
              <a:t> Explore using </a:t>
            </a:r>
            <a:r>
              <a:rPr lang="en-US" sz="2400" dirty="0" err="1">
                <a:latin typeface="Times New Roman" panose="02020603050405020304" pitchFamily="18" charset="0"/>
                <a:cs typeface="Times New Roman" panose="02020603050405020304" pitchFamily="18" charset="0"/>
              </a:rPr>
              <a:t>spaCy</a:t>
            </a:r>
            <a:r>
              <a:rPr lang="en-US" sz="2400" dirty="0">
                <a:latin typeface="Times New Roman" panose="02020603050405020304" pitchFamily="18" charset="0"/>
                <a:cs typeface="Times New Roman" panose="02020603050405020304" pitchFamily="18" charset="0"/>
              </a:rPr>
              <a:t> to analyze the sentiment expressed in clinical text, such as patient satisfaction with care or a provider's emotional tone in their notes. This information can be valuable for improving patient experience and communication.</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6655201-B91F-21B6-98D7-F0077ABA6255}"/>
              </a:ext>
            </a:extLst>
          </p:cNvPr>
          <p:cNvSpPr txBox="1"/>
          <p:nvPr/>
        </p:nvSpPr>
        <p:spPr>
          <a:xfrm>
            <a:off x="1378424" y="5772474"/>
            <a:ext cx="9144000" cy="1569660"/>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Privacy and Security:</a:t>
            </a:r>
            <a:r>
              <a:rPr lang="en-US" sz="2400" dirty="0">
                <a:latin typeface="Times New Roman" panose="02020603050405020304" pitchFamily="18" charset="0"/>
                <a:cs typeface="Times New Roman" panose="02020603050405020304" pitchFamily="18" charset="0"/>
              </a:rPr>
              <a:t> Ensure robust data privacy and security measures are in place when using </a:t>
            </a:r>
            <a:r>
              <a:rPr lang="en-US" sz="2400" dirty="0" err="1">
                <a:latin typeface="Times New Roman" panose="02020603050405020304" pitchFamily="18" charset="0"/>
                <a:cs typeface="Times New Roman" panose="02020603050405020304" pitchFamily="18" charset="0"/>
              </a:rPr>
              <a:t>spaCy</a:t>
            </a:r>
            <a:r>
              <a:rPr lang="en-US" sz="2400" dirty="0">
                <a:latin typeface="Times New Roman" panose="02020603050405020304" pitchFamily="18" charset="0"/>
                <a:cs typeface="Times New Roman" panose="02020603050405020304" pitchFamily="18" charset="0"/>
              </a:rPr>
              <a:t> for clinical text analysis. This includes de-identification of patient data and adhering to relevant regulations like HIPAA.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499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1"/>
          <p:cNvSpPr txBox="1"/>
          <p:nvPr/>
        </p:nvSpPr>
        <p:spPr>
          <a:xfrm>
            <a:off x="714748" y="648075"/>
            <a:ext cx="16858500" cy="775500"/>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5039" i="0" u="none" strike="noStrike" cap="none" dirty="0">
                <a:solidFill>
                  <a:srgbClr val="000000"/>
                </a:solidFill>
                <a:latin typeface="Times New Roman"/>
                <a:ea typeface="Times New Roman"/>
                <a:cs typeface="Times New Roman"/>
                <a:sym typeface="Times New Roman"/>
              </a:rPr>
              <a:t>References</a:t>
            </a:r>
            <a:endParaRPr dirty="0">
              <a:latin typeface="Times New Roman"/>
              <a:ea typeface="Times New Roman"/>
              <a:cs typeface="Times New Roman"/>
              <a:sym typeface="Times New Roman"/>
            </a:endParaRPr>
          </a:p>
        </p:txBody>
      </p:sp>
      <p:sp>
        <p:nvSpPr>
          <p:cNvPr id="361" name="Google Shape;361;p11"/>
          <p:cNvSpPr txBox="1"/>
          <p:nvPr/>
        </p:nvSpPr>
        <p:spPr>
          <a:xfrm>
            <a:off x="961448" y="1946274"/>
            <a:ext cx="16611800" cy="2068259"/>
          </a:xfrm>
          <a:prstGeom prst="rect">
            <a:avLst/>
          </a:prstGeom>
          <a:noFill/>
          <a:ln>
            <a:noFill/>
          </a:ln>
        </p:spPr>
        <p:txBody>
          <a:bodyPr spcFirstLastPara="1" wrap="square" lIns="0" tIns="0" rIns="0" bIns="0" anchor="t" anchorCtr="0">
            <a:spAutoFit/>
          </a:bodyPr>
          <a:lstStyle/>
          <a:p>
            <a:pPr marL="0" marR="0" lvl="0" indent="0" algn="just" rtl="0">
              <a:lnSpc>
                <a:spcPct val="140010"/>
              </a:lnSpc>
              <a:spcBef>
                <a:spcPts val="0"/>
              </a:spcBef>
              <a:spcAft>
                <a:spcPts val="0"/>
              </a:spcAft>
              <a:buNone/>
            </a:pPr>
            <a:r>
              <a:rPr lang="en-US" sz="2400" dirty="0">
                <a:latin typeface="Times New Roman" panose="02020603050405020304" pitchFamily="18" charset="0"/>
                <a:ea typeface="Times New Roman"/>
                <a:cs typeface="Times New Roman" panose="02020603050405020304" pitchFamily="18" charset="0"/>
                <a:sym typeface="Times New Roman"/>
              </a:rPr>
              <a:t>[1]  </a:t>
            </a:r>
            <a:r>
              <a:rPr lang="en-US" sz="2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Xiao, W., Jing, L., Xu, Y., Zheng, S., Gan, Y., &amp; Wen, C. (2021). "Extracting medication information from clinical text." Different Data Mining Approaches Based Medical Text Data. School of Medical Information Engineering, Chengdu University of Traditional Chinese Medicine, Chengdu 611137, China. Published in International Journal of Telemedicine and Applications.</a:t>
            </a:r>
            <a:endParaRPr lang="en-US" sz="2400" u="sng" dirty="0">
              <a:solidFill>
                <a:srgbClr val="0000FF"/>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40010"/>
              </a:lnSpc>
              <a:spcBef>
                <a:spcPts val="0"/>
              </a:spcBef>
              <a:spcAft>
                <a:spcPts val="0"/>
              </a:spcAft>
              <a:buNone/>
            </a:pPr>
            <a:endParaRPr lang="en-US" sz="2400" b="0" i="0" u="sng" strike="noStrike" cap="none" dirty="0">
              <a:solidFill>
                <a:srgbClr val="0000FF"/>
              </a:solidFill>
              <a:latin typeface="Times New Roman" panose="02020603050405020304" pitchFamily="18" charset="0"/>
              <a:ea typeface="Times New Roman"/>
              <a:cs typeface="Times New Roman" panose="02020603050405020304" pitchFamily="18" charset="0"/>
              <a:sym typeface="Times New Roman"/>
            </a:endParaRPr>
          </a:p>
        </p:txBody>
      </p:sp>
      <p:sp>
        <p:nvSpPr>
          <p:cNvPr id="3" name="TextBox 2">
            <a:extLst>
              <a:ext uri="{FF2B5EF4-FFF2-40B4-BE49-F238E27FC236}">
                <a16:creationId xmlns:a16="http://schemas.microsoft.com/office/drawing/2014/main" id="{0D8E737B-959F-89BD-BD18-63B96D7278ED}"/>
              </a:ext>
            </a:extLst>
          </p:cNvPr>
          <p:cNvSpPr txBox="1"/>
          <p:nvPr/>
        </p:nvSpPr>
        <p:spPr>
          <a:xfrm>
            <a:off x="961448" y="4206558"/>
            <a:ext cx="16611800" cy="1569660"/>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[2] </a:t>
            </a:r>
            <a:r>
              <a:rPr lang="en-IN" sz="2400" dirty="0" err="1">
                <a:latin typeface="Times New Roman" panose="02020603050405020304" pitchFamily="18" charset="0"/>
                <a:cs typeface="Times New Roman" panose="02020603050405020304" pitchFamily="18" charset="0"/>
              </a:rPr>
              <a:t>Guergana</a:t>
            </a:r>
            <a:r>
              <a:rPr lang="en-IN" sz="2400" dirty="0">
                <a:latin typeface="Times New Roman" panose="02020603050405020304" pitchFamily="18" charset="0"/>
                <a:cs typeface="Times New Roman" panose="02020603050405020304" pitchFamily="18" charset="0"/>
              </a:rPr>
              <a:t> K Savova, James J </a:t>
            </a:r>
            <a:r>
              <a:rPr lang="en-IN" sz="2400" dirty="0" err="1">
                <a:latin typeface="Times New Roman" panose="02020603050405020304" pitchFamily="18" charset="0"/>
                <a:cs typeface="Times New Roman" panose="02020603050405020304" pitchFamily="18" charset="0"/>
              </a:rPr>
              <a:t>Masanz</a:t>
            </a:r>
            <a:r>
              <a:rPr lang="en-IN" sz="2400" dirty="0">
                <a:latin typeface="Times New Roman" panose="02020603050405020304" pitchFamily="18" charset="0"/>
                <a:cs typeface="Times New Roman" panose="02020603050405020304" pitchFamily="18" charset="0"/>
              </a:rPr>
              <a:t>, Philip V </a:t>
            </a:r>
            <a:r>
              <a:rPr lang="en-IN" sz="2400" dirty="0" err="1">
                <a:latin typeface="Times New Roman" panose="02020603050405020304" pitchFamily="18" charset="0"/>
                <a:cs typeface="Times New Roman" panose="02020603050405020304" pitchFamily="18" charset="0"/>
              </a:rPr>
              <a:t>Ogren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Jiaping</a:t>
            </a:r>
            <a:r>
              <a:rPr lang="en-IN" sz="2400" dirty="0">
                <a:latin typeface="Times New Roman" panose="02020603050405020304" pitchFamily="18" charset="0"/>
                <a:cs typeface="Times New Roman" panose="02020603050405020304" pitchFamily="18" charset="0"/>
              </a:rPr>
              <a:t> Zheng, </a:t>
            </a:r>
            <a:r>
              <a:rPr lang="en-IN" sz="2400" dirty="0" err="1">
                <a:latin typeface="Times New Roman" panose="02020603050405020304" pitchFamily="18" charset="0"/>
                <a:cs typeface="Times New Roman" panose="02020603050405020304" pitchFamily="18" charset="0"/>
              </a:rPr>
              <a:t>Sunghwan</a:t>
            </a:r>
            <a:r>
              <a:rPr lang="en-IN" sz="2400" dirty="0">
                <a:latin typeface="Times New Roman" panose="02020603050405020304" pitchFamily="18" charset="0"/>
                <a:cs typeface="Times New Roman" panose="02020603050405020304" pitchFamily="18" charset="0"/>
              </a:rPr>
              <a:t> Sohn, Karin C Kipper-Schuler, Christopher G Chute “</a:t>
            </a:r>
            <a:r>
              <a:rPr lang="en-US" sz="2400" u="none" strike="noStrike" cap="none" dirty="0">
                <a:latin typeface="Times New Roman" panose="02020603050405020304" pitchFamily="18" charset="0"/>
                <a:ea typeface="Calibri" panose="020F0502020204030204" pitchFamily="34" charset="0"/>
                <a:cs typeface="Times New Roman" panose="02020603050405020304" pitchFamily="18" charset="0"/>
              </a:rPr>
              <a:t>Mayo clinical Text Analysis and Knowledge Extraction System (</a:t>
            </a:r>
            <a:r>
              <a:rPr lang="en-US" sz="2400" u="none" strike="noStrike" cap="none" dirty="0" err="1">
                <a:latin typeface="Times New Roman" panose="02020603050405020304" pitchFamily="18" charset="0"/>
                <a:ea typeface="Calibri" panose="020F0502020204030204" pitchFamily="34" charset="0"/>
                <a:cs typeface="Times New Roman" panose="02020603050405020304" pitchFamily="18" charset="0"/>
              </a:rPr>
              <a:t>cTAK</a:t>
            </a:r>
            <a:r>
              <a:rPr lang="en-US" sz="2400" dirty="0" err="1">
                <a:latin typeface="Times New Roman" panose="02020603050405020304" pitchFamily="18" charset="0"/>
                <a:ea typeface="Calibri" panose="020F0502020204030204" pitchFamily="34" charset="0"/>
                <a:cs typeface="Times New Roman" panose="02020603050405020304" pitchFamily="18" charset="0"/>
              </a:rPr>
              <a:t>ES</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u="none" strike="noStrike" cap="none" dirty="0">
                <a:latin typeface="Times New Roman" panose="02020603050405020304" pitchFamily="18" charset="0"/>
                <a:ea typeface="Calibri" panose="020F0502020204030204" pitchFamily="34"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Journal of the American Medical Informatics Association </a:t>
            </a:r>
          </a:p>
          <a:p>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1F9089A-F61D-5980-4A5A-A0BF83206AA2}"/>
              </a:ext>
            </a:extLst>
          </p:cNvPr>
          <p:cNvSpPr txBox="1"/>
          <p:nvPr/>
        </p:nvSpPr>
        <p:spPr>
          <a:xfrm>
            <a:off x="961448" y="5776218"/>
            <a:ext cx="16611800" cy="1348061"/>
          </a:xfrm>
          <a:prstGeom prst="rect">
            <a:avLst/>
          </a:prstGeom>
          <a:noFill/>
        </p:spPr>
        <p:txBody>
          <a:bodyPr wrap="square">
            <a:spAutoFit/>
          </a:bodyPr>
          <a:lstStyle/>
          <a:p>
            <a:pPr marL="0" marR="0" lvl="0" indent="0" algn="just" rtl="0">
              <a:lnSpc>
                <a:spcPct val="120007"/>
              </a:lnSpc>
              <a:spcBef>
                <a:spcPts val="0"/>
              </a:spcBef>
              <a:spcAft>
                <a:spcPts val="0"/>
              </a:spcAft>
              <a:buNone/>
            </a:pPr>
            <a:r>
              <a:rPr lang="en-IN" sz="2400"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Bethany Percha, Department of Medicine and Department of Genetics and Genomic Sciences, Icahn School of</a:t>
            </a:r>
          </a:p>
          <a:p>
            <a:pPr marL="0" marR="0" lvl="0" indent="0" algn="just" rtl="0">
              <a:lnSpc>
                <a:spcPct val="120007"/>
              </a:lnSpc>
              <a:spcBef>
                <a:spcPts val="0"/>
              </a:spcBef>
              <a:spcAft>
                <a:spcPts val="0"/>
              </a:spcAft>
              <a:buNone/>
            </a:pPr>
            <a:r>
              <a:rPr lang="en-US" sz="2400" dirty="0">
                <a:latin typeface="Times New Roman" panose="02020603050405020304" pitchFamily="18" charset="0"/>
                <a:cs typeface="Times New Roman" panose="02020603050405020304" pitchFamily="18" charset="0"/>
              </a:rPr>
              <a:t>Medicine at Mount Sinai, New York, NY 10025, USA.</a:t>
            </a:r>
            <a:r>
              <a:rPr lang="en-IN" sz="2400" dirty="0">
                <a:latin typeface="Times New Roman" panose="02020603050405020304" pitchFamily="18" charset="0"/>
                <a:cs typeface="Times New Roman" panose="02020603050405020304" pitchFamily="18" charset="0"/>
              </a:rPr>
              <a:t>“</a:t>
            </a:r>
            <a:r>
              <a:rPr lang="en-US" sz="2400" b="0" i="0" u="none" strike="noStrike" cap="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Arial"/>
              </a:rPr>
              <a:t>Modern Clinical Text Mining: A Guide and Review”</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08203A1-76BB-2197-4BE6-E496A1F258C2}"/>
              </a:ext>
            </a:extLst>
          </p:cNvPr>
          <p:cNvSpPr txBox="1"/>
          <p:nvPr/>
        </p:nvSpPr>
        <p:spPr>
          <a:xfrm>
            <a:off x="961448" y="7468708"/>
            <a:ext cx="16858500" cy="1348061"/>
          </a:xfrm>
          <a:prstGeom prst="rect">
            <a:avLst/>
          </a:prstGeom>
          <a:noFill/>
        </p:spPr>
        <p:txBody>
          <a:bodyPr wrap="square">
            <a:spAutoFit/>
          </a:bodyPr>
          <a:lstStyle/>
          <a:p>
            <a:pPr marL="0" marR="0" lvl="0" indent="0" algn="just" rtl="0">
              <a:lnSpc>
                <a:spcPct val="120007"/>
              </a:lnSpc>
              <a:spcBef>
                <a:spcPts val="0"/>
              </a:spcBef>
              <a:spcAft>
                <a:spcPts val="0"/>
              </a:spcAft>
              <a:buNone/>
            </a:pPr>
            <a:r>
              <a:rPr lang="en-IN" sz="2400" dirty="0">
                <a:latin typeface="Times New Roman" panose="02020603050405020304" pitchFamily="18" charset="0"/>
                <a:cs typeface="Times New Roman" panose="02020603050405020304" pitchFamily="18" charset="0"/>
              </a:rPr>
              <a:t>[4] Krishna Prasad </a:t>
            </a:r>
            <a:r>
              <a:rPr lang="en-IN" sz="2400" dirty="0" err="1">
                <a:latin typeface="Times New Roman" panose="02020603050405020304" pitchFamily="18" charset="0"/>
                <a:cs typeface="Times New Roman" panose="02020603050405020304" pitchFamily="18" charset="0"/>
              </a:rPr>
              <a:t>Chodey</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Gongzhu</a:t>
            </a:r>
            <a:r>
              <a:rPr lang="en-IN" sz="2400" dirty="0">
                <a:latin typeface="Times New Roman" panose="02020603050405020304" pitchFamily="18" charset="0"/>
                <a:cs typeface="Times New Roman" panose="02020603050405020304" pitchFamily="18" charset="0"/>
              </a:rPr>
              <a:t> Hu, Title: </a:t>
            </a:r>
            <a:r>
              <a:rPr lang="en-US" sz="2400" u="none" strike="noStrike" cap="none" dirty="0">
                <a:latin typeface="Times New Roman" panose="02020603050405020304" pitchFamily="18" charset="0"/>
                <a:ea typeface="Calibri" panose="020F0502020204030204" pitchFamily="34" charset="0"/>
                <a:cs typeface="Times New Roman" panose="02020603050405020304" pitchFamily="18" charset="0"/>
              </a:rPr>
              <a:t>“Clinical text analysis using machine learning methods” Published in: 2016 IEEE/ACIS 15th International Conference on Computer and Information Science (ICIS)</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p:nvPr/>
        </p:nvSpPr>
        <p:spPr>
          <a:xfrm>
            <a:off x="24714" y="0"/>
            <a:ext cx="18288000" cy="109537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i="0" u="none" strike="noStrike" cap="none">
                <a:solidFill>
                  <a:srgbClr val="000000"/>
                </a:solidFill>
                <a:latin typeface="Times"/>
                <a:ea typeface="Times"/>
                <a:cs typeface="Times"/>
                <a:sym typeface="Times"/>
              </a:rPr>
              <a:t>Abstract </a:t>
            </a:r>
            <a:endParaRPr/>
          </a:p>
        </p:txBody>
      </p:sp>
      <p:sp>
        <p:nvSpPr>
          <p:cNvPr id="102" name="Google Shape;102;p2"/>
          <p:cNvSpPr txBox="1"/>
          <p:nvPr/>
        </p:nvSpPr>
        <p:spPr>
          <a:xfrm>
            <a:off x="1317126" y="2544521"/>
            <a:ext cx="15455972" cy="4222694"/>
          </a:xfrm>
          <a:prstGeom prst="rect">
            <a:avLst/>
          </a:prstGeom>
          <a:noFill/>
          <a:ln>
            <a:noFill/>
          </a:ln>
        </p:spPr>
        <p:txBody>
          <a:bodyPr spcFirstLastPara="1" wrap="square" lIns="0" tIns="0" rIns="0" bIns="0" anchor="t" anchorCtr="0">
            <a:spAutoFit/>
          </a:bodyPr>
          <a:lstStyle/>
          <a:p>
            <a:pPr marL="0" marR="0" lvl="0" indent="0" algn="just" rtl="0">
              <a:lnSpc>
                <a:spcPct val="140010"/>
              </a:lnSpc>
              <a:spcBef>
                <a:spcPts val="0"/>
              </a:spcBef>
              <a:spcAft>
                <a:spcPts val="0"/>
              </a:spcAft>
              <a:buNone/>
            </a:pPr>
            <a:r>
              <a:rPr lang="en-US" sz="2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Clinical text analysis, powered by Natural Language Processing (NLP), extracts insights from unstructured clinical data, enhancing patient care and decision-making. The objective is to illuminate NLP's role in extracting crucial information from clinical documents, improving diagnosis, treatment, and outcomes. NLP aids real-time decision-making, evolving to revolutionize healthcare by analyzing unstructured clinical data. It effectively uncovers insights, enhancing diagnosis, treatment, and patient outcomes. In conclusion, NLP in clinical text analysis promises to revolutionize healthcare by improving patient care, decision-making, and outcomes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1"/>
          <p:cNvSpPr txBox="1"/>
          <p:nvPr/>
        </p:nvSpPr>
        <p:spPr>
          <a:xfrm>
            <a:off x="1029686" y="1252443"/>
            <a:ext cx="16415926" cy="1329595"/>
          </a:xfrm>
          <a:prstGeom prst="rect">
            <a:avLst/>
          </a:prstGeom>
          <a:noFill/>
          <a:ln>
            <a:noFill/>
          </a:ln>
        </p:spPr>
        <p:txBody>
          <a:bodyPr spcFirstLastPara="1" wrap="square" lIns="0" tIns="0" rIns="0" bIns="0" anchor="t" anchorCtr="0">
            <a:spAutoFit/>
          </a:bodyPr>
          <a:lstStyle/>
          <a:p>
            <a:pPr marL="0" marR="0" lvl="0" indent="0" algn="just" rtl="0">
              <a:lnSpc>
                <a:spcPct val="120007"/>
              </a:lnSpc>
              <a:spcBef>
                <a:spcPts val="0"/>
              </a:spcBef>
              <a:spcAft>
                <a:spcPts val="0"/>
              </a:spcAft>
              <a:buNone/>
            </a:pPr>
            <a:r>
              <a:rPr lang="en-US" sz="2400" dirty="0">
                <a:latin typeface="Times New Roman" panose="02020603050405020304" pitchFamily="18" charset="0"/>
                <a:ea typeface="Times New Roman"/>
                <a:cs typeface="Times New Roman" panose="02020603050405020304" pitchFamily="18" charset="0"/>
                <a:sym typeface="Times New Roman"/>
              </a:rPr>
              <a:t>[5] </a:t>
            </a:r>
            <a:r>
              <a:rPr lang="en-US" sz="2400" dirty="0" err="1">
                <a:latin typeface="Times New Roman" panose="02020603050405020304" pitchFamily="18" charset="0"/>
                <a:ea typeface="Times New Roman"/>
                <a:cs typeface="Times New Roman" panose="02020603050405020304" pitchFamily="18" charset="0"/>
                <a:sym typeface="Times New Roman"/>
              </a:rPr>
              <a:t>Wenke</a:t>
            </a:r>
            <a:r>
              <a:rPr lang="en-US" sz="2400" dirty="0">
                <a:latin typeface="Times New Roman" panose="02020603050405020304" pitchFamily="18" charset="0"/>
                <a:ea typeface="Times New Roman"/>
                <a:cs typeface="Times New Roman" panose="02020603050405020304" pitchFamily="18" charset="0"/>
                <a:sym typeface="Times New Roman"/>
              </a:rPr>
              <a:t> </a:t>
            </a:r>
            <a:r>
              <a:rPr lang="en-US" sz="2400" dirty="0" err="1">
                <a:latin typeface="Times New Roman" panose="02020603050405020304" pitchFamily="18" charset="0"/>
                <a:ea typeface="Times New Roman"/>
                <a:cs typeface="Times New Roman" panose="02020603050405020304" pitchFamily="18" charset="0"/>
                <a:sym typeface="Times New Roman"/>
              </a:rPr>
              <a:t>Xiao,Lijia</a:t>
            </a:r>
            <a:r>
              <a:rPr lang="en-US" sz="2400" dirty="0">
                <a:latin typeface="Times New Roman" panose="02020603050405020304" pitchFamily="18" charset="0"/>
                <a:ea typeface="Times New Roman"/>
                <a:cs typeface="Times New Roman" panose="02020603050405020304" pitchFamily="18" charset="0"/>
                <a:sym typeface="Times New Roman"/>
              </a:rPr>
              <a:t> </a:t>
            </a:r>
            <a:r>
              <a:rPr lang="en-US" sz="2400" dirty="0" err="1">
                <a:latin typeface="Times New Roman" panose="02020603050405020304" pitchFamily="18" charset="0"/>
                <a:ea typeface="Times New Roman"/>
                <a:cs typeface="Times New Roman" panose="02020603050405020304" pitchFamily="18" charset="0"/>
                <a:sym typeface="Times New Roman"/>
              </a:rPr>
              <a:t>Jing,Yaxin</a:t>
            </a:r>
            <a:r>
              <a:rPr lang="en-US" sz="2400" dirty="0">
                <a:latin typeface="Times New Roman" panose="02020603050405020304" pitchFamily="18" charset="0"/>
                <a:ea typeface="Times New Roman"/>
                <a:cs typeface="Times New Roman" panose="02020603050405020304" pitchFamily="18" charset="0"/>
                <a:sym typeface="Times New Roman"/>
              </a:rPr>
              <a:t> </a:t>
            </a:r>
            <a:r>
              <a:rPr lang="en-US" sz="2400" dirty="0" err="1">
                <a:latin typeface="Times New Roman" panose="02020603050405020304" pitchFamily="18" charset="0"/>
                <a:ea typeface="Times New Roman"/>
                <a:cs typeface="Times New Roman" panose="02020603050405020304" pitchFamily="18" charset="0"/>
                <a:sym typeface="Times New Roman"/>
              </a:rPr>
              <a:t>Xu,Shichao</a:t>
            </a:r>
            <a:r>
              <a:rPr lang="en-US" sz="2400" dirty="0">
                <a:latin typeface="Times New Roman" panose="02020603050405020304" pitchFamily="18" charset="0"/>
                <a:ea typeface="Times New Roman"/>
                <a:cs typeface="Times New Roman" panose="02020603050405020304" pitchFamily="18" charset="0"/>
                <a:sym typeface="Times New Roman"/>
              </a:rPr>
              <a:t> </a:t>
            </a:r>
            <a:r>
              <a:rPr lang="en-US" sz="2400" dirty="0" err="1">
                <a:latin typeface="Times New Roman" panose="02020603050405020304" pitchFamily="18" charset="0"/>
                <a:ea typeface="Times New Roman"/>
                <a:cs typeface="Times New Roman" panose="02020603050405020304" pitchFamily="18" charset="0"/>
                <a:sym typeface="Times New Roman"/>
              </a:rPr>
              <a:t>Zheng,Yanxiong</a:t>
            </a:r>
            <a:r>
              <a:rPr lang="en-US" sz="2400" dirty="0">
                <a:latin typeface="Times New Roman" panose="02020603050405020304" pitchFamily="18" charset="0"/>
                <a:ea typeface="Times New Roman"/>
                <a:cs typeface="Times New Roman" panose="02020603050405020304" pitchFamily="18" charset="0"/>
                <a:sym typeface="Times New Roman"/>
              </a:rPr>
              <a:t> Gan,1and </a:t>
            </a:r>
            <a:r>
              <a:rPr lang="en-US" sz="2400" dirty="0" err="1">
                <a:latin typeface="Times New Roman" panose="02020603050405020304" pitchFamily="18" charset="0"/>
                <a:ea typeface="Times New Roman"/>
                <a:cs typeface="Times New Roman" panose="02020603050405020304" pitchFamily="18" charset="0"/>
                <a:sym typeface="Times New Roman"/>
              </a:rPr>
              <a:t>Chuanbiao</a:t>
            </a:r>
            <a:r>
              <a:rPr lang="en-US" sz="2400" dirty="0">
                <a:latin typeface="Times New Roman" panose="02020603050405020304" pitchFamily="18" charset="0"/>
                <a:ea typeface="Times New Roman"/>
                <a:cs typeface="Times New Roman" panose="02020603050405020304" pitchFamily="18" charset="0"/>
                <a:sym typeface="Times New Roman"/>
              </a:rPr>
              <a:t> Wen, School of Medical Information Engineering, Chengdu University of Traditional Chinese Medicine, Chengdu 611137, China Title: “</a:t>
            </a:r>
            <a:r>
              <a:rPr lang="en-US" sz="2400" u="none" strike="noStrike" cap="none" dirty="0">
                <a:latin typeface="Times New Roman" panose="02020603050405020304" pitchFamily="18" charset="0"/>
                <a:ea typeface="Calibri" panose="020F0502020204030204" pitchFamily="34" charset="0"/>
                <a:cs typeface="Times New Roman" panose="02020603050405020304" pitchFamily="18" charset="0"/>
              </a:rPr>
              <a:t>Different Data Mining Approaches Based on  Medical Text Data”</a:t>
            </a:r>
          </a:p>
        </p:txBody>
      </p:sp>
      <p:sp>
        <p:nvSpPr>
          <p:cNvPr id="3" name="TextBox 2">
            <a:extLst>
              <a:ext uri="{FF2B5EF4-FFF2-40B4-BE49-F238E27FC236}">
                <a16:creationId xmlns:a16="http://schemas.microsoft.com/office/drawing/2014/main" id="{0D8E737B-959F-89BD-BD18-63B96D7278ED}"/>
              </a:ext>
            </a:extLst>
          </p:cNvPr>
          <p:cNvSpPr txBox="1"/>
          <p:nvPr/>
        </p:nvSpPr>
        <p:spPr>
          <a:xfrm>
            <a:off x="842388" y="3299538"/>
            <a:ext cx="16603224" cy="940066"/>
          </a:xfrm>
          <a:prstGeom prst="rect">
            <a:avLst/>
          </a:prstGeom>
          <a:noFill/>
        </p:spPr>
        <p:txBody>
          <a:bodyPr wrap="square">
            <a:spAutoFit/>
          </a:bodyPr>
          <a:lstStyle/>
          <a:p>
            <a:pPr marL="0" marR="0" lvl="0" indent="0" algn="just" rtl="0">
              <a:lnSpc>
                <a:spcPct val="120007"/>
              </a:lnSpc>
              <a:spcBef>
                <a:spcPts val="0"/>
              </a:spcBef>
              <a:spcAft>
                <a:spcPts val="0"/>
              </a:spcAft>
              <a:buNone/>
            </a:pPr>
            <a:r>
              <a:rPr lang="en-US" sz="2400" u="none" strike="noStrike" cap="none" dirty="0">
                <a:latin typeface="Times New Roman" panose="02020603050405020304" pitchFamily="18" charset="0"/>
                <a:ea typeface="Calibri" panose="020F0502020204030204" pitchFamily="34" charset="0"/>
                <a:cs typeface="Times New Roman" panose="02020603050405020304" pitchFamily="18" charset="0"/>
              </a:rPr>
              <a:t>[6] Irena </a:t>
            </a:r>
            <a:r>
              <a:rPr lang="en-US" sz="2400" u="none" strike="noStrike" cap="none" dirty="0" err="1">
                <a:latin typeface="Times New Roman" panose="02020603050405020304" pitchFamily="18" charset="0"/>
                <a:ea typeface="Calibri" panose="020F0502020204030204" pitchFamily="34" charset="0"/>
                <a:cs typeface="Times New Roman" panose="02020603050405020304" pitchFamily="18" charset="0"/>
              </a:rPr>
              <a:t>Spasić</a:t>
            </a:r>
            <a:r>
              <a:rPr lang="en-US" sz="2400" u="none" strike="noStrike" cap="none" dirty="0">
                <a:latin typeface="Times New Roman" panose="02020603050405020304" pitchFamily="18" charset="0"/>
                <a:ea typeface="Calibri" panose="020F0502020204030204" pitchFamily="34" charset="0"/>
                <a:cs typeface="Times New Roman" panose="02020603050405020304" pitchFamily="18" charset="0"/>
              </a:rPr>
              <a:t> , Jacqueline </a:t>
            </a:r>
            <a:r>
              <a:rPr lang="en-US" sz="2400" u="none" strike="noStrike" cap="none" dirty="0" err="1">
                <a:latin typeface="Times New Roman" panose="02020603050405020304" pitchFamily="18" charset="0"/>
                <a:ea typeface="Calibri" panose="020F0502020204030204" pitchFamily="34" charset="0"/>
                <a:cs typeface="Times New Roman" panose="02020603050405020304" pitchFamily="18" charset="0"/>
              </a:rPr>
              <a:t>Livsey</a:t>
            </a:r>
            <a:r>
              <a:rPr lang="en-US" sz="2400" u="none" strike="noStrike" cap="none" dirty="0">
                <a:latin typeface="Times New Roman" panose="02020603050405020304" pitchFamily="18" charset="0"/>
                <a:ea typeface="Calibri" panose="020F0502020204030204" pitchFamily="34" charset="0"/>
                <a:cs typeface="Times New Roman" panose="02020603050405020304" pitchFamily="18" charset="0"/>
              </a:rPr>
              <a:t> , John A. Keane , Goran </a:t>
            </a:r>
            <a:r>
              <a:rPr lang="en-US" sz="2400" u="none" strike="noStrike" cap="none" dirty="0" err="1">
                <a:latin typeface="Times New Roman" panose="02020603050405020304" pitchFamily="18" charset="0"/>
                <a:ea typeface="Calibri" panose="020F0502020204030204" pitchFamily="34" charset="0"/>
                <a:cs typeface="Times New Roman" panose="02020603050405020304" pitchFamily="18" charset="0"/>
              </a:rPr>
              <a:t>Nenadić</a:t>
            </a:r>
            <a:r>
              <a:rPr lang="en-US" sz="2400" u="none" strike="noStrike" cap="none" dirty="0">
                <a:latin typeface="Times New Roman" panose="02020603050405020304" pitchFamily="18" charset="0"/>
                <a:ea typeface="Calibri" panose="020F0502020204030204" pitchFamily="34" charset="0"/>
                <a:cs typeface="Times New Roman" panose="02020603050405020304" pitchFamily="18" charset="0"/>
              </a:rPr>
              <a:t> ,School of Computer Science &amp; Informatics, Cardiff University, Cardiff CF24 3AA, UK “Text Mining cancer – related information: Review of Current Status and Future Directions”</a:t>
            </a:r>
          </a:p>
        </p:txBody>
      </p:sp>
      <p:sp>
        <p:nvSpPr>
          <p:cNvPr id="4" name="TextBox 3">
            <a:extLst>
              <a:ext uri="{FF2B5EF4-FFF2-40B4-BE49-F238E27FC236}">
                <a16:creationId xmlns:a16="http://schemas.microsoft.com/office/drawing/2014/main" id="{61F9089A-F61D-5980-4A5A-A0BF83206AA2}"/>
              </a:ext>
            </a:extLst>
          </p:cNvPr>
          <p:cNvSpPr txBox="1"/>
          <p:nvPr/>
        </p:nvSpPr>
        <p:spPr>
          <a:xfrm>
            <a:off x="842388" y="5143500"/>
            <a:ext cx="13955555" cy="1383264"/>
          </a:xfrm>
          <a:prstGeom prst="rect">
            <a:avLst/>
          </a:prstGeom>
          <a:noFill/>
        </p:spPr>
        <p:txBody>
          <a:bodyPr wrap="square">
            <a:spAutoFit/>
          </a:bodyPr>
          <a:lstStyle/>
          <a:p>
            <a:pPr marL="0" marR="0" lvl="0" indent="0" algn="just" rtl="0">
              <a:lnSpc>
                <a:spcPct val="120007"/>
              </a:lnSpc>
              <a:spcBef>
                <a:spcPts val="0"/>
              </a:spcBef>
              <a:spcAft>
                <a:spcPts val="0"/>
              </a:spcAft>
              <a:buNone/>
            </a:pPr>
            <a:r>
              <a:rPr lang="en-IN" sz="2400" dirty="0">
                <a:latin typeface="Times New Roman" panose="02020603050405020304" pitchFamily="18" charset="0"/>
                <a:cs typeface="Times New Roman" panose="02020603050405020304" pitchFamily="18" charset="0"/>
              </a:rPr>
              <a:t>[7] Yadan Fan &amp; Rui Zhang , Institute for Health Informatics, University of Minnesota, Minneapolis, MN, USA, “</a:t>
            </a:r>
            <a:r>
              <a:rPr lang="en-US" sz="2400" dirty="0">
                <a:latin typeface="Times New Roman" panose="02020603050405020304" pitchFamily="18" charset="0"/>
                <a:ea typeface="Calibri" panose="020F0502020204030204" pitchFamily="34" charset="0"/>
                <a:cs typeface="Times New Roman" panose="02020603050405020304" pitchFamily="18" charset="0"/>
              </a:rPr>
              <a:t>Using natural language processing methods to classify use status of dietary supplements in clinical notes”</a:t>
            </a:r>
          </a:p>
          <a:p>
            <a:pPr marL="0" marR="0" lvl="0" indent="0" algn="just" rtl="0">
              <a:lnSpc>
                <a:spcPct val="120007"/>
              </a:lnSpc>
              <a:spcBef>
                <a:spcPts val="0"/>
              </a:spcBef>
              <a:spcAft>
                <a:spcPts val="0"/>
              </a:spcAft>
              <a:buNone/>
            </a:pP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08203A1-76BB-2197-4BE6-E496A1F258C2}"/>
              </a:ext>
            </a:extLst>
          </p:cNvPr>
          <p:cNvSpPr txBox="1"/>
          <p:nvPr/>
        </p:nvSpPr>
        <p:spPr>
          <a:xfrm>
            <a:off x="842387" y="7260304"/>
            <a:ext cx="16603223" cy="1717393"/>
          </a:xfrm>
          <a:prstGeom prst="rect">
            <a:avLst/>
          </a:prstGeom>
          <a:noFill/>
        </p:spPr>
        <p:txBody>
          <a:bodyPr wrap="square">
            <a:spAutoFit/>
          </a:bodyPr>
          <a:lstStyle/>
          <a:p>
            <a:pPr marL="0" marR="0" lvl="0" indent="0" algn="just" rtl="0">
              <a:lnSpc>
                <a:spcPct val="120007"/>
              </a:lnSpc>
              <a:spcBef>
                <a:spcPts val="0"/>
              </a:spcBef>
              <a:spcAft>
                <a:spcPts val="0"/>
              </a:spcAft>
              <a:buNone/>
            </a:pPr>
            <a:r>
              <a:rPr lang="en-IN" sz="2400" dirty="0">
                <a:latin typeface="Times New Roman" panose="02020603050405020304" pitchFamily="18" charset="0"/>
                <a:cs typeface="Times New Roman" panose="02020603050405020304" pitchFamily="18" charset="0"/>
              </a:rPr>
              <a:t>[8] S. Velupillai , D. Mowery , B. R. South , M. </a:t>
            </a:r>
            <a:r>
              <a:rPr lang="en-IN" sz="2400" dirty="0" err="1">
                <a:latin typeface="Times New Roman" panose="02020603050405020304" pitchFamily="18" charset="0"/>
                <a:cs typeface="Times New Roman" panose="02020603050405020304" pitchFamily="18" charset="0"/>
              </a:rPr>
              <a:t>Kvist</a:t>
            </a:r>
            <a:r>
              <a:rPr lang="en-IN" sz="2400" dirty="0">
                <a:latin typeface="Times New Roman" panose="02020603050405020304" pitchFamily="18" charset="0"/>
                <a:cs typeface="Times New Roman" panose="02020603050405020304" pitchFamily="18" charset="0"/>
              </a:rPr>
              <a:t> , H. Dalianis </a:t>
            </a:r>
            <a:r>
              <a:rPr lang="en-US" sz="2400" u="none" strike="noStrike" cap="none"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Recent Advances in Clinical Natural Language Processing in Support of Semantic Analysis</a:t>
            </a:r>
            <a:r>
              <a:rPr lang="en-US" sz="2400" u="none" strike="noStrike" cap="none" dirty="0">
                <a:latin typeface="Times New Roman" panose="02020603050405020304" pitchFamily="18" charset="0"/>
                <a:ea typeface="Calibri" panose="020F0502020204030204" pitchFamily="34" charset="0"/>
                <a:cs typeface="Times New Roman" panose="02020603050405020304" pitchFamily="18" charset="0"/>
              </a:rPr>
              <a:t>”</a:t>
            </a: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7044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1"/>
          <p:cNvSpPr txBox="1"/>
          <p:nvPr/>
        </p:nvSpPr>
        <p:spPr>
          <a:xfrm>
            <a:off x="961447" y="1554899"/>
            <a:ext cx="13302018" cy="1477328"/>
          </a:xfrm>
          <a:prstGeom prst="rect">
            <a:avLst/>
          </a:prstGeom>
          <a:noFill/>
          <a:ln>
            <a:noFill/>
          </a:ln>
        </p:spPr>
        <p:txBody>
          <a:bodyPr spcFirstLastPara="1" wrap="square" lIns="0" tIns="0" rIns="0" bIns="0" anchor="t" anchorCtr="0">
            <a:spAutoFit/>
          </a:bodyPr>
          <a:lstStyle/>
          <a:p>
            <a:pPr algn="just">
              <a:lnSpc>
                <a:spcPct val="120007"/>
              </a:lnSpc>
            </a:pPr>
            <a:r>
              <a:rPr lang="en-US" sz="2400" dirty="0">
                <a:latin typeface="Times New Roman" panose="02020603050405020304" pitchFamily="18" charset="0"/>
                <a:ea typeface="Times New Roman"/>
                <a:cs typeface="Times New Roman" panose="02020603050405020304" pitchFamily="18" charset="0"/>
                <a:sym typeface="Times New Roman"/>
              </a:rPr>
              <a:t>[9] </a:t>
            </a:r>
            <a:r>
              <a:rPr lang="en-US" sz="2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t>
            </a:r>
            <a:r>
              <a:rPr lang="en-US" sz="2400" b="0" i="0" dirty="0">
                <a:solidFill>
                  <a:srgbClr val="000000"/>
                </a:solidFill>
                <a:effectLst/>
                <a:latin typeface="Times New Roman" panose="02020603050405020304" pitchFamily="18" charset="0"/>
                <a:cs typeface="Times New Roman" panose="02020603050405020304" pitchFamily="18" charset="0"/>
              </a:rPr>
              <a:t>Launching into clinical space with </a:t>
            </a:r>
            <a:r>
              <a:rPr lang="en-US" sz="2400" b="0" i="0" dirty="0" err="1">
                <a:solidFill>
                  <a:srgbClr val="000000"/>
                </a:solidFill>
                <a:effectLst/>
                <a:latin typeface="Times New Roman" panose="02020603050405020304" pitchFamily="18" charset="0"/>
                <a:cs typeface="Times New Roman" panose="02020603050405020304" pitchFamily="18" charset="0"/>
              </a:rPr>
              <a:t>medspaCy</a:t>
            </a:r>
            <a:r>
              <a:rPr lang="en-US" sz="2400" b="0" i="0" dirty="0">
                <a:solidFill>
                  <a:srgbClr val="000000"/>
                </a:solidFill>
                <a:effectLst/>
                <a:latin typeface="Times New Roman" panose="02020603050405020304" pitchFamily="18" charset="0"/>
                <a:cs typeface="Times New Roman" panose="02020603050405020304" pitchFamily="18" charset="0"/>
              </a:rPr>
              <a:t>: a new clinical text processing toolkit in Python</a:t>
            </a:r>
            <a:r>
              <a:rPr lang="en-US" sz="2400" u="none" strike="noStrike" cap="none" dirty="0">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rtl="0">
              <a:lnSpc>
                <a:spcPct val="140010"/>
              </a:lnSpc>
              <a:spcBef>
                <a:spcPts val="0"/>
              </a:spcBef>
              <a:spcAft>
                <a:spcPts val="0"/>
              </a:spcAft>
              <a:buNone/>
            </a:pPr>
            <a:r>
              <a:rPr lang="en-US" sz="2400" u="sng" dirty="0">
                <a:solidFill>
                  <a:srgbClr val="0000FF"/>
                </a:solidFill>
                <a:latin typeface="Times New Roman" panose="02020603050405020304" pitchFamily="18" charset="0"/>
                <a:ea typeface="Times New Roman"/>
                <a:cs typeface="Times New Roman" panose="02020603050405020304" pitchFamily="18" charset="0"/>
                <a:sym typeface="Times New Roman"/>
                <a:hlinkClick r:id="rId3"/>
              </a:rPr>
              <a:t>https://www.ncbi.nlm.nih.gov/pmc/articles/PMC8861690/</a:t>
            </a:r>
            <a:endParaRPr lang="en-US" sz="2400" u="sng" dirty="0">
              <a:solidFill>
                <a:srgbClr val="0000FF"/>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40010"/>
              </a:lnSpc>
              <a:spcBef>
                <a:spcPts val="0"/>
              </a:spcBef>
              <a:spcAft>
                <a:spcPts val="0"/>
              </a:spcAft>
              <a:buNone/>
            </a:pPr>
            <a:endParaRPr lang="en-US" sz="2400" b="0" i="0" u="sng" strike="noStrike" cap="none" dirty="0">
              <a:solidFill>
                <a:srgbClr val="0000FF"/>
              </a:solidFill>
              <a:latin typeface="Times New Roman" panose="02020603050405020304" pitchFamily="18" charset="0"/>
              <a:ea typeface="Times New Roman"/>
              <a:cs typeface="Times New Roman" panose="02020603050405020304" pitchFamily="18" charset="0"/>
              <a:sym typeface="Times New Roman"/>
            </a:endParaRPr>
          </a:p>
        </p:txBody>
      </p:sp>
      <p:sp>
        <p:nvSpPr>
          <p:cNvPr id="3" name="TextBox 2">
            <a:extLst>
              <a:ext uri="{FF2B5EF4-FFF2-40B4-BE49-F238E27FC236}">
                <a16:creationId xmlns:a16="http://schemas.microsoft.com/office/drawing/2014/main" id="{0D8E737B-959F-89BD-BD18-63B96D7278ED}"/>
              </a:ext>
            </a:extLst>
          </p:cNvPr>
          <p:cNvSpPr txBox="1"/>
          <p:nvPr/>
        </p:nvSpPr>
        <p:spPr>
          <a:xfrm>
            <a:off x="938701" y="3321131"/>
            <a:ext cx="13347510" cy="1274195"/>
          </a:xfrm>
          <a:prstGeom prst="rect">
            <a:avLst/>
          </a:prstGeom>
          <a:noFill/>
        </p:spPr>
        <p:txBody>
          <a:bodyPr wrap="square">
            <a:spAutoFit/>
          </a:bodyPr>
          <a:lstStyle/>
          <a:p>
            <a:pPr algn="just">
              <a:lnSpc>
                <a:spcPct val="120007"/>
              </a:lnSpc>
            </a:pPr>
            <a:r>
              <a:rPr lang="en-US" sz="2400" u="none" strike="noStrike" cap="none" dirty="0">
                <a:latin typeface="Times New Roman" panose="02020603050405020304" pitchFamily="18" charset="0"/>
                <a:ea typeface="Calibri" panose="020F0502020204030204" pitchFamily="34" charset="0"/>
                <a:cs typeface="Times New Roman" panose="02020603050405020304" pitchFamily="18" charset="0"/>
              </a:rPr>
              <a:t>[10] “</a:t>
            </a:r>
            <a:r>
              <a:rPr lang="en-US" sz="2400" b="0" i="0" dirty="0">
                <a:solidFill>
                  <a:srgbClr val="000000"/>
                </a:solidFill>
                <a:effectLst/>
                <a:latin typeface="Times New Roman" panose="02020603050405020304" pitchFamily="18" charset="0"/>
                <a:cs typeface="Times New Roman" panose="02020603050405020304" pitchFamily="18" charset="0"/>
              </a:rPr>
              <a:t>Clinical Text Data in Machine Learning: Systematic Review</a:t>
            </a:r>
            <a:r>
              <a:rPr lang="en-US" sz="2400" u="none" strike="noStrike" cap="none" dirty="0">
                <a:latin typeface="Times New Roman" panose="02020603050405020304" pitchFamily="18" charset="0"/>
                <a:ea typeface="Calibri" panose="020F0502020204030204" pitchFamily="34"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hlinkClick r:id="rId4"/>
              </a:rPr>
              <a:t>      https://www.ncbi.nlm.nih.gov/pmc/articles/PMC7157505/</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20573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2" name="TextBox 1">
            <a:extLst>
              <a:ext uri="{FF2B5EF4-FFF2-40B4-BE49-F238E27FC236}">
                <a16:creationId xmlns:a16="http://schemas.microsoft.com/office/drawing/2014/main" id="{845143E6-94E5-A814-37A7-B2B7723AB98C}"/>
              </a:ext>
            </a:extLst>
          </p:cNvPr>
          <p:cNvSpPr txBox="1"/>
          <p:nvPr/>
        </p:nvSpPr>
        <p:spPr>
          <a:xfrm>
            <a:off x="7502856" y="4220170"/>
            <a:ext cx="3988559" cy="923330"/>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Thank </a:t>
            </a:r>
            <a:r>
              <a:rPr lang="en-US" sz="5400" b="1" dirty="0">
                <a:latin typeface="Times New Roman" panose="02020603050405020304" pitchFamily="18" charset="0"/>
                <a:cs typeface="Times New Roman" panose="02020603050405020304" pitchFamily="18" charset="0"/>
              </a:rPr>
              <a:t>You</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104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p:nvPr/>
        </p:nvSpPr>
        <p:spPr>
          <a:xfrm>
            <a:off x="714798" y="340735"/>
            <a:ext cx="16858404" cy="1095375"/>
          </a:xfrm>
          <a:prstGeom prst="rect">
            <a:avLst/>
          </a:prstGeom>
          <a:noFill/>
          <a:ln>
            <a:noFill/>
          </a:ln>
        </p:spPr>
        <p:txBody>
          <a:bodyPr spcFirstLastPara="1" wrap="square" lIns="0" tIns="0" rIns="0" bIns="0" anchor="t" anchorCtr="0">
            <a:spAutoFit/>
          </a:bodyPr>
          <a:lstStyle/>
          <a:p>
            <a:pPr marL="0" marR="0" lvl="0" indent="0" algn="ctr" rtl="0">
              <a:lnSpc>
                <a:spcPct val="119987"/>
              </a:lnSpc>
              <a:spcBef>
                <a:spcPts val="0"/>
              </a:spcBef>
              <a:spcAft>
                <a:spcPts val="0"/>
              </a:spcAft>
              <a:buNone/>
            </a:pPr>
            <a:r>
              <a:rPr lang="en-US" sz="6399" b="0" i="0" u="none" strike="noStrike" cap="none" dirty="0">
                <a:solidFill>
                  <a:srgbClr val="000000"/>
                </a:solidFill>
                <a:latin typeface="Times New Roman"/>
                <a:ea typeface="Times New Roman"/>
                <a:cs typeface="Times New Roman"/>
                <a:sym typeface="Times New Roman"/>
              </a:rPr>
              <a:t>	Problem Statement</a:t>
            </a:r>
            <a:endParaRPr dirty="0"/>
          </a:p>
        </p:txBody>
      </p:sp>
      <p:sp>
        <p:nvSpPr>
          <p:cNvPr id="2" name="Google Shape;102;p2">
            <a:extLst>
              <a:ext uri="{FF2B5EF4-FFF2-40B4-BE49-F238E27FC236}">
                <a16:creationId xmlns:a16="http://schemas.microsoft.com/office/drawing/2014/main" id="{03DC69C9-5000-A265-FC8B-B313428C1D98}"/>
              </a:ext>
            </a:extLst>
          </p:cNvPr>
          <p:cNvSpPr txBox="1"/>
          <p:nvPr/>
        </p:nvSpPr>
        <p:spPr>
          <a:xfrm>
            <a:off x="1317126" y="2544521"/>
            <a:ext cx="15455972" cy="3619452"/>
          </a:xfrm>
          <a:prstGeom prst="rect">
            <a:avLst/>
          </a:prstGeom>
          <a:noFill/>
          <a:ln>
            <a:noFill/>
          </a:ln>
        </p:spPr>
        <p:txBody>
          <a:bodyPr spcFirstLastPara="1" wrap="square" lIns="0" tIns="0" rIns="0" bIns="0" anchor="t" anchorCtr="0">
            <a:spAutoFit/>
          </a:bodyPr>
          <a:lstStyle/>
          <a:p>
            <a:pPr algn="just">
              <a:lnSpc>
                <a:spcPct val="140010"/>
              </a:lnSpc>
            </a:pPr>
            <a:r>
              <a:rPr lang="en-US" sz="2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In the realm of clinical text analysis, the challenge lies in extracting actionable insights from vast volumes of medical text data. This unstructured data presents complexities, including the nuanced language used by medical professionals and the scarcity of labeled data for training. Current methodologies struggle to cope with these complexities, limiting their effectiveness in real-world medical scenarios. Our project aims to address these challenges by implementing advanced methods to unlock the full potential of unstructured clinical data for improved healthcare outcomes.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p:nvPr/>
        </p:nvSpPr>
        <p:spPr>
          <a:xfrm>
            <a:off x="210398" y="274301"/>
            <a:ext cx="17961488" cy="1305947"/>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0" i="0" u="none" strike="noStrike" cap="none">
                <a:solidFill>
                  <a:srgbClr val="000000"/>
                </a:solidFill>
                <a:latin typeface="Times New Roman"/>
                <a:ea typeface="Times New Roman"/>
                <a:cs typeface="Times New Roman"/>
                <a:sym typeface="Times New Roman"/>
              </a:rPr>
              <a:t>Objectives of the Project</a:t>
            </a:r>
            <a:endParaRPr/>
          </a:p>
          <a:p>
            <a:pPr marL="0" marR="0" lvl="0" indent="0" algn="ctr" rtl="0">
              <a:lnSpc>
                <a:spcPct val="120000"/>
              </a:lnSpc>
              <a:spcBef>
                <a:spcPts val="0"/>
              </a:spcBef>
              <a:spcAft>
                <a:spcPts val="0"/>
              </a:spcAft>
              <a:buNone/>
            </a:pPr>
            <a:endParaRPr sz="6400" b="0" i="0" u="none" strike="noStrike" cap="none">
              <a:solidFill>
                <a:srgbClr val="000000"/>
              </a:solidFill>
              <a:latin typeface="Times New Roman"/>
              <a:ea typeface="Times New Roman"/>
              <a:cs typeface="Times New Roman"/>
              <a:sym typeface="Times New Roman"/>
            </a:endParaRPr>
          </a:p>
        </p:txBody>
      </p:sp>
      <p:sp>
        <p:nvSpPr>
          <p:cNvPr id="2" name="Google Shape;102;p2">
            <a:extLst>
              <a:ext uri="{FF2B5EF4-FFF2-40B4-BE49-F238E27FC236}">
                <a16:creationId xmlns:a16="http://schemas.microsoft.com/office/drawing/2014/main" id="{7AF7A601-36BE-4D03-C793-CE5DD218EC33}"/>
              </a:ext>
            </a:extLst>
          </p:cNvPr>
          <p:cNvSpPr txBox="1"/>
          <p:nvPr/>
        </p:nvSpPr>
        <p:spPr>
          <a:xfrm>
            <a:off x="1317126" y="2544521"/>
            <a:ext cx="15455972" cy="4222694"/>
          </a:xfrm>
          <a:prstGeom prst="rect">
            <a:avLst/>
          </a:prstGeom>
          <a:noFill/>
          <a:ln>
            <a:noFill/>
          </a:ln>
        </p:spPr>
        <p:txBody>
          <a:bodyPr spcFirstLastPara="1" wrap="square" lIns="0" tIns="0" rIns="0" bIns="0" anchor="t" anchorCtr="0">
            <a:spAutoFit/>
          </a:bodyPr>
          <a:lstStyle/>
          <a:p>
            <a:pPr marL="514350" indent="-514350" algn="just">
              <a:lnSpc>
                <a:spcPct val="140010"/>
              </a:lnSpc>
              <a:buAutoNum type="arabicPeriod"/>
            </a:pPr>
            <a:r>
              <a:rPr lang="en-US" sz="2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Advanced NLP analysis for real-time interpretation of complex medical narratives.</a:t>
            </a:r>
          </a:p>
          <a:p>
            <a:pPr algn="just">
              <a:lnSpc>
                <a:spcPct val="140010"/>
              </a:lnSpc>
            </a:pPr>
            <a:endParaRPr lang="en-US" sz="2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40010"/>
              </a:lnSpc>
            </a:pPr>
            <a:r>
              <a:rPr lang="en-US" sz="2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 User-friendly interfaces for patients to understand clinical records easily.</a:t>
            </a:r>
          </a:p>
          <a:p>
            <a:pPr algn="just">
              <a:lnSpc>
                <a:spcPct val="140010"/>
              </a:lnSpc>
            </a:pPr>
            <a:endParaRPr lang="en-US" sz="2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40010"/>
              </a:lnSpc>
            </a:pPr>
            <a:r>
              <a:rPr lang="en-US" sz="2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3. Promotion of patient engagement and accuracy in diagnosis and treatment planning.</a:t>
            </a:r>
          </a:p>
          <a:p>
            <a:pPr algn="just">
              <a:lnSpc>
                <a:spcPct val="140010"/>
              </a:lnSpc>
            </a:pPr>
            <a:endParaRPr lang="en-US" sz="2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40010"/>
              </a:lnSpc>
            </a:pPr>
            <a:r>
              <a:rPr lang="en-US" sz="2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4. Creation of a collaborative healthcare environment focusing on efficiency and empowerment.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p:nvPr/>
        </p:nvSpPr>
        <p:spPr>
          <a:xfrm>
            <a:off x="2569080" y="137793"/>
            <a:ext cx="13566144" cy="1222379"/>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0" i="0" u="none" strike="noStrike" cap="none">
                <a:solidFill>
                  <a:srgbClr val="000000"/>
                </a:solidFill>
                <a:latin typeface="Times New Roman"/>
                <a:ea typeface="Times New Roman"/>
                <a:cs typeface="Times New Roman"/>
                <a:sym typeface="Times New Roman"/>
              </a:rPr>
              <a:t>Existing Approaches (Literature Survey) </a:t>
            </a:r>
            <a:endParaRPr/>
          </a:p>
        </p:txBody>
      </p:sp>
      <p:graphicFrame>
        <p:nvGraphicFramePr>
          <p:cNvPr id="124" name="Google Shape;124;p5"/>
          <p:cNvGraphicFramePr/>
          <p:nvPr>
            <p:extLst>
              <p:ext uri="{D42A27DB-BD31-4B8C-83A1-F6EECF244321}">
                <p14:modId xmlns:p14="http://schemas.microsoft.com/office/powerpoint/2010/main" val="2451525381"/>
              </p:ext>
            </p:extLst>
          </p:nvPr>
        </p:nvGraphicFramePr>
        <p:xfrm>
          <a:off x="263926" y="1734566"/>
          <a:ext cx="17804776" cy="8618079"/>
        </p:xfrm>
        <a:graphic>
          <a:graphicData uri="http://schemas.openxmlformats.org/drawingml/2006/table">
            <a:tbl>
              <a:tblPr>
                <a:noFill/>
                <a:tableStyleId>{AA0F8C88-068C-4B3B-BF8C-F293BD261FEC}</a:tableStyleId>
              </a:tblPr>
              <a:tblGrid>
                <a:gridCol w="1497967">
                  <a:extLst>
                    <a:ext uri="{9D8B030D-6E8A-4147-A177-3AD203B41FA5}">
                      <a16:colId xmlns:a16="http://schemas.microsoft.com/office/drawing/2014/main" val="20000"/>
                    </a:ext>
                  </a:extLst>
                </a:gridCol>
                <a:gridCol w="2408663">
                  <a:extLst>
                    <a:ext uri="{9D8B030D-6E8A-4147-A177-3AD203B41FA5}">
                      <a16:colId xmlns:a16="http://schemas.microsoft.com/office/drawing/2014/main" val="20001"/>
                    </a:ext>
                  </a:extLst>
                </a:gridCol>
                <a:gridCol w="2943922">
                  <a:extLst>
                    <a:ext uri="{9D8B030D-6E8A-4147-A177-3AD203B41FA5}">
                      <a16:colId xmlns:a16="http://schemas.microsoft.com/office/drawing/2014/main" val="20002"/>
                    </a:ext>
                  </a:extLst>
                </a:gridCol>
                <a:gridCol w="3501483">
                  <a:extLst>
                    <a:ext uri="{9D8B030D-6E8A-4147-A177-3AD203B41FA5}">
                      <a16:colId xmlns:a16="http://schemas.microsoft.com/office/drawing/2014/main" val="20003"/>
                    </a:ext>
                  </a:extLst>
                </a:gridCol>
                <a:gridCol w="2497873">
                  <a:extLst>
                    <a:ext uri="{9D8B030D-6E8A-4147-A177-3AD203B41FA5}">
                      <a16:colId xmlns:a16="http://schemas.microsoft.com/office/drawing/2014/main" val="20004"/>
                    </a:ext>
                  </a:extLst>
                </a:gridCol>
                <a:gridCol w="2497873">
                  <a:extLst>
                    <a:ext uri="{9D8B030D-6E8A-4147-A177-3AD203B41FA5}">
                      <a16:colId xmlns:a16="http://schemas.microsoft.com/office/drawing/2014/main" val="20005"/>
                    </a:ext>
                  </a:extLst>
                </a:gridCol>
                <a:gridCol w="2456995">
                  <a:extLst>
                    <a:ext uri="{9D8B030D-6E8A-4147-A177-3AD203B41FA5}">
                      <a16:colId xmlns:a16="http://schemas.microsoft.com/office/drawing/2014/main" val="20006"/>
                    </a:ext>
                  </a:extLst>
                </a:gridCol>
              </a:tblGrid>
              <a:tr h="1330375">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Reference Number</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Title</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Objective</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Methodology</a:t>
                      </a:r>
                      <a:endParaRPr sz="3000" b="1"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Accuracy</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Pros</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Research Gap</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extLst>
                  <a:ext uri="{0D108BD9-81ED-4DB2-BD59-A6C34878D82A}">
                    <a16:rowId xmlns:a16="http://schemas.microsoft.com/office/drawing/2014/main" val="10000"/>
                  </a:ext>
                </a:extLst>
              </a:tr>
              <a:tr h="3574000">
                <a:tc>
                  <a:txBody>
                    <a:bodyPr/>
                    <a:lstStyle/>
                    <a:p>
                      <a:pPr marL="0" marR="0" lvl="0" indent="0" algn="ctr" rtl="0">
                        <a:lnSpc>
                          <a:spcPct val="120007"/>
                        </a:lnSpc>
                        <a:spcBef>
                          <a:spcPts val="0"/>
                        </a:spcBef>
                        <a:spcAft>
                          <a:spcPts val="0"/>
                        </a:spcAft>
                        <a:buNone/>
                      </a:pPr>
                      <a:r>
                        <a:rPr lang="en-US" sz="2400" u="none" strike="noStrike" cap="none" dirty="0">
                          <a:latin typeface="Times New Roman" panose="02020603050405020304" pitchFamily="18" charset="0"/>
                          <a:cs typeface="Times New Roman" panose="02020603050405020304" pitchFamily="18" charset="0"/>
                        </a:rPr>
                        <a:t> [1]</a:t>
                      </a:r>
                      <a:endParaRPr sz="2400" u="none" strike="noStrike" cap="none" dirty="0">
                        <a:latin typeface="Times New Roman" panose="02020603050405020304" pitchFamily="18" charset="0"/>
                        <a:cs typeface="Times New Roman" panose="02020603050405020304"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ctr" defTabSz="914400" rtl="0" eaLnBrk="1" fontAlgn="auto" latinLnBrk="0" hangingPunct="1">
                        <a:lnSpc>
                          <a:spcPct val="120007"/>
                        </a:lnSpc>
                        <a:spcBef>
                          <a:spcPts val="0"/>
                        </a:spcBef>
                        <a:spcAft>
                          <a:spcPts val="0"/>
                        </a:spcAft>
                        <a:buClr>
                          <a:srgbClr val="000000"/>
                        </a:buClr>
                        <a:buSzTx/>
                        <a:buFont typeface="Arial"/>
                        <a:buNone/>
                        <a:tabLst/>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“Extracting medication information from clinical text”</a:t>
                      </a:r>
                      <a:endParaRPr lang="en-US" sz="1800" u="none" strike="noStrike" cap="none"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ctr" rtl="0">
                        <a:lnSpc>
                          <a:spcPct val="120007"/>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A patient's clinical status or achievements during the course of a hospitalization or over the course of outpatient care is noted down</a:t>
                      </a:r>
                      <a:endParaRPr sz="1800" u="none" strike="noStrike" cap="none" dirty="0">
                        <a:latin typeface="Times New Roman" panose="02020603050405020304" pitchFamily="18" charset="0"/>
                        <a:cs typeface="Times New Roman" panose="02020603050405020304"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342900" marR="0" lvl="0" indent="-342900" algn="just" rtl="0">
                        <a:lnSpc>
                          <a:spcPct val="120007"/>
                        </a:lnSpc>
                        <a:spcBef>
                          <a:spcPts val="0"/>
                        </a:spcBef>
                        <a:spcAft>
                          <a:spcPts val="0"/>
                        </a:spcAft>
                        <a:buFont typeface="Arial" panose="020B0604020202020204" pitchFamily="34" charset="0"/>
                        <a:buChar char="•"/>
                      </a:pPr>
                      <a:r>
                        <a:rPr lang="en-US" sz="1800" u="none" strike="noStrike" cap="none" dirty="0">
                          <a:latin typeface="Times New Roman" panose="02020603050405020304" pitchFamily="18" charset="0"/>
                          <a:ea typeface="Calibri" panose="020F0502020204030204" pitchFamily="34" charset="0"/>
                          <a:cs typeface="Times New Roman" panose="02020603050405020304" pitchFamily="18" charset="0"/>
                        </a:rPr>
                        <a:t>Horizontal metrics to measure performance on 'entries’</a:t>
                      </a:r>
                    </a:p>
                    <a:p>
                      <a:pPr marL="342900" marR="0" lvl="0" indent="-342900" algn="just" rtl="0">
                        <a:lnSpc>
                          <a:spcPct val="120007"/>
                        </a:lnSpc>
                        <a:spcBef>
                          <a:spcPts val="0"/>
                        </a:spcBef>
                        <a:spcAft>
                          <a:spcPts val="0"/>
                        </a:spcAft>
                        <a:buFont typeface="Arial" panose="020B0604020202020204" pitchFamily="34" charset="0"/>
                        <a:buChar char="•"/>
                      </a:pPr>
                      <a:r>
                        <a:rPr lang="en-US" sz="1800" u="none" strike="noStrike" cap="none" dirty="0">
                          <a:latin typeface="Times New Roman" panose="02020603050405020304" pitchFamily="18" charset="0"/>
                          <a:ea typeface="Calibri" panose="020F0502020204030204" pitchFamily="34" charset="0"/>
                          <a:cs typeface="Times New Roman" panose="02020603050405020304" pitchFamily="18" charset="0"/>
                        </a:rPr>
                        <a:t> Vertical metrics to assess performance on individual 'fields’</a:t>
                      </a:r>
                    </a:p>
                    <a:p>
                      <a:pPr marL="342900" marR="0" lvl="0" indent="-342900" algn="just" rtl="0">
                        <a:lnSpc>
                          <a:spcPct val="120007"/>
                        </a:lnSpc>
                        <a:spcBef>
                          <a:spcPts val="0"/>
                        </a:spcBef>
                        <a:spcAft>
                          <a:spcPts val="0"/>
                        </a:spcAft>
                        <a:buFont typeface="Arial" panose="020B0604020202020204" pitchFamily="34" charset="0"/>
                        <a:buChar char="•"/>
                      </a:pPr>
                      <a:r>
                        <a:rPr lang="en-US" sz="1800" u="none" strike="noStrike" cap="none" dirty="0">
                          <a:latin typeface="Times New Roman" panose="02020603050405020304" pitchFamily="18" charset="0"/>
                          <a:ea typeface="Calibri" panose="020F0502020204030204" pitchFamily="34" charset="0"/>
                          <a:cs typeface="Times New Roman" panose="02020603050405020304" pitchFamily="18" charset="0"/>
                        </a:rPr>
                        <a:t>Precision, recall, and F-measure were computed at both phrase and token levels for each metric</a:t>
                      </a:r>
                      <a:r>
                        <a:rPr lang="en-US" sz="1800" u="none" strike="noStrike" cap="none" dirty="0"/>
                        <a:t>.</a:t>
                      </a:r>
                    </a:p>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ctr" rtl="0">
                        <a:lnSpc>
                          <a:spcPct val="119958"/>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As our current processing capabilities are just below 86% this leaves a significant gap of 5–10% to reach an acceptable level of accuracy</a:t>
                      </a:r>
                      <a:endParaRPr sz="1800" u="none" strike="noStrike" cap="none" dirty="0">
                        <a:latin typeface="Times New Roman" panose="02020603050405020304" pitchFamily="18" charset="0"/>
                        <a:cs typeface="Times New Roman" panose="02020603050405020304"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Easy to retrieve the Information and Is processed quickly</a:t>
                      </a:r>
                      <a:endParaRPr sz="1800" u="none" strike="noStrike" cap="none" dirty="0">
                        <a:latin typeface="Times New Roman" panose="02020603050405020304" pitchFamily="18" charset="0"/>
                        <a:cs typeface="Times New Roman" panose="02020603050405020304"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r>
                        <a:rPr lang="en-US" sz="1600" u="none" strike="noStrike" cap="none" dirty="0">
                          <a:latin typeface="Times New Roman" panose="02020603050405020304" pitchFamily="18" charset="0"/>
                          <a:cs typeface="Times New Roman" panose="02020603050405020304" pitchFamily="18" charset="0"/>
                        </a:rPr>
                        <a:t>It is very limited in the field of extracting vital and relevant information with an accuracy of 85.5%</a:t>
                      </a:r>
                      <a:endParaRPr sz="1600" u="none" strike="noStrike" cap="none" dirty="0">
                        <a:latin typeface="Times New Roman" panose="02020603050405020304" pitchFamily="18" charset="0"/>
                        <a:cs typeface="Times New Roman" panose="02020603050405020304"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extLst>
                  <a:ext uri="{0D108BD9-81ED-4DB2-BD59-A6C34878D82A}">
                    <a16:rowId xmlns:a16="http://schemas.microsoft.com/office/drawing/2014/main" val="10001"/>
                  </a:ext>
                </a:extLst>
              </a:tr>
              <a:tr h="3097475">
                <a:tc>
                  <a:txBody>
                    <a:bodyPr/>
                    <a:lstStyle/>
                    <a:p>
                      <a:pPr marL="0" marR="0" lvl="0" indent="0" algn="ctr" rtl="0">
                        <a:lnSpc>
                          <a:spcPct val="120007"/>
                        </a:lnSpc>
                        <a:spcBef>
                          <a:spcPts val="0"/>
                        </a:spcBef>
                        <a:spcAft>
                          <a:spcPts val="0"/>
                        </a:spcAft>
                        <a:buNone/>
                      </a:pPr>
                      <a:r>
                        <a:rPr lang="en-US" sz="2000" u="none" strike="noStrike" cap="none" dirty="0">
                          <a:latin typeface="Times New Roman" panose="02020603050405020304" pitchFamily="18" charset="0"/>
                          <a:cs typeface="Times New Roman" panose="02020603050405020304" pitchFamily="18" charset="0"/>
                        </a:rPr>
                        <a:t>[2]</a:t>
                      </a:r>
                      <a:endParaRPr sz="20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ctr" defTabSz="914400" rtl="0" eaLnBrk="1" fontAlgn="auto" latinLnBrk="0" hangingPunct="1">
                        <a:lnSpc>
                          <a:spcPct val="120007"/>
                        </a:lnSpc>
                        <a:spcBef>
                          <a:spcPts val="0"/>
                        </a:spcBef>
                        <a:spcAft>
                          <a:spcPts val="0"/>
                        </a:spcAft>
                        <a:buClr>
                          <a:srgbClr val="000000"/>
                        </a:buClr>
                        <a:buSzTx/>
                        <a:buFont typeface="Arial"/>
                        <a:buNone/>
                        <a:tabLst/>
                        <a:defRPr/>
                      </a:pPr>
                      <a:r>
                        <a:rPr lang="en-US" sz="1800" u="none" strike="noStrike" cap="none" dirty="0">
                          <a:latin typeface="Times New Roman" panose="02020603050405020304" pitchFamily="18" charset="0"/>
                          <a:ea typeface="Calibri" panose="020F0502020204030204" pitchFamily="34" charset="0"/>
                          <a:cs typeface="Times New Roman" panose="02020603050405020304" pitchFamily="18" charset="0"/>
                        </a:rPr>
                        <a:t>“Mayo clinical Text Analysis and Knowledge Extraction System (</a:t>
                      </a:r>
                      <a:r>
                        <a:rPr lang="en-US" sz="1800" u="none" strike="noStrike" cap="none" dirty="0" err="1">
                          <a:latin typeface="Times New Roman" panose="02020603050405020304" pitchFamily="18" charset="0"/>
                          <a:ea typeface="Calibri" panose="020F0502020204030204" pitchFamily="34" charset="0"/>
                          <a:cs typeface="Times New Roman" panose="02020603050405020304" pitchFamily="18" charset="0"/>
                        </a:rPr>
                        <a:t>cTAKES</a:t>
                      </a:r>
                      <a:r>
                        <a:rPr lang="en-US" sz="1800" u="none" strike="noStrike" cap="none" dirty="0">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l" rtl="0">
                        <a:lnSpc>
                          <a:spcPct val="120007"/>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It’s primary objectives include:</a:t>
                      </a:r>
                    </a:p>
                    <a:p>
                      <a:pPr marL="285750" marR="0" lvl="0" indent="-285750" algn="l" rtl="0">
                        <a:lnSpc>
                          <a:spcPct val="120007"/>
                        </a:lnSpc>
                        <a:spcBef>
                          <a:spcPts val="0"/>
                        </a:spcBef>
                        <a:spcAft>
                          <a:spcPts val="0"/>
                        </a:spcAft>
                        <a:buFont typeface="Arial" panose="020B0604020202020204" pitchFamily="34" charset="0"/>
                        <a:buChar char="•"/>
                      </a:pPr>
                      <a:r>
                        <a:rPr lang="en-US" sz="1800" u="none" strike="noStrike" cap="none" dirty="0">
                          <a:latin typeface="Times New Roman" panose="02020603050405020304" pitchFamily="18" charset="0"/>
                          <a:cs typeface="Times New Roman" panose="02020603050405020304" pitchFamily="18" charset="0"/>
                        </a:rPr>
                        <a:t> Extracting relevant medical information.</a:t>
                      </a:r>
                    </a:p>
                    <a:p>
                      <a:pPr marL="285750" marR="0" lvl="0" indent="-285750" algn="l" rtl="0">
                        <a:lnSpc>
                          <a:spcPct val="120007"/>
                        </a:lnSpc>
                        <a:spcBef>
                          <a:spcPts val="0"/>
                        </a:spcBef>
                        <a:spcAft>
                          <a:spcPts val="0"/>
                        </a:spcAft>
                        <a:buFont typeface="Arial" panose="020B0604020202020204" pitchFamily="34" charset="0"/>
                        <a:buChar char="•"/>
                      </a:pPr>
                      <a:r>
                        <a:rPr lang="en-US" sz="1800" u="none" strike="noStrike" cap="none" dirty="0">
                          <a:latin typeface="Times New Roman" panose="02020603050405020304" pitchFamily="18" charset="0"/>
                          <a:cs typeface="Times New Roman" panose="02020603050405020304" pitchFamily="18" charset="0"/>
                        </a:rPr>
                        <a:t> Standardizing terminology for improved communication</a:t>
                      </a:r>
                    </a:p>
                    <a:p>
                      <a:pPr marL="285750" marR="0" lvl="0" indent="-285750" algn="l" rtl="0">
                        <a:lnSpc>
                          <a:spcPct val="120007"/>
                        </a:lnSpc>
                        <a:spcBef>
                          <a:spcPts val="0"/>
                        </a:spcBef>
                        <a:spcAft>
                          <a:spcPts val="0"/>
                        </a:spcAft>
                        <a:buFont typeface="Arial" panose="020B0604020202020204" pitchFamily="34" charset="0"/>
                        <a:buChar char="•"/>
                      </a:pPr>
                      <a:r>
                        <a:rPr lang="en-US" sz="1800" u="none" strike="noStrike" cap="none" dirty="0">
                          <a:latin typeface="Times New Roman" panose="02020603050405020304" pitchFamily="18" charset="0"/>
                          <a:cs typeface="Times New Roman" panose="02020603050405020304" pitchFamily="18" charset="0"/>
                        </a:rPr>
                        <a:t> Supporting various clinical processes. </a:t>
                      </a:r>
                      <a:endParaRPr sz="1800" u="none" strike="noStrike" cap="none" dirty="0">
                        <a:latin typeface="Times New Roman" panose="02020603050405020304" pitchFamily="18" charset="0"/>
                        <a:cs typeface="Times New Roman" panose="02020603050405020304"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r>
                        <a:rPr lang="en-US" sz="1800" u="none" strike="noStrike" cap="none" dirty="0">
                          <a:latin typeface="Times New Roman" panose="02020603050405020304" pitchFamily="18" charset="0"/>
                          <a:ea typeface="Calibri" panose="020F0502020204030204" pitchFamily="34" charset="0"/>
                          <a:cs typeface="Times New Roman" panose="02020603050405020304" pitchFamily="18" charset="0"/>
                        </a:rPr>
                        <a:t>The project employed </a:t>
                      </a:r>
                    </a:p>
                    <a:p>
                      <a:pPr marL="342900" marR="0" lvl="0" indent="-342900" algn="just" rtl="0">
                        <a:lnSpc>
                          <a:spcPct val="120007"/>
                        </a:lnSpc>
                        <a:spcBef>
                          <a:spcPts val="0"/>
                        </a:spcBef>
                        <a:spcAft>
                          <a:spcPts val="0"/>
                        </a:spcAft>
                        <a:buFont typeface="Arial" panose="020B0604020202020204" pitchFamily="34" charset="0"/>
                        <a:buChar char="•"/>
                      </a:pPr>
                      <a:r>
                        <a:rPr lang="en-US" sz="1800" u="none" strike="noStrike" cap="none" dirty="0">
                          <a:latin typeface="Times New Roman" panose="02020603050405020304" pitchFamily="18" charset="0"/>
                          <a:ea typeface="Calibri" panose="020F0502020204030204" pitchFamily="34" charset="0"/>
                          <a:cs typeface="Times New Roman" panose="02020603050405020304" pitchFamily="18" charset="0"/>
                        </a:rPr>
                        <a:t>A Tokenizer</a:t>
                      </a:r>
                    </a:p>
                    <a:p>
                      <a:pPr marL="342900" marR="0" lvl="0" indent="-342900" algn="just" rtl="0">
                        <a:lnSpc>
                          <a:spcPct val="120007"/>
                        </a:lnSpc>
                        <a:spcBef>
                          <a:spcPts val="0"/>
                        </a:spcBef>
                        <a:spcAft>
                          <a:spcPts val="0"/>
                        </a:spcAft>
                        <a:buFont typeface="Arial" panose="020B0604020202020204" pitchFamily="34" charset="0"/>
                        <a:buChar char="•"/>
                      </a:pPr>
                      <a:r>
                        <a:rPr lang="en-US" sz="1800" u="none" strike="noStrike" cap="none" dirty="0">
                          <a:latin typeface="Times New Roman" panose="02020603050405020304" pitchFamily="18" charset="0"/>
                          <a:ea typeface="Calibri" panose="020F0502020204030204" pitchFamily="34" charset="0"/>
                          <a:cs typeface="Times New Roman" panose="02020603050405020304" pitchFamily="18" charset="0"/>
                        </a:rPr>
                        <a:t>Named Entity Recognition (NER)</a:t>
                      </a:r>
                    </a:p>
                    <a:p>
                      <a:pPr marL="342900" marR="0" lvl="0" indent="-342900" algn="just" rtl="0">
                        <a:lnSpc>
                          <a:spcPct val="120007"/>
                        </a:lnSpc>
                        <a:spcBef>
                          <a:spcPts val="0"/>
                        </a:spcBef>
                        <a:spcAft>
                          <a:spcPts val="0"/>
                        </a:spcAft>
                        <a:buFont typeface="Arial" panose="020B0604020202020204" pitchFamily="34" charset="0"/>
                        <a:buChar char="•"/>
                      </a:pPr>
                      <a:r>
                        <a:rPr lang="en-US" sz="1800" u="none" strike="noStrike" cap="none" dirty="0">
                          <a:latin typeface="Times New Roman" panose="02020603050405020304" pitchFamily="18" charset="0"/>
                          <a:ea typeface="Calibri" panose="020F0502020204030204" pitchFamily="34" charset="0"/>
                          <a:cs typeface="Times New Roman" panose="02020603050405020304" pitchFamily="18" charset="0"/>
                        </a:rPr>
                        <a:t>Shallow Parser </a:t>
                      </a:r>
                    </a:p>
                    <a:p>
                      <a:pPr marL="0" marR="0" lvl="0" indent="0" algn="just" rtl="0">
                        <a:lnSpc>
                          <a:spcPct val="120007"/>
                        </a:lnSpc>
                        <a:spcBef>
                          <a:spcPts val="0"/>
                        </a:spcBef>
                        <a:spcAft>
                          <a:spcPts val="0"/>
                        </a:spcAft>
                        <a:buFont typeface="Arial" panose="020B0604020202020204" pitchFamily="34" charset="0"/>
                        <a:buNone/>
                      </a:pPr>
                      <a:r>
                        <a:rPr lang="en-US" sz="1800" u="none" strike="noStrike" cap="none" dirty="0">
                          <a:latin typeface="Times New Roman" panose="02020603050405020304" pitchFamily="18" charset="0"/>
                          <a:ea typeface="Calibri" panose="020F0502020204030204" pitchFamily="34" charset="0"/>
                          <a:cs typeface="Times New Roman" panose="02020603050405020304" pitchFamily="18" charset="0"/>
                        </a:rPr>
                        <a:t>as core methodologies for processing textual data. </a:t>
                      </a:r>
                    </a:p>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The first case constitutes roughly 73% of all the false negatives in the PTB corpus and nearly 30% in the Mayo corpus, but it is not present in GENIA because it consists of biomedical articles</a:t>
                      </a:r>
                      <a:endParaRPr sz="1800" u="none" strike="noStrike" cap="none" dirty="0">
                        <a:latin typeface="Times New Roman" panose="02020603050405020304" pitchFamily="18" charset="0"/>
                        <a:cs typeface="Times New Roman" panose="02020603050405020304"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ctr" rtl="0">
                        <a:lnSpc>
                          <a:spcPct val="119958"/>
                        </a:lnSpc>
                        <a:spcBef>
                          <a:spcPts val="0"/>
                        </a:spcBef>
                        <a:spcAft>
                          <a:spcPts val="0"/>
                        </a:spcAft>
                        <a:buNone/>
                      </a:pPr>
                      <a:r>
                        <a:rPr lang="en-US" sz="1800" u="none" strike="noStrike" cap="none" dirty="0" err="1">
                          <a:latin typeface="Times New Roman" panose="02020603050405020304" pitchFamily="18" charset="0"/>
                          <a:cs typeface="Times New Roman" panose="02020603050405020304" pitchFamily="18" charset="0"/>
                        </a:rPr>
                        <a:t>cTAKES</a:t>
                      </a:r>
                      <a:r>
                        <a:rPr lang="en-US" sz="1800" u="none" strike="noStrike" cap="none" dirty="0">
                          <a:latin typeface="Times New Roman" panose="02020603050405020304" pitchFamily="18" charset="0"/>
                          <a:cs typeface="Times New Roman" panose="02020603050405020304" pitchFamily="18" charset="0"/>
                        </a:rPr>
                        <a:t> builds on existing open-source technologies—the Unstructured Information Management Architecture framework and </a:t>
                      </a:r>
                      <a:r>
                        <a:rPr lang="en-US" sz="1800" u="none" strike="noStrike" cap="none" dirty="0" err="1">
                          <a:latin typeface="Times New Roman" panose="02020603050405020304" pitchFamily="18" charset="0"/>
                          <a:cs typeface="Times New Roman" panose="02020603050405020304" pitchFamily="18" charset="0"/>
                        </a:rPr>
                        <a:t>OpenNLP</a:t>
                      </a:r>
                      <a:r>
                        <a:rPr lang="en-US" sz="1800" u="none" strike="noStrike" cap="none" dirty="0">
                          <a:latin typeface="Times New Roman" panose="02020603050405020304" pitchFamily="18" charset="0"/>
                          <a:cs typeface="Times New Roman" panose="02020603050405020304" pitchFamily="18" charset="0"/>
                        </a:rPr>
                        <a:t> natural language processing toolkit</a:t>
                      </a:r>
                      <a:r>
                        <a:rPr lang="en-US" sz="1400" u="none" strike="noStrike" cap="none" dirty="0">
                          <a:latin typeface="Times New Roman" panose="02020603050405020304" pitchFamily="18" charset="0"/>
                          <a:cs typeface="Times New Roman" panose="02020603050405020304" pitchFamily="18" charset="0"/>
                        </a:rPr>
                        <a:t>.</a:t>
                      </a:r>
                      <a:endParaRPr sz="1400" u="none" strike="noStrike" cap="none" dirty="0">
                        <a:latin typeface="Times New Roman" panose="02020603050405020304" pitchFamily="18" charset="0"/>
                        <a:cs typeface="Times New Roman" panose="02020603050405020304"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ctr" rtl="0">
                        <a:lnSpc>
                          <a:spcPct val="119958"/>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As a library, NLM provides access to scientific literature. Inclusion in an NLM database does not imply endorsement of, or agreement with, the contents by NLM or the National Institutes of Health</a:t>
                      </a:r>
                      <a:endParaRPr sz="1800" u="none" strike="noStrike" cap="none" dirty="0">
                        <a:latin typeface="Times New Roman" panose="02020603050405020304" pitchFamily="18" charset="0"/>
                        <a:cs typeface="Times New Roman" panose="02020603050405020304"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extLst>
                  <a:ext uri="{0D108BD9-81ED-4DB2-BD59-A6C34878D82A}">
                    <a16:rowId xmlns:a16="http://schemas.microsoft.com/office/drawing/2014/main" val="10002"/>
                  </a:ext>
                </a:extLst>
              </a:tr>
            </a:tbl>
          </a:graphicData>
        </a:graphic>
      </p:graphicFrame>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aphicFrame>
        <p:nvGraphicFramePr>
          <p:cNvPr id="4" name="Google Shape;124;p5"/>
          <p:cNvGraphicFramePr/>
          <p:nvPr>
            <p:extLst>
              <p:ext uri="{D42A27DB-BD31-4B8C-83A1-F6EECF244321}">
                <p14:modId xmlns:p14="http://schemas.microsoft.com/office/powerpoint/2010/main" val="4053575821"/>
              </p:ext>
            </p:extLst>
          </p:nvPr>
        </p:nvGraphicFramePr>
        <p:xfrm>
          <a:off x="263926" y="512956"/>
          <a:ext cx="17804776" cy="9759949"/>
        </p:xfrm>
        <a:graphic>
          <a:graphicData uri="http://schemas.openxmlformats.org/drawingml/2006/table">
            <a:tbl>
              <a:tblPr>
                <a:noFill/>
                <a:tableStyleId>{AA0F8C88-068C-4B3B-BF8C-F293BD261FEC}</a:tableStyleId>
              </a:tblPr>
              <a:tblGrid>
                <a:gridCol w="1497967">
                  <a:extLst>
                    <a:ext uri="{9D8B030D-6E8A-4147-A177-3AD203B41FA5}">
                      <a16:colId xmlns:a16="http://schemas.microsoft.com/office/drawing/2014/main" val="20000"/>
                    </a:ext>
                  </a:extLst>
                </a:gridCol>
                <a:gridCol w="2408663">
                  <a:extLst>
                    <a:ext uri="{9D8B030D-6E8A-4147-A177-3AD203B41FA5}">
                      <a16:colId xmlns:a16="http://schemas.microsoft.com/office/drawing/2014/main" val="20001"/>
                    </a:ext>
                  </a:extLst>
                </a:gridCol>
                <a:gridCol w="2943922">
                  <a:extLst>
                    <a:ext uri="{9D8B030D-6E8A-4147-A177-3AD203B41FA5}">
                      <a16:colId xmlns:a16="http://schemas.microsoft.com/office/drawing/2014/main" val="20002"/>
                    </a:ext>
                  </a:extLst>
                </a:gridCol>
                <a:gridCol w="3501483">
                  <a:extLst>
                    <a:ext uri="{9D8B030D-6E8A-4147-A177-3AD203B41FA5}">
                      <a16:colId xmlns:a16="http://schemas.microsoft.com/office/drawing/2014/main" val="20003"/>
                    </a:ext>
                  </a:extLst>
                </a:gridCol>
                <a:gridCol w="2497873">
                  <a:extLst>
                    <a:ext uri="{9D8B030D-6E8A-4147-A177-3AD203B41FA5}">
                      <a16:colId xmlns:a16="http://schemas.microsoft.com/office/drawing/2014/main" val="20004"/>
                    </a:ext>
                  </a:extLst>
                </a:gridCol>
                <a:gridCol w="2497873">
                  <a:extLst>
                    <a:ext uri="{9D8B030D-6E8A-4147-A177-3AD203B41FA5}">
                      <a16:colId xmlns:a16="http://schemas.microsoft.com/office/drawing/2014/main" val="20005"/>
                    </a:ext>
                  </a:extLst>
                </a:gridCol>
                <a:gridCol w="2456995">
                  <a:extLst>
                    <a:ext uri="{9D8B030D-6E8A-4147-A177-3AD203B41FA5}">
                      <a16:colId xmlns:a16="http://schemas.microsoft.com/office/drawing/2014/main" val="20006"/>
                    </a:ext>
                  </a:extLst>
                </a:gridCol>
              </a:tblGrid>
              <a:tr h="2453268">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Reference Number</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Title</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Objective</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Methodology</a:t>
                      </a:r>
                      <a:endParaRPr sz="3000" b="1"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Accuracy</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Pros</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Research Gap</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extLst>
                  <a:ext uri="{0D108BD9-81ED-4DB2-BD59-A6C34878D82A}">
                    <a16:rowId xmlns:a16="http://schemas.microsoft.com/office/drawing/2014/main" val="10000"/>
                  </a:ext>
                </a:extLst>
              </a:tr>
              <a:tr h="3729462">
                <a:tc>
                  <a:txBody>
                    <a:bodyPr/>
                    <a:lstStyle/>
                    <a:p>
                      <a:pPr marL="0" marR="0" lvl="0" indent="0" algn="ctr" rtl="0">
                        <a:lnSpc>
                          <a:spcPct val="120007"/>
                        </a:lnSpc>
                        <a:spcBef>
                          <a:spcPts val="0"/>
                        </a:spcBef>
                        <a:spcAft>
                          <a:spcPts val="0"/>
                        </a:spcAft>
                        <a:buNone/>
                      </a:pPr>
                      <a:r>
                        <a:rPr lang="en-US" sz="2000" u="none" strike="noStrike" cap="none" dirty="0"/>
                        <a:t>[3]</a:t>
                      </a:r>
                      <a:endParaRPr sz="20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ctr" rtl="0">
                        <a:lnSpc>
                          <a:spcPct val="120007"/>
                        </a:lnSpc>
                        <a:spcBef>
                          <a:spcPts val="0"/>
                        </a:spcBef>
                        <a:spcAft>
                          <a:spcPts val="0"/>
                        </a:spcAft>
                        <a:buNone/>
                      </a:pPr>
                      <a:r>
                        <a:rPr lang="en-US" sz="1800" b="0" i="0" u="none" strike="noStrike" cap="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Arial"/>
                        </a:rPr>
                        <a:t>“Modern Clinical Text Mining: </a:t>
                      </a:r>
                    </a:p>
                    <a:p>
                      <a:pPr marL="0" marR="0" lvl="0" indent="0" algn="ctr" rtl="0">
                        <a:lnSpc>
                          <a:spcPct val="120007"/>
                        </a:lnSpc>
                        <a:spcBef>
                          <a:spcPts val="0"/>
                        </a:spcBef>
                        <a:spcAft>
                          <a:spcPts val="0"/>
                        </a:spcAft>
                        <a:buNone/>
                      </a:pPr>
                      <a:r>
                        <a:rPr lang="en-US" sz="1800" b="0" i="0" u="none" strike="noStrike" cap="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Arial"/>
                        </a:rPr>
                        <a:t>A Guide and Review”</a:t>
                      </a:r>
                      <a:endParaRPr lang="en-US" sz="1800" b="0" u="none" strike="noStrike" cap="none"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r>
                        <a:rPr lang="en-US" sz="1600" u="none" strike="noStrike" cap="none" dirty="0">
                          <a:latin typeface="Times New Roman" panose="02020603050405020304" pitchFamily="18" charset="0"/>
                          <a:cs typeface="Times New Roman" panose="02020603050405020304" pitchFamily="18" charset="0"/>
                        </a:rPr>
                        <a:t>The objective is to serve as a guide for those encountering clinical text mining for the first time, addressing the transition from rule-based approaches to machine learning and deep learning.</a:t>
                      </a:r>
                      <a:endParaRPr sz="1600" u="none" strike="noStrike" cap="none" dirty="0">
                        <a:latin typeface="Times New Roman" panose="02020603050405020304" pitchFamily="18" charset="0"/>
                        <a:cs typeface="Times New Roman" panose="02020603050405020304"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defTabSz="914400" rtl="0" eaLnBrk="1" fontAlgn="auto" latinLnBrk="0" hangingPunct="1">
                        <a:lnSpc>
                          <a:spcPct val="120007"/>
                        </a:lnSpc>
                        <a:spcBef>
                          <a:spcPts val="0"/>
                        </a:spcBef>
                        <a:spcAft>
                          <a:spcPts val="0"/>
                        </a:spcAft>
                        <a:buClr>
                          <a:srgbClr val="000000"/>
                        </a:buClr>
                        <a:buSzTx/>
                        <a:buFont typeface="Arial"/>
                        <a:buNone/>
                        <a:tabLst/>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identifying and locating mentions of  a unique identity to an entity name recognized in text; in the biomedical domain, names are typically mapped to concepts from structured terminologies or ontologies, such as drug, symptom, or disease names, in text</a:t>
                      </a:r>
                      <a:endParaRPr lang="en-US" sz="1800" u="none" strike="noStrike" cap="none"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The passage is highly accurate, around 85-89%. It effectively discusses the rise in EHR adoption, the limitations of predictive models based on structured data, and the importance of clinical text mining</a:t>
                      </a:r>
                      <a:r>
                        <a:rPr lang="en-US" sz="1600" u="none" strike="noStrike" cap="none" dirty="0">
                          <a:latin typeface="Times New Roman" panose="02020603050405020304" pitchFamily="18" charset="0"/>
                          <a:cs typeface="Times New Roman" panose="02020603050405020304" pitchFamily="18" charset="0"/>
                        </a:rPr>
                        <a:t>. </a:t>
                      </a:r>
                      <a:endParaRPr sz="1600" u="none" strike="noStrike" cap="none" dirty="0">
                        <a:latin typeface="Times New Roman" panose="02020603050405020304" pitchFamily="18" charset="0"/>
                        <a:cs typeface="Times New Roman" panose="02020603050405020304"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The review offers valuable insights into the advancements in clinical text mining, making it accessible to physician researchers, operational analytics teams, and machine learning scientists from other domains.</a:t>
                      </a:r>
                      <a:endParaRPr sz="1800" u="none" strike="noStrike" cap="none" dirty="0">
                        <a:latin typeface="Times New Roman" panose="02020603050405020304" pitchFamily="18" charset="0"/>
                        <a:cs typeface="Times New Roman" panose="02020603050405020304"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r>
                        <a:rPr lang="en-US" sz="1400" u="none" strike="noStrike" cap="none" dirty="0">
                          <a:latin typeface="Times New Roman" panose="02020603050405020304" pitchFamily="18" charset="0"/>
                          <a:cs typeface="Times New Roman" panose="02020603050405020304" pitchFamily="18" charset="0"/>
                        </a:rPr>
                        <a:t>The paper effectively identifies key barriers between technical advancements in clinical text mining and their implementation in health systems and industry. However, it may not provide an exhaustive survey of all developments in the field, potentially leaving out some recent advancements or challenges</a:t>
                      </a:r>
                      <a:endParaRPr sz="1400" u="none" strike="noStrike" cap="none" dirty="0">
                        <a:latin typeface="Times New Roman" panose="02020603050405020304" pitchFamily="18" charset="0"/>
                        <a:cs typeface="Times New Roman" panose="02020603050405020304"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extLst>
                  <a:ext uri="{0D108BD9-81ED-4DB2-BD59-A6C34878D82A}">
                    <a16:rowId xmlns:a16="http://schemas.microsoft.com/office/drawing/2014/main" val="10001"/>
                  </a:ext>
                </a:extLst>
              </a:tr>
              <a:tr h="3232209">
                <a:tc>
                  <a:txBody>
                    <a:bodyPr/>
                    <a:lstStyle/>
                    <a:p>
                      <a:pPr marL="0" marR="0" lvl="0" indent="0" algn="ctr" rtl="0">
                        <a:lnSpc>
                          <a:spcPct val="120007"/>
                        </a:lnSpc>
                        <a:spcBef>
                          <a:spcPts val="0"/>
                        </a:spcBef>
                        <a:spcAft>
                          <a:spcPts val="0"/>
                        </a:spcAft>
                        <a:buNone/>
                      </a:pPr>
                      <a:r>
                        <a:rPr lang="en-US" sz="2000" u="none" strike="noStrike" cap="none" dirty="0">
                          <a:latin typeface="Times New Roman" panose="02020603050405020304" pitchFamily="18" charset="0"/>
                          <a:cs typeface="Times New Roman" panose="02020603050405020304" pitchFamily="18" charset="0"/>
                        </a:rPr>
                        <a:t> [4]</a:t>
                      </a:r>
                      <a:endParaRPr sz="2000" u="none" strike="noStrike" cap="none" dirty="0">
                        <a:latin typeface="Times New Roman" panose="02020603050405020304" pitchFamily="18" charset="0"/>
                        <a:cs typeface="Times New Roman" panose="02020603050405020304"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ctr" defTabSz="914400" rtl="0" eaLnBrk="1" fontAlgn="auto" latinLnBrk="0" hangingPunct="1">
                        <a:lnSpc>
                          <a:spcPct val="120007"/>
                        </a:lnSpc>
                        <a:spcBef>
                          <a:spcPts val="0"/>
                        </a:spcBef>
                        <a:spcAft>
                          <a:spcPts val="0"/>
                        </a:spcAft>
                        <a:buClr>
                          <a:srgbClr val="000000"/>
                        </a:buClr>
                        <a:buSzTx/>
                        <a:buFont typeface="Arial"/>
                        <a:buNone/>
                        <a:tabLst/>
                        <a:defRPr/>
                      </a:pPr>
                      <a:r>
                        <a:rPr lang="en-US" sz="2000" u="none" strike="noStrike" cap="none" dirty="0">
                          <a:latin typeface="Times New Roman" panose="02020603050405020304" pitchFamily="18" charset="0"/>
                          <a:ea typeface="Calibri" panose="020F0502020204030204" pitchFamily="34" charset="0"/>
                          <a:cs typeface="Times New Roman" panose="02020603050405020304" pitchFamily="18" charset="0"/>
                        </a:rPr>
                        <a:t>“Clinical text analysis using machine learning methods”</a:t>
                      </a:r>
                    </a:p>
                    <a:p>
                      <a:pPr marL="0" marR="0" lvl="0" indent="0" algn="ctr" rtl="0">
                        <a:lnSpc>
                          <a:spcPct val="120007"/>
                        </a:lnSpc>
                        <a:spcBef>
                          <a:spcPts val="0"/>
                        </a:spcBef>
                        <a:spcAft>
                          <a:spcPts val="0"/>
                        </a:spcAft>
                        <a:buNone/>
                      </a:pPr>
                      <a:endParaRPr sz="2000" u="none" strike="noStrike" cap="none" dirty="0">
                        <a:latin typeface="Times New Roman" panose="02020603050405020304" pitchFamily="18" charset="0"/>
                        <a:cs typeface="Times New Roman" panose="02020603050405020304"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r>
                        <a:rPr lang="en-US" sz="1600" u="none" strike="noStrike" cap="none" dirty="0">
                          <a:latin typeface="Times New Roman" panose="02020603050405020304" pitchFamily="18" charset="0"/>
                          <a:cs typeface="Times New Roman" panose="02020603050405020304" pitchFamily="18" charset="0"/>
                        </a:rPr>
                        <a:t>The main aim of this study was to provide systematic evidence on the properties of text data used to train machine learning approaches to clinical NLP. We also investigated the types of NLP tasks that have been supported by machine learning and how they can be applied in clinical practice.</a:t>
                      </a:r>
                      <a:endParaRPr sz="1600" u="none" strike="noStrike" cap="none" dirty="0">
                        <a:latin typeface="Times New Roman" panose="02020603050405020304" pitchFamily="18" charset="0"/>
                        <a:cs typeface="Times New Roman" panose="02020603050405020304"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r>
                        <a:rPr lang="en-US" sz="1800" u="none" strike="noStrike" cap="none" dirty="0">
                          <a:latin typeface="Times New Roman" panose="02020603050405020304" pitchFamily="18" charset="0"/>
                          <a:ea typeface="Calibri" panose="020F0502020204030204" pitchFamily="34" charset="0"/>
                          <a:cs typeface="Times New Roman" panose="02020603050405020304" pitchFamily="18" charset="0"/>
                        </a:rPr>
                        <a:t>Reviewed different modelling approaches , that includes</a:t>
                      </a:r>
                    </a:p>
                    <a:p>
                      <a:pPr marL="342900" marR="0" lvl="0" indent="-342900" algn="just" rtl="0">
                        <a:lnSpc>
                          <a:spcPct val="120007"/>
                        </a:lnSpc>
                        <a:spcBef>
                          <a:spcPts val="0"/>
                        </a:spcBef>
                        <a:spcAft>
                          <a:spcPts val="0"/>
                        </a:spcAft>
                        <a:buFont typeface="Arial" panose="020B0604020202020204" pitchFamily="34" charset="0"/>
                        <a:buChar char="•"/>
                      </a:pPr>
                      <a:r>
                        <a:rPr lang="en-US" sz="1800" u="none" strike="noStrike" cap="none" dirty="0">
                          <a:latin typeface="Times New Roman" panose="02020603050405020304" pitchFamily="18" charset="0"/>
                          <a:ea typeface="Calibri" panose="020F0502020204030204" pitchFamily="34" charset="0"/>
                          <a:cs typeface="Times New Roman" panose="02020603050405020304" pitchFamily="18" charset="0"/>
                        </a:rPr>
                        <a:t>Unified modeling language (UML),</a:t>
                      </a:r>
                    </a:p>
                    <a:p>
                      <a:pPr marL="342900" marR="0" lvl="0" indent="-342900" algn="just" rtl="0">
                        <a:lnSpc>
                          <a:spcPct val="120007"/>
                        </a:lnSpc>
                        <a:spcBef>
                          <a:spcPts val="0"/>
                        </a:spcBef>
                        <a:spcAft>
                          <a:spcPts val="0"/>
                        </a:spcAft>
                        <a:buFont typeface="Arial" panose="020B0604020202020204" pitchFamily="34" charset="0"/>
                        <a:buChar char="•"/>
                      </a:pPr>
                      <a:r>
                        <a:rPr lang="en-US" sz="1800" u="none" strike="noStrike" cap="none" dirty="0">
                          <a:latin typeface="Times New Roman" panose="02020603050405020304" pitchFamily="18" charset="0"/>
                          <a:ea typeface="Calibri" panose="020F0502020204030204" pitchFamily="34" charset="0"/>
                          <a:cs typeface="Times New Roman" panose="02020603050405020304" pitchFamily="18" charset="0"/>
                        </a:rPr>
                        <a:t>Natural language processing </a:t>
                      </a:r>
                    </a:p>
                    <a:p>
                      <a:pPr marL="342900" marR="0" lvl="0" indent="-342900" algn="just" rtl="0">
                        <a:lnSpc>
                          <a:spcPct val="120007"/>
                        </a:lnSpc>
                        <a:spcBef>
                          <a:spcPts val="0"/>
                        </a:spcBef>
                        <a:spcAft>
                          <a:spcPts val="0"/>
                        </a:spcAft>
                        <a:buFont typeface="Arial" panose="020B0604020202020204" pitchFamily="34" charset="0"/>
                        <a:buChar char="•"/>
                      </a:pPr>
                      <a:r>
                        <a:rPr lang="en-US" sz="1800" u="none" strike="noStrike" cap="none" dirty="0">
                          <a:latin typeface="Times New Roman" panose="02020603050405020304" pitchFamily="18" charset="0"/>
                          <a:ea typeface="Calibri" panose="020F0502020204030204" pitchFamily="34" charset="0"/>
                          <a:cs typeface="Times New Roman" panose="02020603050405020304" pitchFamily="18" charset="0"/>
                        </a:rPr>
                        <a:t>Text analysis</a:t>
                      </a:r>
                    </a:p>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r>
                        <a:rPr lang="en-US" sz="1600" b="0" u="none" strike="noStrike" cap="none" dirty="0">
                          <a:latin typeface="Times New Roman" panose="02020603050405020304" pitchFamily="18" charset="0"/>
                          <a:cs typeface="Times New Roman" panose="02020603050405020304" pitchFamily="18" charset="0"/>
                        </a:rPr>
                        <a:t>The study accurately notes that data utilization in machine learning studies varied widely, ranging from 0.002% to 11.88% of available data.</a:t>
                      </a:r>
                      <a:endParaRPr sz="1600" b="0" u="none" strike="noStrike" cap="none" dirty="0">
                        <a:latin typeface="Times New Roman" panose="02020603050405020304" pitchFamily="18" charset="0"/>
                        <a:cs typeface="Times New Roman" panose="02020603050405020304"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r>
                        <a:rPr lang="en-US" sz="1600" u="none" strike="noStrike" cap="none" dirty="0">
                          <a:latin typeface="Times New Roman" panose="02020603050405020304" pitchFamily="18" charset="0"/>
                          <a:cs typeface="Times New Roman" panose="02020603050405020304" pitchFamily="18" charset="0"/>
                        </a:rPr>
                        <a:t>It offers insights into the utilization of relatively small datasets, the exploration of active learning and distant supervision, and the applications of machine learning in various clinical tasks.</a:t>
                      </a:r>
                      <a:endParaRPr sz="1600" u="none" strike="noStrike" cap="none" dirty="0">
                        <a:latin typeface="Times New Roman" panose="02020603050405020304" pitchFamily="18" charset="0"/>
                        <a:cs typeface="Times New Roman" panose="02020603050405020304"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r>
                        <a:rPr lang="en-US" sz="1600" u="none" strike="noStrike" cap="none" dirty="0">
                          <a:latin typeface="Times New Roman" panose="02020603050405020304" pitchFamily="18" charset="0"/>
                          <a:cs typeface="Times New Roman" panose="02020603050405020304" pitchFamily="18" charset="0"/>
                        </a:rPr>
                        <a:t>The paper highlights the need for alternatives to traditional data annotation methods, such as data augmentation and transfer learning, to address the annotation bottleneck. It also suggests a gap in understanding the generalizability of machine learning models across healthcare settings</a:t>
                      </a:r>
                      <a:endParaRPr sz="1600" u="none" strike="noStrike" cap="none" dirty="0">
                        <a:latin typeface="Times New Roman" panose="02020603050405020304" pitchFamily="18" charset="0"/>
                        <a:cs typeface="Times New Roman" panose="02020603050405020304"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43852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aphicFrame>
        <p:nvGraphicFramePr>
          <p:cNvPr id="4" name="Google Shape;124;p5"/>
          <p:cNvGraphicFramePr/>
          <p:nvPr>
            <p:extLst>
              <p:ext uri="{D42A27DB-BD31-4B8C-83A1-F6EECF244321}">
                <p14:modId xmlns:p14="http://schemas.microsoft.com/office/powerpoint/2010/main" val="715763523"/>
              </p:ext>
            </p:extLst>
          </p:nvPr>
        </p:nvGraphicFramePr>
        <p:xfrm>
          <a:off x="263926" y="512956"/>
          <a:ext cx="17804776" cy="9759949"/>
        </p:xfrm>
        <a:graphic>
          <a:graphicData uri="http://schemas.openxmlformats.org/drawingml/2006/table">
            <a:tbl>
              <a:tblPr>
                <a:noFill/>
                <a:tableStyleId>{AA0F8C88-068C-4B3B-BF8C-F293BD261FEC}</a:tableStyleId>
              </a:tblPr>
              <a:tblGrid>
                <a:gridCol w="1497967">
                  <a:extLst>
                    <a:ext uri="{9D8B030D-6E8A-4147-A177-3AD203B41FA5}">
                      <a16:colId xmlns:a16="http://schemas.microsoft.com/office/drawing/2014/main" val="20000"/>
                    </a:ext>
                  </a:extLst>
                </a:gridCol>
                <a:gridCol w="2408663">
                  <a:extLst>
                    <a:ext uri="{9D8B030D-6E8A-4147-A177-3AD203B41FA5}">
                      <a16:colId xmlns:a16="http://schemas.microsoft.com/office/drawing/2014/main" val="20001"/>
                    </a:ext>
                  </a:extLst>
                </a:gridCol>
                <a:gridCol w="2943922">
                  <a:extLst>
                    <a:ext uri="{9D8B030D-6E8A-4147-A177-3AD203B41FA5}">
                      <a16:colId xmlns:a16="http://schemas.microsoft.com/office/drawing/2014/main" val="20002"/>
                    </a:ext>
                  </a:extLst>
                </a:gridCol>
                <a:gridCol w="3501483">
                  <a:extLst>
                    <a:ext uri="{9D8B030D-6E8A-4147-A177-3AD203B41FA5}">
                      <a16:colId xmlns:a16="http://schemas.microsoft.com/office/drawing/2014/main" val="20003"/>
                    </a:ext>
                  </a:extLst>
                </a:gridCol>
                <a:gridCol w="2497873">
                  <a:extLst>
                    <a:ext uri="{9D8B030D-6E8A-4147-A177-3AD203B41FA5}">
                      <a16:colId xmlns:a16="http://schemas.microsoft.com/office/drawing/2014/main" val="20004"/>
                    </a:ext>
                  </a:extLst>
                </a:gridCol>
                <a:gridCol w="2497873">
                  <a:extLst>
                    <a:ext uri="{9D8B030D-6E8A-4147-A177-3AD203B41FA5}">
                      <a16:colId xmlns:a16="http://schemas.microsoft.com/office/drawing/2014/main" val="20005"/>
                    </a:ext>
                  </a:extLst>
                </a:gridCol>
                <a:gridCol w="2456995">
                  <a:extLst>
                    <a:ext uri="{9D8B030D-6E8A-4147-A177-3AD203B41FA5}">
                      <a16:colId xmlns:a16="http://schemas.microsoft.com/office/drawing/2014/main" val="20006"/>
                    </a:ext>
                  </a:extLst>
                </a:gridCol>
              </a:tblGrid>
              <a:tr h="2453268">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Reference Number</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Title</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Objective</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Methodology</a:t>
                      </a:r>
                      <a:endParaRPr sz="3000" b="1"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Accuracy</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Pros</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Research Gap</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extLst>
                  <a:ext uri="{0D108BD9-81ED-4DB2-BD59-A6C34878D82A}">
                    <a16:rowId xmlns:a16="http://schemas.microsoft.com/office/drawing/2014/main" val="10000"/>
                  </a:ext>
                </a:extLst>
              </a:tr>
              <a:tr h="3729462">
                <a:tc>
                  <a:txBody>
                    <a:bodyPr/>
                    <a:lstStyle/>
                    <a:p>
                      <a:pPr marL="0" marR="0" lvl="0" indent="0" algn="ctr" rtl="0">
                        <a:lnSpc>
                          <a:spcPct val="120007"/>
                        </a:lnSpc>
                        <a:spcBef>
                          <a:spcPts val="0"/>
                        </a:spcBef>
                        <a:spcAft>
                          <a:spcPts val="0"/>
                        </a:spcAft>
                        <a:buNone/>
                      </a:pPr>
                      <a:r>
                        <a:rPr lang="en-US" sz="1100" u="none" strike="noStrike" cap="none" dirty="0"/>
                        <a:t> </a:t>
                      </a:r>
                      <a:r>
                        <a:rPr lang="en-US" sz="1800" u="none" strike="noStrike" cap="none" dirty="0"/>
                        <a:t>[5]</a:t>
                      </a: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ctr" defTabSz="914400" rtl="0" eaLnBrk="1" fontAlgn="auto" latinLnBrk="0" hangingPunct="1">
                        <a:lnSpc>
                          <a:spcPct val="120007"/>
                        </a:lnSpc>
                        <a:spcBef>
                          <a:spcPts val="0"/>
                        </a:spcBef>
                        <a:spcAft>
                          <a:spcPts val="0"/>
                        </a:spcAft>
                        <a:buClr>
                          <a:srgbClr val="000000"/>
                        </a:buClr>
                        <a:buSzTx/>
                        <a:buFont typeface="Arial"/>
                        <a:buNone/>
                        <a:tabLst/>
                        <a:defRPr/>
                      </a:pPr>
                      <a:r>
                        <a:rPr lang="en-US" sz="1100" u="none" strike="noStrike" cap="none" dirty="0">
                          <a:latin typeface="Times New Roman" panose="02020603050405020304" pitchFamily="18" charset="0"/>
                          <a:ea typeface="Calibri" panose="020F0502020204030204" pitchFamily="34" charset="0"/>
                          <a:cs typeface="Times New Roman" panose="02020603050405020304" pitchFamily="18" charset="0"/>
                        </a:rPr>
                        <a:t>“</a:t>
                      </a:r>
                      <a:r>
                        <a:rPr lang="en-US" sz="1800" u="none" strike="noStrike" cap="none" dirty="0">
                          <a:latin typeface="Times New Roman" panose="02020603050405020304" pitchFamily="18" charset="0"/>
                          <a:ea typeface="Calibri" panose="020F0502020204030204" pitchFamily="34" charset="0"/>
                          <a:cs typeface="Times New Roman" panose="02020603050405020304" pitchFamily="18" charset="0"/>
                        </a:rPr>
                        <a:t>Different Data Mining Approaches Based on  Medical Text Data”</a:t>
                      </a:r>
                    </a:p>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r>
                        <a:rPr lang="en-US" sz="1600" u="none" strike="noStrike" cap="none" dirty="0">
                          <a:latin typeface="Times New Roman" panose="02020603050405020304" pitchFamily="18" charset="0"/>
                          <a:cs typeface="Times New Roman" panose="02020603050405020304" pitchFamily="18" charset="0"/>
                        </a:rPr>
                        <a:t>This project aims to assess various data mining approaches for extracting valuable information from medical text data, focusing on four key steps. It seeks to aid researchers in selecting suitable methodologies for mining medical text data and address challenges inherent in the process.</a:t>
                      </a:r>
                      <a:endParaRPr sz="1600" u="none" strike="noStrike" cap="none" dirty="0">
                        <a:latin typeface="Times New Roman" panose="02020603050405020304" pitchFamily="18" charset="0"/>
                        <a:cs typeface="Times New Roman" panose="02020603050405020304"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defTabSz="914400" rtl="0" eaLnBrk="1" fontAlgn="auto" latinLnBrk="0" hangingPunct="1">
                        <a:lnSpc>
                          <a:spcPct val="120007"/>
                        </a:lnSpc>
                        <a:spcBef>
                          <a:spcPts val="0"/>
                        </a:spcBef>
                        <a:spcAft>
                          <a:spcPts val="0"/>
                        </a:spcAft>
                        <a:buClr>
                          <a:srgbClr val="000000"/>
                        </a:buClr>
                        <a:buSzTx/>
                        <a:buFont typeface="Arial"/>
                        <a:buNone/>
                        <a:tabLst/>
                        <a:defRPr/>
                      </a:pPr>
                      <a:r>
                        <a:rPr lang="en-US" sz="1600" u="none" strike="noStrike" cap="none" dirty="0">
                          <a:latin typeface="Times New Roman" panose="02020603050405020304" pitchFamily="18" charset="0"/>
                          <a:ea typeface="Calibri" panose="020F0502020204030204" pitchFamily="34" charset="0"/>
                          <a:cs typeface="Times New Roman" panose="02020603050405020304" pitchFamily="18" charset="0"/>
                        </a:rPr>
                        <a:t>Employed a methodology integrating </a:t>
                      </a:r>
                      <a:r>
                        <a:rPr lang="en-US" sz="1600" i="1" u="none" strike="noStrike" cap="none" dirty="0">
                          <a:latin typeface="Times New Roman" panose="02020603050405020304" pitchFamily="18" charset="0"/>
                          <a:ea typeface="Calibri" panose="020F0502020204030204" pitchFamily="34" charset="0"/>
                          <a:cs typeface="Times New Roman" panose="02020603050405020304" pitchFamily="18" charset="0"/>
                        </a:rPr>
                        <a:t>Natural Language Processing</a:t>
                      </a:r>
                      <a:r>
                        <a:rPr lang="en-US" sz="1600" u="none" strike="noStrike" cap="none" dirty="0">
                          <a:latin typeface="Times New Roman" panose="02020603050405020304" pitchFamily="18" charset="0"/>
                          <a:ea typeface="Calibri" panose="020F0502020204030204" pitchFamily="34" charset="0"/>
                          <a:cs typeface="Times New Roman" panose="02020603050405020304" pitchFamily="18" charset="0"/>
                        </a:rPr>
                        <a:t> with Data Analysis techniques, complemented by machine learning algorithms such as </a:t>
                      </a:r>
                      <a:r>
                        <a:rPr lang="en-US" sz="1600" i="0" u="none" strike="noStrike" cap="none" dirty="0">
                          <a:latin typeface="Times New Roman" panose="02020603050405020304" pitchFamily="18" charset="0"/>
                          <a:ea typeface="Calibri" panose="020F0502020204030204" pitchFamily="34" charset="0"/>
                          <a:cs typeface="Times New Roman" panose="02020603050405020304" pitchFamily="18" charset="0"/>
                        </a:rPr>
                        <a:t>Artificial Neural Networks</a:t>
                      </a:r>
                      <a:r>
                        <a:rPr lang="en-US" sz="1600" u="none" strike="noStrike" cap="none" dirty="0">
                          <a:latin typeface="Times New Roman" panose="02020603050405020304" pitchFamily="18" charset="0"/>
                          <a:ea typeface="Calibri" panose="020F0502020204030204" pitchFamily="34" charset="0"/>
                          <a:cs typeface="Times New Roman" panose="02020603050405020304" pitchFamily="18" charset="0"/>
                        </a:rPr>
                        <a:t>, </a:t>
                      </a:r>
                      <a:r>
                        <a:rPr lang="en-US" sz="1600" i="1" u="none" strike="noStrike" cap="none" dirty="0">
                          <a:latin typeface="Times New Roman" panose="02020603050405020304" pitchFamily="18" charset="0"/>
                          <a:ea typeface="Calibri" panose="020F0502020204030204" pitchFamily="34" charset="0"/>
                          <a:cs typeface="Times New Roman" panose="02020603050405020304" pitchFamily="18" charset="0"/>
                        </a:rPr>
                        <a:t>Naive Bayes</a:t>
                      </a:r>
                      <a:r>
                        <a:rPr lang="en-US" sz="1600" u="none" strike="noStrike" cap="none" dirty="0">
                          <a:latin typeface="Times New Roman" panose="02020603050405020304" pitchFamily="18" charset="0"/>
                          <a:ea typeface="Calibri" panose="020F0502020204030204" pitchFamily="34" charset="0"/>
                          <a:cs typeface="Times New Roman" panose="02020603050405020304" pitchFamily="18" charset="0"/>
                        </a:rPr>
                        <a:t>, and </a:t>
                      </a:r>
                      <a:r>
                        <a:rPr lang="en-US" sz="1600" i="1" u="none" strike="noStrike" cap="none" dirty="0">
                          <a:latin typeface="Times New Roman" panose="02020603050405020304" pitchFamily="18" charset="0"/>
                          <a:ea typeface="Calibri" panose="020F0502020204030204" pitchFamily="34" charset="0"/>
                          <a:cs typeface="Times New Roman" panose="02020603050405020304" pitchFamily="18" charset="0"/>
                        </a:rPr>
                        <a:t>Decision Trees</a:t>
                      </a:r>
                      <a:r>
                        <a:rPr lang="en-US" sz="1600" u="none" strike="noStrike" cap="none" dirty="0">
                          <a:latin typeface="Times New Roman" panose="02020603050405020304" pitchFamily="18" charset="0"/>
                          <a:ea typeface="Calibri" panose="020F0502020204030204" pitchFamily="34" charset="0"/>
                          <a:cs typeface="Times New Roman" panose="02020603050405020304" pitchFamily="18" charset="0"/>
                        </a:rPr>
                        <a:t>, to conduct comprehensive analysis and extract insights from the dataset.</a:t>
                      </a:r>
                    </a:p>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r>
                        <a:rPr lang="en-US" sz="1600" u="none" strike="noStrike" cap="none" dirty="0">
                          <a:latin typeface="Times New Roman" panose="02020603050405020304" pitchFamily="18" charset="0"/>
                          <a:cs typeface="Times New Roman" panose="02020603050405020304" pitchFamily="18" charset="0"/>
                        </a:rPr>
                        <a:t>The project accurately identifies the lack of publicly available annotation databases, heterogeneity in medical information, and privacy concerns as major obstacles in medical text data mining</a:t>
                      </a: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r>
                        <a:rPr lang="en-US" sz="1600" u="none" strike="noStrike" cap="none" dirty="0">
                          <a:latin typeface="Times New Roman" panose="02020603050405020304" pitchFamily="18" charset="0"/>
                          <a:cs typeface="Times New Roman" panose="02020603050405020304" pitchFamily="18" charset="0"/>
                        </a:rPr>
                        <a:t>The project offers valuable insights into the difficulties encountered in mining medical text data, proposing future directions for standardization efforts. It provides a thorough overview of obstacles from various perspectives, aiding researchers in understanding nuanced challenges in this domain.</a:t>
                      </a:r>
                      <a:endParaRPr sz="1600" u="none" strike="noStrike" cap="none" dirty="0">
                        <a:latin typeface="Times New Roman" panose="02020603050405020304" pitchFamily="18" charset="0"/>
                        <a:cs typeface="Times New Roman" panose="02020603050405020304"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r>
                        <a:rPr lang="en-US" sz="1600" u="none" strike="noStrike" cap="none" dirty="0">
                          <a:latin typeface="Times New Roman" panose="02020603050405020304" pitchFamily="18" charset="0"/>
                          <a:cs typeface="Times New Roman" panose="02020603050405020304" pitchFamily="18" charset="0"/>
                        </a:rPr>
                        <a:t>The project identifies a significant gap in the availability of standardized annotation databases for medical text data mining, emphasizing the need for collaborative efforts to address this limitation.</a:t>
                      </a: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extLst>
                  <a:ext uri="{0D108BD9-81ED-4DB2-BD59-A6C34878D82A}">
                    <a16:rowId xmlns:a16="http://schemas.microsoft.com/office/drawing/2014/main" val="10001"/>
                  </a:ext>
                </a:extLst>
              </a:tr>
              <a:tr h="3232209">
                <a:tc>
                  <a:txBody>
                    <a:bodyPr/>
                    <a:lstStyle/>
                    <a:p>
                      <a:pPr marL="0" marR="0" lvl="0" indent="0" algn="ctr" rtl="0">
                        <a:lnSpc>
                          <a:spcPct val="120007"/>
                        </a:lnSpc>
                        <a:spcBef>
                          <a:spcPts val="0"/>
                        </a:spcBef>
                        <a:spcAft>
                          <a:spcPts val="0"/>
                        </a:spcAft>
                        <a:buNone/>
                      </a:pPr>
                      <a:r>
                        <a:rPr lang="en-US" sz="1600" u="none" strike="noStrike" cap="none" dirty="0"/>
                        <a:t> [6]</a:t>
                      </a:r>
                      <a:endParaRPr sz="16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ctr" defTabSz="914400" rtl="0" eaLnBrk="1" fontAlgn="auto" latinLnBrk="0" hangingPunct="1">
                        <a:lnSpc>
                          <a:spcPct val="120007"/>
                        </a:lnSpc>
                        <a:spcBef>
                          <a:spcPts val="0"/>
                        </a:spcBef>
                        <a:spcAft>
                          <a:spcPts val="0"/>
                        </a:spcAft>
                        <a:buClr>
                          <a:srgbClr val="000000"/>
                        </a:buClr>
                        <a:buSzTx/>
                        <a:buFont typeface="Arial"/>
                        <a:buNone/>
                        <a:tabLst/>
                        <a:defRPr/>
                      </a:pPr>
                      <a:r>
                        <a:rPr lang="en-US" sz="1100" u="none" strike="noStrike" cap="none" dirty="0">
                          <a:latin typeface="Times New Roman" panose="02020603050405020304" pitchFamily="18" charset="0"/>
                          <a:ea typeface="Calibri" panose="020F0502020204030204" pitchFamily="34" charset="0"/>
                          <a:cs typeface="Times New Roman" panose="02020603050405020304" pitchFamily="18" charset="0"/>
                        </a:rPr>
                        <a:t>“</a:t>
                      </a:r>
                      <a:r>
                        <a:rPr lang="en-US" sz="1800" u="none" strike="noStrike" cap="none" dirty="0">
                          <a:latin typeface="Times New Roman" panose="02020603050405020304" pitchFamily="18" charset="0"/>
                          <a:ea typeface="Calibri" panose="020F0502020204030204" pitchFamily="34" charset="0"/>
                          <a:cs typeface="Times New Roman" panose="02020603050405020304" pitchFamily="18" charset="0"/>
                        </a:rPr>
                        <a:t>Text Mining cancer – related information: Review of Current Status and Future Directions”</a:t>
                      </a:r>
                    </a:p>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r>
                        <a:rPr lang="en-US" sz="1600" u="none" strike="noStrike" cap="none" dirty="0">
                          <a:latin typeface="Times New Roman" panose="02020603050405020304" pitchFamily="18" charset="0"/>
                          <a:cs typeface="Times New Roman" panose="02020603050405020304" pitchFamily="18" charset="0"/>
                        </a:rPr>
                        <a:t>This paper aims to review the current status of text mining (TM) in cancer research, focusing on domains, knowledge resources, and the conversion of text data into clinical information, to suggest future TM directions.</a:t>
                      </a:r>
                      <a:endParaRPr sz="1600" u="none" strike="noStrike" cap="none" dirty="0">
                        <a:latin typeface="Times New Roman" panose="02020603050405020304" pitchFamily="18" charset="0"/>
                        <a:cs typeface="Times New Roman" panose="02020603050405020304"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Methods and techniques used to solve them in the cancer domain are differentiated between four major NLP tasks:</a:t>
                      </a:r>
                      <a:endParaRPr lang="en-US" sz="1600" u="none" strike="noStrike" cap="none"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rtl="0">
                        <a:lnSpc>
                          <a:spcPct val="120007"/>
                        </a:lnSpc>
                        <a:spcBef>
                          <a:spcPts val="0"/>
                        </a:spcBef>
                        <a:spcAft>
                          <a:spcPts val="0"/>
                        </a:spcAft>
                        <a:buFont typeface="Arial" panose="020B0604020202020204" pitchFamily="34" charset="0"/>
                        <a:buChar char="•"/>
                      </a:pPr>
                      <a:r>
                        <a:rPr lang="en-US" sz="1600" u="none" strike="noStrike" cap="none" dirty="0">
                          <a:latin typeface="Times New Roman" panose="02020603050405020304" pitchFamily="18" charset="0"/>
                          <a:ea typeface="Calibri" panose="020F0502020204030204" pitchFamily="34" charset="0"/>
                          <a:cs typeface="Times New Roman" panose="02020603050405020304" pitchFamily="18" charset="0"/>
                        </a:rPr>
                        <a:t> </a:t>
                      </a:r>
                      <a:r>
                        <a:rPr lang="en-US" sz="1600" b="0" u="none" strike="noStrike" cap="none" dirty="0">
                          <a:latin typeface="Times New Roman" panose="02020603050405020304" pitchFamily="18" charset="0"/>
                          <a:ea typeface="Calibri" panose="020F0502020204030204" pitchFamily="34" charset="0"/>
                          <a:cs typeface="Times New Roman" panose="02020603050405020304" pitchFamily="18" charset="0"/>
                        </a:rPr>
                        <a:t>N</a:t>
                      </a:r>
                      <a:r>
                        <a:rPr lang="en-US" sz="1600" b="0" dirty="0">
                          <a:latin typeface="Times New Roman" panose="02020603050405020304" pitchFamily="18" charset="0"/>
                          <a:ea typeface="Calibri" panose="020F0502020204030204" pitchFamily="34" charset="0"/>
                          <a:cs typeface="Times New Roman" panose="02020603050405020304" pitchFamily="18" charset="0"/>
                        </a:rPr>
                        <a:t>amed entity recognition (NER),</a:t>
                      </a:r>
                    </a:p>
                    <a:p>
                      <a:pPr marL="342900" marR="0" lvl="0" indent="-342900" algn="just" rtl="0">
                        <a:lnSpc>
                          <a:spcPct val="120007"/>
                        </a:lnSpc>
                        <a:spcBef>
                          <a:spcPts val="0"/>
                        </a:spcBef>
                        <a:spcAft>
                          <a:spcPts val="0"/>
                        </a:spcAft>
                        <a:buFont typeface="Arial" panose="020B0604020202020204" pitchFamily="34" charset="0"/>
                        <a:buChar char="•"/>
                      </a:pPr>
                      <a:r>
                        <a:rPr lang="en-US" sz="1600" b="0" dirty="0">
                          <a:latin typeface="Times New Roman" panose="02020603050405020304" pitchFamily="18" charset="0"/>
                          <a:ea typeface="Calibri" panose="020F0502020204030204" pitchFamily="34" charset="0"/>
                          <a:cs typeface="Times New Roman" panose="02020603050405020304" pitchFamily="18" charset="0"/>
                        </a:rPr>
                        <a:t> Information extraction (IE),</a:t>
                      </a:r>
                    </a:p>
                    <a:p>
                      <a:pPr marL="342900" marR="0" lvl="0" indent="-342900" algn="just" rtl="0">
                        <a:lnSpc>
                          <a:spcPct val="120007"/>
                        </a:lnSpc>
                        <a:spcBef>
                          <a:spcPts val="0"/>
                        </a:spcBef>
                        <a:spcAft>
                          <a:spcPts val="0"/>
                        </a:spcAft>
                        <a:buFont typeface="Arial" panose="020B0604020202020204" pitchFamily="34" charset="0"/>
                        <a:buChar char="•"/>
                      </a:pPr>
                      <a:r>
                        <a:rPr lang="en-US" sz="1600" b="0" dirty="0">
                          <a:latin typeface="Times New Roman" panose="02020603050405020304" pitchFamily="18" charset="0"/>
                          <a:ea typeface="Calibri" panose="020F0502020204030204" pitchFamily="34" charset="0"/>
                          <a:cs typeface="Times New Roman" panose="02020603050405020304" pitchFamily="18" charset="0"/>
                        </a:rPr>
                        <a:t> Text classification and</a:t>
                      </a:r>
                    </a:p>
                    <a:p>
                      <a:pPr marL="342900" marR="0" lvl="0" indent="-342900" algn="just" rtl="0">
                        <a:lnSpc>
                          <a:spcPct val="120007"/>
                        </a:lnSpc>
                        <a:spcBef>
                          <a:spcPts val="0"/>
                        </a:spcBef>
                        <a:spcAft>
                          <a:spcPts val="0"/>
                        </a:spcAft>
                        <a:buFont typeface="Arial" panose="020B0604020202020204" pitchFamily="34" charset="0"/>
                        <a:buChar char="•"/>
                      </a:pPr>
                      <a:r>
                        <a:rPr lang="en-US" sz="1600" b="0" dirty="0">
                          <a:latin typeface="Times New Roman" panose="02020603050405020304" pitchFamily="18" charset="0"/>
                          <a:ea typeface="Calibri" panose="020F0502020204030204" pitchFamily="34" charset="0"/>
                          <a:cs typeface="Times New Roman" panose="02020603050405020304" pitchFamily="18" charset="0"/>
                        </a:rPr>
                        <a:t> Information retrieval (IR)</a:t>
                      </a:r>
                      <a:endParaRPr lang="en-US" sz="1600" b="0" u="none" strike="noStrike" cap="none"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r>
                        <a:rPr lang="en-US" sz="1600" u="none" strike="noStrike" cap="none" dirty="0">
                          <a:latin typeface="Times New Roman" panose="02020603050405020304" pitchFamily="18" charset="0"/>
                          <a:cs typeface="Times New Roman" panose="02020603050405020304" pitchFamily="18" charset="0"/>
                        </a:rPr>
                        <a:t>The paper accurately reports NER achieves an F-measure of 80%-90% and IE achieves high 90s. It identifies gaps in cancer ontologies and accessing training data due to privacy concerns as barriers in TM research</a:t>
                      </a:r>
                      <a:r>
                        <a:rPr lang="en-US" sz="1100" u="none" strike="noStrike" cap="none" dirty="0"/>
                        <a:t>.</a:t>
                      </a: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r>
                        <a:rPr lang="en-US" sz="1600" u="none" strike="noStrike" cap="none" dirty="0">
                          <a:latin typeface="Times New Roman" panose="02020603050405020304" pitchFamily="18" charset="0"/>
                          <a:cs typeface="Times New Roman" panose="02020603050405020304" pitchFamily="18" charset="0"/>
                        </a:rPr>
                        <a:t>It provides valuable insights into TM's potential in cancer research, critiques existing methods, and proposes machine learning adoption. It underscores the importance of cancer ontologies and addresses challenges like accessing training data due to privacy concerns, offering directions for future research.</a:t>
                      </a:r>
                      <a:endParaRPr sz="1600" u="none" strike="noStrike" cap="none" dirty="0">
                        <a:latin typeface="Times New Roman" panose="02020603050405020304" pitchFamily="18" charset="0"/>
                        <a:cs typeface="Times New Roman" panose="02020603050405020304"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r>
                        <a:rPr lang="en-US" sz="1600" u="none" strike="noStrike" cap="none" dirty="0">
                          <a:latin typeface="Times New Roman" panose="02020603050405020304" pitchFamily="18" charset="0"/>
                          <a:cs typeface="Times New Roman" panose="02020603050405020304" pitchFamily="18" charset="0"/>
                        </a:rPr>
                        <a:t>The paper identifies gaps in comprehensive cancer ontologies, accessing training datasets, and privacy concerns regarding clinical data as significant challenges in TM research, suggesting ways to address these issues for progress in the field</a:t>
                      </a:r>
                      <a:r>
                        <a:rPr lang="en-US" sz="1100" u="none" strike="noStrike" cap="none" dirty="0"/>
                        <a:t>.</a:t>
                      </a: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95690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aphicFrame>
        <p:nvGraphicFramePr>
          <p:cNvPr id="4" name="Google Shape;124;p5"/>
          <p:cNvGraphicFramePr/>
          <p:nvPr>
            <p:extLst>
              <p:ext uri="{D42A27DB-BD31-4B8C-83A1-F6EECF244321}">
                <p14:modId xmlns:p14="http://schemas.microsoft.com/office/powerpoint/2010/main" val="1132564004"/>
              </p:ext>
            </p:extLst>
          </p:nvPr>
        </p:nvGraphicFramePr>
        <p:xfrm>
          <a:off x="263926" y="512956"/>
          <a:ext cx="17804776" cy="9759949"/>
        </p:xfrm>
        <a:graphic>
          <a:graphicData uri="http://schemas.openxmlformats.org/drawingml/2006/table">
            <a:tbl>
              <a:tblPr>
                <a:noFill/>
                <a:tableStyleId>{AA0F8C88-068C-4B3B-BF8C-F293BD261FEC}</a:tableStyleId>
              </a:tblPr>
              <a:tblGrid>
                <a:gridCol w="1497967">
                  <a:extLst>
                    <a:ext uri="{9D8B030D-6E8A-4147-A177-3AD203B41FA5}">
                      <a16:colId xmlns:a16="http://schemas.microsoft.com/office/drawing/2014/main" val="20000"/>
                    </a:ext>
                  </a:extLst>
                </a:gridCol>
                <a:gridCol w="2408663">
                  <a:extLst>
                    <a:ext uri="{9D8B030D-6E8A-4147-A177-3AD203B41FA5}">
                      <a16:colId xmlns:a16="http://schemas.microsoft.com/office/drawing/2014/main" val="20001"/>
                    </a:ext>
                  </a:extLst>
                </a:gridCol>
                <a:gridCol w="2943922">
                  <a:extLst>
                    <a:ext uri="{9D8B030D-6E8A-4147-A177-3AD203B41FA5}">
                      <a16:colId xmlns:a16="http://schemas.microsoft.com/office/drawing/2014/main" val="20002"/>
                    </a:ext>
                  </a:extLst>
                </a:gridCol>
                <a:gridCol w="3501483">
                  <a:extLst>
                    <a:ext uri="{9D8B030D-6E8A-4147-A177-3AD203B41FA5}">
                      <a16:colId xmlns:a16="http://schemas.microsoft.com/office/drawing/2014/main" val="20003"/>
                    </a:ext>
                  </a:extLst>
                </a:gridCol>
                <a:gridCol w="2497873">
                  <a:extLst>
                    <a:ext uri="{9D8B030D-6E8A-4147-A177-3AD203B41FA5}">
                      <a16:colId xmlns:a16="http://schemas.microsoft.com/office/drawing/2014/main" val="20004"/>
                    </a:ext>
                  </a:extLst>
                </a:gridCol>
                <a:gridCol w="2497873">
                  <a:extLst>
                    <a:ext uri="{9D8B030D-6E8A-4147-A177-3AD203B41FA5}">
                      <a16:colId xmlns:a16="http://schemas.microsoft.com/office/drawing/2014/main" val="20005"/>
                    </a:ext>
                  </a:extLst>
                </a:gridCol>
                <a:gridCol w="2456995">
                  <a:extLst>
                    <a:ext uri="{9D8B030D-6E8A-4147-A177-3AD203B41FA5}">
                      <a16:colId xmlns:a16="http://schemas.microsoft.com/office/drawing/2014/main" val="20006"/>
                    </a:ext>
                  </a:extLst>
                </a:gridCol>
              </a:tblGrid>
              <a:tr h="2453268">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Reference Number</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Title</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Objective</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Methodology</a:t>
                      </a:r>
                      <a:endParaRPr sz="3000" b="1"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Accuracy</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Pros</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Research Gap</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extLst>
                  <a:ext uri="{0D108BD9-81ED-4DB2-BD59-A6C34878D82A}">
                    <a16:rowId xmlns:a16="http://schemas.microsoft.com/office/drawing/2014/main" val="10000"/>
                  </a:ext>
                </a:extLst>
              </a:tr>
              <a:tr h="3729462">
                <a:tc>
                  <a:txBody>
                    <a:bodyPr/>
                    <a:lstStyle/>
                    <a:p>
                      <a:pPr marL="0" marR="0" lvl="0" indent="0" algn="ctr" rtl="0">
                        <a:lnSpc>
                          <a:spcPct val="120007"/>
                        </a:lnSpc>
                        <a:spcBef>
                          <a:spcPts val="0"/>
                        </a:spcBef>
                        <a:spcAft>
                          <a:spcPts val="0"/>
                        </a:spcAft>
                        <a:buNone/>
                      </a:pPr>
                      <a:r>
                        <a:rPr lang="en-US" sz="1600" u="none" strike="noStrike" cap="none" dirty="0">
                          <a:latin typeface="Times New Roman" panose="02020603050405020304" pitchFamily="18" charset="0"/>
                          <a:cs typeface="Times New Roman" panose="02020603050405020304" pitchFamily="18" charset="0"/>
                        </a:rPr>
                        <a:t> [7]</a:t>
                      </a:r>
                      <a:endParaRPr sz="1600" u="none" strike="noStrike" cap="none" dirty="0">
                        <a:latin typeface="Times New Roman" panose="02020603050405020304" pitchFamily="18" charset="0"/>
                        <a:cs typeface="Times New Roman" panose="02020603050405020304"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ctr" defTabSz="914400" rtl="0" eaLnBrk="1" fontAlgn="auto" latinLnBrk="0" hangingPunct="1">
                        <a:lnSpc>
                          <a:spcPct val="120007"/>
                        </a:lnSpc>
                        <a:spcBef>
                          <a:spcPts val="0"/>
                        </a:spcBef>
                        <a:spcAft>
                          <a:spcPts val="0"/>
                        </a:spcAft>
                        <a:buClr>
                          <a:srgbClr val="000000"/>
                        </a:buClr>
                        <a:buSzTx/>
                        <a:buFont typeface="Arial"/>
                        <a:buNone/>
                        <a:tabLst/>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“Using natural language processing methods to classify use status of dietary supplements in clinical notes”</a:t>
                      </a:r>
                      <a:endParaRPr lang="en-US" sz="1800" u="none" strike="noStrike" cap="none"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r>
                        <a:rPr lang="en-US" sz="1600" u="none" strike="noStrike" cap="none" dirty="0">
                          <a:latin typeface="Times New Roman" panose="02020603050405020304" pitchFamily="18" charset="0"/>
                          <a:cs typeface="Times New Roman" panose="02020603050405020304" pitchFamily="18" charset="0"/>
                        </a:rPr>
                        <a:t>The objective is to classify the use status of dietary supplements in clinical notes using natural language processing (NLP) methods, aiming for accuracy and scalability in supplement safety research</a:t>
                      </a:r>
                      <a:r>
                        <a:rPr lang="en-US" sz="1100" u="none" strike="noStrike" cap="none" dirty="0"/>
                        <a:t>.</a:t>
                      </a: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defTabSz="914400" rtl="0" eaLnBrk="1" fontAlgn="auto" latinLnBrk="0" hangingPunct="1">
                        <a:lnSpc>
                          <a:spcPct val="120007"/>
                        </a:lnSpc>
                        <a:spcBef>
                          <a:spcPts val="0"/>
                        </a:spcBef>
                        <a:spcAft>
                          <a:spcPts val="0"/>
                        </a:spcAft>
                        <a:buClr>
                          <a:srgbClr val="000000"/>
                        </a:buClr>
                        <a:buSzTx/>
                        <a:buFont typeface="Arial"/>
                        <a:buNone/>
                        <a:tabLst/>
                        <a:defRPr/>
                      </a:pPr>
                      <a:r>
                        <a:rPr lang="en-US" sz="1600" dirty="0">
                          <a:latin typeface="Times New Roman" panose="02020603050405020304" pitchFamily="18" charset="0"/>
                          <a:ea typeface="Calibri" panose="020F0502020204030204" pitchFamily="34" charset="0"/>
                          <a:cs typeface="Times New Roman" panose="02020603050405020304" pitchFamily="18" charset="0"/>
                        </a:rPr>
                        <a:t>Both rule-based and machine learning-based classifiers were developed on the same training set and evaluated using the hold-out test set. The performances of the two classifiers were also compared.</a:t>
                      </a:r>
                      <a:endParaRPr lang="en-US" sz="1600" u="none" strike="noStrike" cap="none"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ctr" rtl="0">
                        <a:lnSpc>
                          <a:spcPct val="119958"/>
                        </a:lnSpc>
                        <a:spcBef>
                          <a:spcPts val="0"/>
                        </a:spcBef>
                        <a:spcAft>
                          <a:spcPts val="0"/>
                        </a:spcAft>
                        <a:buNone/>
                      </a:pPr>
                      <a:r>
                        <a:rPr lang="en-US" sz="1600" u="none" strike="noStrike" cap="none" dirty="0">
                          <a:latin typeface="Times New Roman" panose="02020603050405020304" pitchFamily="18" charset="0"/>
                          <a:cs typeface="Times New Roman" panose="02020603050405020304" pitchFamily="18" charset="0"/>
                        </a:rPr>
                        <a:t>The rule-based classifier achieves F-measures of 0.90 (C), 0.85 (D), 0.90 (S), and 0.86 (U) status. The machine learning-based classifier (Maximum Entropy) achieves F-measures of 0.90 (C), 0.92 (D), 0.91 (S), and 0.88 (U) status, indicating its superiority in performance.</a:t>
                      </a:r>
                      <a:endParaRPr sz="1600" u="none" strike="noStrike" cap="none" dirty="0">
                        <a:latin typeface="Times New Roman" panose="02020603050405020304" pitchFamily="18" charset="0"/>
                        <a:cs typeface="Times New Roman" panose="02020603050405020304"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This study provides an efficient and scalable method for classifying dietary supplement use status in clinical notes, enhancing active pharmacovigilance efforts.</a:t>
                      </a: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r>
                        <a:rPr lang="en-US" sz="1400" u="none" strike="noStrike" cap="none" dirty="0">
                          <a:latin typeface="Times New Roman" panose="02020603050405020304" pitchFamily="18" charset="0"/>
                          <a:cs typeface="Times New Roman" panose="02020603050405020304" pitchFamily="18" charset="0"/>
                        </a:rPr>
                        <a:t>The project fills a gap in supplement safety research by offering a reliable method for extracting dietary supplement information from electronic health records (EHRs). It underscores the importance of leveraging NLP techniques to enhance pharmacovigilance efforts regarding dietary supplement usage</a:t>
                      </a:r>
                      <a:r>
                        <a:rPr lang="en-US" sz="1400" u="none" strike="noStrike" cap="none" dirty="0"/>
                        <a:t>.</a:t>
                      </a:r>
                      <a:endParaRPr sz="14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extLst>
                  <a:ext uri="{0D108BD9-81ED-4DB2-BD59-A6C34878D82A}">
                    <a16:rowId xmlns:a16="http://schemas.microsoft.com/office/drawing/2014/main" val="10001"/>
                  </a:ext>
                </a:extLst>
              </a:tr>
              <a:tr h="3232209">
                <a:tc>
                  <a:txBody>
                    <a:bodyPr/>
                    <a:lstStyle/>
                    <a:p>
                      <a:pPr marL="0" marR="0" lvl="0" indent="0" algn="ctr" rtl="0">
                        <a:lnSpc>
                          <a:spcPct val="120007"/>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 [8]</a:t>
                      </a:r>
                      <a:endParaRPr sz="1800" u="none" strike="noStrike" cap="none" dirty="0">
                        <a:latin typeface="Times New Roman" panose="02020603050405020304" pitchFamily="18" charset="0"/>
                        <a:cs typeface="Times New Roman" panose="02020603050405020304"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ctr" defTabSz="914400" rtl="0" eaLnBrk="1" fontAlgn="auto" latinLnBrk="0" hangingPunct="1">
                        <a:lnSpc>
                          <a:spcPct val="120007"/>
                        </a:lnSpc>
                        <a:spcBef>
                          <a:spcPts val="0"/>
                        </a:spcBef>
                        <a:spcAft>
                          <a:spcPts val="0"/>
                        </a:spcAft>
                        <a:buClr>
                          <a:srgbClr val="000000"/>
                        </a:buClr>
                        <a:buSzTx/>
                        <a:buFont typeface="Arial"/>
                        <a:buNone/>
                        <a:tabLst/>
                        <a:defRPr/>
                      </a:pPr>
                      <a:r>
                        <a:rPr lang="en-US" sz="1100" dirty="0">
                          <a:latin typeface="Times New Roman" panose="02020603050405020304" pitchFamily="18" charset="0"/>
                          <a:ea typeface="Calibri" panose="020F0502020204030204" pitchFamily="34" charset="0"/>
                          <a:cs typeface="Times New Roman" panose="02020603050405020304" pitchFamily="18" charset="0"/>
                        </a:rPr>
                        <a:t>“</a:t>
                      </a:r>
                      <a:r>
                        <a:rPr lang="en-US" sz="1600" dirty="0">
                          <a:latin typeface="Times New Roman" panose="02020603050405020304" pitchFamily="18" charset="0"/>
                          <a:ea typeface="Calibri" panose="020F0502020204030204" pitchFamily="34" charset="0"/>
                          <a:cs typeface="Times New Roman" panose="02020603050405020304" pitchFamily="18" charset="0"/>
                        </a:rPr>
                        <a:t>Recent Advances in Clinical Natural Language Processing in Support of Semantic Analysis”</a:t>
                      </a:r>
                      <a:endParaRPr lang="en-US" sz="1600" u="none" strike="noStrike" cap="none"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285750" marR="0" lvl="0" indent="-285750" algn="just" rtl="0">
                        <a:lnSpc>
                          <a:spcPct val="120007"/>
                        </a:lnSpc>
                        <a:spcBef>
                          <a:spcPts val="0"/>
                        </a:spcBef>
                        <a:spcAft>
                          <a:spcPts val="0"/>
                        </a:spcAft>
                        <a:buFont typeface="Arial" panose="020B0604020202020204" pitchFamily="34" charset="0"/>
                        <a:buChar char="•"/>
                      </a:pPr>
                      <a:r>
                        <a:rPr lang="en-US" sz="1600" u="none" strike="noStrike" cap="none" dirty="0">
                          <a:latin typeface="Times New Roman" panose="02020603050405020304" pitchFamily="18" charset="0"/>
                          <a:cs typeface="Times New Roman" panose="02020603050405020304" pitchFamily="18" charset="0"/>
                        </a:rPr>
                        <a:t>Develop a method utilizing a Supervised Machine Learning framework, such as Support Vector Machine (SVM), for identifying progress notes related to diabetes.</a:t>
                      </a:r>
                    </a:p>
                    <a:p>
                      <a:pPr marL="285750" marR="0" lvl="0" indent="-285750" algn="just" rtl="0">
                        <a:lnSpc>
                          <a:spcPct val="120007"/>
                        </a:lnSpc>
                        <a:spcBef>
                          <a:spcPts val="0"/>
                        </a:spcBef>
                        <a:spcAft>
                          <a:spcPts val="0"/>
                        </a:spcAft>
                        <a:buFont typeface="Arial" panose="020B0604020202020204" pitchFamily="34" charset="0"/>
                        <a:buChar char="•"/>
                      </a:pPr>
                      <a:r>
                        <a:rPr lang="en-US" sz="1600" u="none" strike="noStrike" cap="none" dirty="0">
                          <a:latin typeface="Times New Roman" panose="02020603050405020304" pitchFamily="18" charset="0"/>
                          <a:cs typeface="Times New Roman" panose="02020603050405020304" pitchFamily="18" charset="0"/>
                        </a:rPr>
                        <a:t>Utilize a Bag-of-Words (</a:t>
                      </a:r>
                      <a:r>
                        <a:rPr lang="en-US" sz="1600" u="none" strike="noStrike" cap="none" dirty="0" err="1">
                          <a:latin typeface="Times New Roman" panose="02020603050405020304" pitchFamily="18" charset="0"/>
                          <a:cs typeface="Times New Roman" panose="02020603050405020304" pitchFamily="18" charset="0"/>
                        </a:rPr>
                        <a:t>BoW</a:t>
                      </a:r>
                      <a:r>
                        <a:rPr lang="en-US" sz="1600" u="none" strike="noStrike" cap="none" dirty="0">
                          <a:latin typeface="Times New Roman" panose="02020603050405020304" pitchFamily="18" charset="0"/>
                          <a:cs typeface="Times New Roman" panose="02020603050405020304" pitchFamily="18" charset="0"/>
                        </a:rPr>
                        <a:t>) representation to enhance the accuracy of diabetes progress note identification.</a:t>
                      </a: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A method for identifying progress notes pertaining to diabetes was developed using </a:t>
                      </a:r>
                    </a:p>
                    <a:p>
                      <a:pPr marL="342900" marR="0" lvl="0" indent="-342900" algn="just" rtl="0">
                        <a:lnSpc>
                          <a:spcPct val="120007"/>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A Supervised Machine learning framework like Support vector Machine(SVM)</a:t>
                      </a:r>
                    </a:p>
                    <a:p>
                      <a:pPr marL="342900" marR="0" lvl="0" indent="-342900" algn="just" rtl="0">
                        <a:lnSpc>
                          <a:spcPct val="120007"/>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A Bag-of-words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BoW</a:t>
                      </a:r>
                      <a:r>
                        <a:rPr lang="en-US" sz="1800" dirty="0">
                          <a:latin typeface="Times New Roman" panose="02020603050405020304" pitchFamily="18" charset="0"/>
                          <a:ea typeface="Calibri" panose="020F0502020204030204" pitchFamily="34" charset="0"/>
                          <a:cs typeface="Times New Roman" panose="02020603050405020304" pitchFamily="18" charset="0"/>
                        </a:rPr>
                        <a:t>) representation</a:t>
                      </a:r>
                      <a:endParaRPr lang="en-US" sz="1800" u="none" strike="noStrike" cap="none"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r>
                        <a:rPr lang="en-US" sz="1600" u="none" strike="noStrike" cap="none" dirty="0">
                          <a:latin typeface="Times New Roman" panose="02020603050405020304" pitchFamily="18" charset="0"/>
                          <a:cs typeface="Times New Roman" panose="02020603050405020304" pitchFamily="18" charset="0"/>
                        </a:rPr>
                        <a:t>Consistent and reliable accuracy of the Bag-of-Words (</a:t>
                      </a:r>
                      <a:r>
                        <a:rPr lang="en-US" sz="1600" u="none" strike="noStrike" cap="none" dirty="0" err="1">
                          <a:latin typeface="Times New Roman" panose="02020603050405020304" pitchFamily="18" charset="0"/>
                          <a:cs typeface="Times New Roman" panose="02020603050405020304" pitchFamily="18" charset="0"/>
                        </a:rPr>
                        <a:t>BoW</a:t>
                      </a:r>
                      <a:r>
                        <a:rPr lang="en-US" sz="1600" u="none" strike="noStrike" cap="none" dirty="0">
                          <a:latin typeface="Times New Roman" panose="02020603050405020304" pitchFamily="18" charset="0"/>
                          <a:cs typeface="Times New Roman" panose="02020603050405020304" pitchFamily="18" charset="0"/>
                        </a:rPr>
                        <a:t>) representation with an accuracy rate surpassing 85% in capturing essential features and patterns indicative of diabetes progress notes, contributing to the overall precision of the classification system.</a:t>
                      </a:r>
                      <a:endParaRPr sz="1600" u="none" strike="noStrike" cap="none" dirty="0">
                        <a:latin typeface="Times New Roman" panose="02020603050405020304" pitchFamily="18" charset="0"/>
                        <a:cs typeface="Times New Roman" panose="02020603050405020304"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285750" marR="0" lvl="0" indent="-285750" algn="just" rtl="0">
                        <a:lnSpc>
                          <a:spcPct val="119958"/>
                        </a:lnSpc>
                        <a:spcBef>
                          <a:spcPts val="0"/>
                        </a:spcBef>
                        <a:spcAft>
                          <a:spcPts val="0"/>
                        </a:spcAft>
                        <a:buFont typeface="Arial" panose="020B0604020202020204" pitchFamily="34" charset="0"/>
                        <a:buChar char="•"/>
                      </a:pPr>
                      <a:r>
                        <a:rPr lang="en-US" sz="1600" u="none" strike="noStrike" cap="none" dirty="0">
                          <a:latin typeface="Times New Roman" panose="02020603050405020304" pitchFamily="18" charset="0"/>
                          <a:cs typeface="Times New Roman" panose="02020603050405020304" pitchFamily="18" charset="0"/>
                        </a:rPr>
                        <a:t>Improved accuracy in identifying progress notes specific to diabetes, facilitating targeted analysis and treatment planning.</a:t>
                      </a:r>
                    </a:p>
                    <a:p>
                      <a:pPr marL="285750" marR="0" lvl="0" indent="-285750" algn="just" rtl="0">
                        <a:lnSpc>
                          <a:spcPct val="119958"/>
                        </a:lnSpc>
                        <a:spcBef>
                          <a:spcPts val="0"/>
                        </a:spcBef>
                        <a:spcAft>
                          <a:spcPts val="0"/>
                        </a:spcAft>
                        <a:buFont typeface="Arial" panose="020B0604020202020204" pitchFamily="34" charset="0"/>
                        <a:buChar char="•"/>
                      </a:pPr>
                      <a:r>
                        <a:rPr lang="en-US" sz="1600" u="none" strike="noStrike" cap="none" dirty="0">
                          <a:latin typeface="Times New Roman" panose="02020603050405020304" pitchFamily="18" charset="0"/>
                          <a:cs typeface="Times New Roman" panose="02020603050405020304" pitchFamily="18" charset="0"/>
                        </a:rPr>
                        <a:t>Efficient utilization of machine learning techniques to automate the process of progress note classification, saving time and resources.</a:t>
                      </a: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r>
                        <a:rPr lang="en-US" sz="1600" u="none" strike="noStrike" cap="none" dirty="0">
                          <a:latin typeface="Times New Roman" panose="02020603050405020304" pitchFamily="18" charset="0"/>
                          <a:cs typeface="Times New Roman" panose="02020603050405020304" pitchFamily="18" charset="0"/>
                        </a:rPr>
                        <a:t>Scope for investigating the impact of domain-specific knowledge incorporation or ensemble learning methods on the accuracy and robustness of progress note identification for diabetes and other medical conditions</a:t>
                      </a:r>
                      <a:r>
                        <a:rPr lang="en-US" sz="1100" u="none" strike="noStrike" cap="none" dirty="0"/>
                        <a:t>.</a:t>
                      </a: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1949287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993</TotalTime>
  <Words>4318</Words>
  <Application>Microsoft Office PowerPoint</Application>
  <PresentationFormat>Custom</PresentationFormat>
  <Paragraphs>380</Paragraphs>
  <Slides>32</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Aptos Display</vt:lpstr>
      <vt:lpstr>Arial</vt:lpstr>
      <vt:lpstr>Arial Unicode MS</vt:lpstr>
      <vt:lpstr>Calibri</vt:lpstr>
      <vt:lpstr>Times</vt:lpstr>
      <vt:lpstr>Times New Roman</vt:lpstr>
      <vt:lpstr>Office Theme</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Harshitha</dc:creator>
  <cp:lastModifiedBy>Harshitha Chilupuri</cp:lastModifiedBy>
  <cp:revision>24</cp:revision>
  <dcterms:created xsi:type="dcterms:W3CDTF">2006-08-16T00:00:00Z</dcterms:created>
  <dcterms:modified xsi:type="dcterms:W3CDTF">2024-08-01T04:10:42Z</dcterms:modified>
</cp:coreProperties>
</file>