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71" r:id="rId4"/>
    <p:sldId id="262" r:id="rId5"/>
    <p:sldId id="270" r:id="rId6"/>
    <p:sldId id="282" r:id="rId7"/>
    <p:sldId id="283" r:id="rId8"/>
    <p:sldId id="284" r:id="rId9"/>
    <p:sldId id="285" r:id="rId10"/>
    <p:sldId id="286" r:id="rId11"/>
    <p:sldId id="287" r:id="rId12"/>
    <p:sldId id="258" r:id="rId13"/>
    <p:sldId id="261" r:id="rId14"/>
    <p:sldId id="304" r:id="rId15"/>
    <p:sldId id="260" r:id="rId16"/>
    <p:sldId id="290" r:id="rId17"/>
    <p:sldId id="295" r:id="rId18"/>
    <p:sldId id="297" r:id="rId19"/>
    <p:sldId id="298" r:id="rId20"/>
    <p:sldId id="300" r:id="rId21"/>
    <p:sldId id="301" r:id="rId22"/>
    <p:sldId id="299" r:id="rId23"/>
    <p:sldId id="303" r:id="rId24"/>
    <p:sldId id="305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40">
          <p15:clr>
            <a:srgbClr val="A4A3A4"/>
          </p15:clr>
        </p15:guide>
        <p15:guide id="2" pos="2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444"/>
      </p:cViewPr>
      <p:guideLst>
        <p:guide orient="horz" pos="1640"/>
        <p:guide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2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6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4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3200" b="1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2000" b="0" i="0" u="none" strike="noStrike" cap="none">
          <a:solidFill>
            <a:srgbClr val="000000"/>
          </a:solidFill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48550/arXiv.2405.04880" TargetMode="External"/><Relationship Id="rId2" Type="http://schemas.openxmlformats.org/officeDocument/2006/relationships/hyperlink" Target="http://dx.doi.org/10.48550/arXiv.2408.10853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500-018-3581-3%0d%0d" TargetMode="External"/><Relationship Id="rId2" Type="http://schemas.openxmlformats.org/officeDocument/2006/relationships/hyperlink" Target="http://dx.doi.org/10.21437/Interspeech.2022-10078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LA.2018.8447376" TargetMode="External"/><Relationship Id="rId2" Type="http://schemas.openxmlformats.org/officeDocument/2006/relationships/hyperlink" Target="http://dx.doi.org/10.48550/arXiv.2308.12734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BF01099821%0d" TargetMode="External"/><Relationship Id="rId2" Type="http://schemas.openxmlformats.org/officeDocument/2006/relationships/hyperlink" Target="https://doi.org/10.1016/j.jsp.2017.11.004%0d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102/0034654315581420%0d" TargetMode="External"/><Relationship Id="rId2" Type="http://schemas.openxmlformats.org/officeDocument/2006/relationships/hyperlink" Target="https://doi.org/10.3102/0091732X20903304%0d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8550/arXiv.2305.18638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x.doi.org/10.21437/Interspeech.2022-10078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558808"/>
            <a:ext cx="9144000" cy="10075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Gokaraju Rangaraju Institute of Engineering and Technology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Machine Learning Engineering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294967295"/>
          </p:nvPr>
        </p:nvSpPr>
        <p:spPr>
          <a:xfrm>
            <a:off x="311700" y="2315186"/>
            <a:ext cx="8520600" cy="1138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Deepfake Audio Detection using Deep Learning model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5;p13"/>
          <p:cNvSpPr txBox="1"/>
          <p:nvPr/>
        </p:nvSpPr>
        <p:spPr>
          <a:xfrm>
            <a:off x="311488" y="3588318"/>
            <a:ext cx="4260300" cy="100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 algn="l"/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 the Guidance of: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Ms. A. Madhavi,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Assistant Professor, 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 of CSE (AI &amp; ML)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55;p13"/>
          <p:cNvSpPr txBox="1"/>
          <p:nvPr/>
        </p:nvSpPr>
        <p:spPr>
          <a:xfrm>
            <a:off x="4714240" y="3402330"/>
            <a:ext cx="4260215" cy="1379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 algn="l"/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Presented by:</a:t>
            </a:r>
            <a:endParaRPr lang="en-IN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</a:t>
            </a:r>
            <a:r>
              <a:rPr lang="en-US" alt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Harshitha Chilupuri  </a:t>
            </a: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</a:t>
            </a:r>
            <a:r>
              <a:rPr lang="en-US" alt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241A6</a:t>
            </a:r>
            <a:r>
              <a:rPr lang="en-US" alt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619</a:t>
            </a: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IN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Annapurna </a:t>
            </a:r>
            <a:r>
              <a:rPr lang="en-US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Nomula</a:t>
            </a: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</a:t>
            </a:r>
            <a:r>
              <a:rPr lang="en-US" alt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241A6</a:t>
            </a:r>
            <a:r>
              <a:rPr lang="en-US" alt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650</a:t>
            </a: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IN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Akanksha Sangem</a:t>
            </a: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</a:t>
            </a:r>
            <a:r>
              <a:rPr lang="en-US" alt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241A6</a:t>
            </a:r>
            <a:r>
              <a:rPr lang="en-US" alt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657</a:t>
            </a: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IN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Untitled-1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2" t="23018" r="26994" b="21857"/>
          <a:stretch>
            <a:fillRect/>
          </a:stretch>
        </p:blipFill>
        <p:spPr>
          <a:xfrm>
            <a:off x="4064000" y="1646600"/>
            <a:ext cx="877847" cy="80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 (Literature Survey)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09847"/>
              </p:ext>
            </p:extLst>
          </p:nvPr>
        </p:nvGraphicFramePr>
        <p:xfrm>
          <a:off x="248575" y="781921"/>
          <a:ext cx="8540316" cy="3994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2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Ref. No.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24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XAI models (LIME, SHAP,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GradCAM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 the deepfake audio detection process, helping to identify key frequency bands for classification.</a:t>
                      </a:r>
                      <a:endParaRPr lang="en-US" alt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(Fake-or-Real) dataset with diverse range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uality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Assessment and Diverse Dataset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Input Limitation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Graded with a FAD score 23.814 indicating fake-audio is of high-quality.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724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hybrid scheme for </a:t>
                      </a:r>
                      <a:r>
                        <a:rPr lang="en-IN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and LSTM with MFCC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WaveFake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Release in the Wild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eature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-Rich Approach and Hybrid Model.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ataset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Limitations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Achieved a high accuracy of 94.73% 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 (Literature Survey)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90630"/>
              </p:ext>
            </p:extLst>
          </p:nvPr>
        </p:nvGraphicFramePr>
        <p:xfrm>
          <a:off x="248575" y="781921"/>
          <a:ext cx="8540316" cy="2237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2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Ref. No.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24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project uses 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ASVspoof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-trained models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GBDT, AST, and Wav2Vec models) 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FakeAVCeleb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Dataset with equal number of spoof and actual audio samples.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/>
                        <a:t>1.Improved Scoring Interpretability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/>
                        <a:t>2.High Accuracy with Small Datasets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/>
                        <a:t>3.Actionable Feedback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significant gap in the model’s ability to provide human-understandable explanations. 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 is 0.51,0.85 and 0.97 for GBDT, AST, and Wav2Vec models.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Requirements</a:t>
            </a:r>
          </a:p>
        </p:txBody>
      </p:sp>
      <p:sp>
        <p:nvSpPr>
          <p:cNvPr id="4" name="Google Shape;55;p13"/>
          <p:cNvSpPr txBox="1"/>
          <p:nvPr/>
        </p:nvSpPr>
        <p:spPr>
          <a:xfrm>
            <a:off x="226380" y="781921"/>
            <a:ext cx="8691239" cy="372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5400" indent="0" algn="l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Software Requirements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</a:p>
          <a:p>
            <a:pPr marL="368300"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TensorFlow/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0" algn="l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 algn="l"/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 algn="l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Hardware Requirements</a:t>
            </a:r>
          </a:p>
          <a:p>
            <a:pPr marL="3683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 It should have at least 8GB RAM</a:t>
            </a:r>
          </a:p>
          <a:p>
            <a:pPr marL="3683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CPU: Intel Core i5 or higher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Method: Architecture Diagram</a:t>
            </a:r>
          </a:p>
        </p:txBody>
      </p:sp>
      <p:sp>
        <p:nvSpPr>
          <p:cNvPr id="4" name="Google Shape;55;p13"/>
          <p:cNvSpPr txBox="1"/>
          <p:nvPr/>
        </p:nvSpPr>
        <p:spPr>
          <a:xfrm>
            <a:off x="226380" y="781921"/>
            <a:ext cx="8691239" cy="372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68300" algn="l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algn="l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algn="l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process output&#10;&#10;Description automatically generated">
            <a:extLst>
              <a:ext uri="{FF2B5EF4-FFF2-40B4-BE49-F238E27FC236}">
                <a16:creationId xmlns:a16="http://schemas.microsoft.com/office/drawing/2014/main" id="{CD9DAE00-B05A-A046-92D7-BF4B3645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29" t="25238" r="27037" b="26661"/>
          <a:stretch/>
        </p:blipFill>
        <p:spPr>
          <a:xfrm>
            <a:off x="1999786" y="1137424"/>
            <a:ext cx="5493834" cy="3085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F4FE3-7433-F3E3-FB76-46E88181C8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76" t="4374" r="2476" b="8294"/>
          <a:stretch/>
        </p:blipFill>
        <p:spPr>
          <a:xfrm>
            <a:off x="226380" y="679062"/>
            <a:ext cx="8691239" cy="44731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B3AAB-6804-A29C-91B1-97B633684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B5BDBB0E-7987-AF22-6109-E21968097DC7}"/>
              </a:ext>
            </a:extLst>
          </p:cNvPr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Method: Architecture Diagram</a:t>
            </a: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DC1C6F60-A4EF-B959-6438-41943BFC6FF5}"/>
              </a:ext>
            </a:extLst>
          </p:cNvPr>
          <p:cNvSpPr txBox="1"/>
          <p:nvPr/>
        </p:nvSpPr>
        <p:spPr>
          <a:xfrm>
            <a:off x="226380" y="781921"/>
            <a:ext cx="8691239" cy="372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68300" algn="l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algn="l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algn="l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32CB28-B6C6-5E55-2ABF-3D6DA7C8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9" y="991055"/>
            <a:ext cx="781921" cy="78192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A492DF9-D752-20F9-E2D7-AAAFBF1FCA74}"/>
              </a:ext>
            </a:extLst>
          </p:cNvPr>
          <p:cNvSpPr/>
          <p:nvPr/>
        </p:nvSpPr>
        <p:spPr>
          <a:xfrm>
            <a:off x="1324130" y="1221186"/>
            <a:ext cx="635268" cy="32165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62204B-F6A4-B1D3-3545-A8F09E04B16F}"/>
              </a:ext>
            </a:extLst>
          </p:cNvPr>
          <p:cNvSpPr/>
          <p:nvPr/>
        </p:nvSpPr>
        <p:spPr>
          <a:xfrm>
            <a:off x="1959398" y="895764"/>
            <a:ext cx="2117558" cy="97249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6E1E2-9727-FE2C-71E7-B353ADA5FD69}"/>
              </a:ext>
            </a:extLst>
          </p:cNvPr>
          <p:cNvSpPr txBox="1"/>
          <p:nvPr/>
        </p:nvSpPr>
        <p:spPr>
          <a:xfrm>
            <a:off x="2288650" y="1982106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Pre-Processing 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880BA1-CFA1-A1CF-F640-F656478EBAED}"/>
              </a:ext>
            </a:extLst>
          </p:cNvPr>
          <p:cNvSpPr/>
          <p:nvPr/>
        </p:nvSpPr>
        <p:spPr>
          <a:xfrm>
            <a:off x="4969207" y="895763"/>
            <a:ext cx="2117558" cy="97249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D9E5F95-4C9B-AD07-0FCE-150FCB9D8015}"/>
              </a:ext>
            </a:extLst>
          </p:cNvPr>
          <p:cNvSpPr/>
          <p:nvPr/>
        </p:nvSpPr>
        <p:spPr>
          <a:xfrm>
            <a:off x="4303336" y="1221186"/>
            <a:ext cx="519060" cy="32165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DA4B-D98E-71C1-3CD8-EA6EBC09017C}"/>
              </a:ext>
            </a:extLst>
          </p:cNvPr>
          <p:cNvSpPr txBox="1"/>
          <p:nvPr/>
        </p:nvSpPr>
        <p:spPr>
          <a:xfrm>
            <a:off x="5273884" y="1982106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Extraction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CCE7AC-A7B4-722D-6730-4452E35807BB}"/>
              </a:ext>
            </a:extLst>
          </p:cNvPr>
          <p:cNvSpPr/>
          <p:nvPr/>
        </p:nvSpPr>
        <p:spPr>
          <a:xfrm>
            <a:off x="5041476" y="3002699"/>
            <a:ext cx="2117558" cy="97249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8E29BB7-3690-65AD-F2F3-E10065B4C19E}"/>
              </a:ext>
            </a:extLst>
          </p:cNvPr>
          <p:cNvSpPr/>
          <p:nvPr/>
        </p:nvSpPr>
        <p:spPr>
          <a:xfrm rot="5400000">
            <a:off x="5837657" y="2557021"/>
            <a:ext cx="519060" cy="321657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7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Method: Module Connectivity Diagram</a:t>
            </a:r>
          </a:p>
        </p:txBody>
      </p:sp>
      <p:sp>
        <p:nvSpPr>
          <p:cNvPr id="4" name="Google Shape;55;p13"/>
          <p:cNvSpPr txBox="1"/>
          <p:nvPr/>
        </p:nvSpPr>
        <p:spPr>
          <a:xfrm>
            <a:off x="226380" y="781921"/>
            <a:ext cx="8691239" cy="3727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5400" indent="0" algn="l"/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algn="l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634266-FE1F-7D43-A896-3F655721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9" t="-5226" r="7703" b="25915"/>
          <a:stretch/>
        </p:blipFill>
        <p:spPr>
          <a:xfrm>
            <a:off x="861013" y="781921"/>
            <a:ext cx="8056606" cy="3872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AF6265-A72C-3456-21DC-8160B8AA7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2743"/>
            <a:ext cx="9144000" cy="462994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64A25F-DF1C-1F6C-1681-BC3D01AA1AE6}"/>
              </a:ext>
            </a:extLst>
          </p:cNvPr>
          <p:cNvCxnSpPr>
            <a:cxnSpLocks/>
          </p:cNvCxnSpPr>
          <p:nvPr/>
        </p:nvCxnSpPr>
        <p:spPr>
          <a:xfrm>
            <a:off x="3691976" y="2378075"/>
            <a:ext cx="0" cy="80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143286-1020-561F-82AC-A038678CDE6E}"/>
              </a:ext>
            </a:extLst>
          </p:cNvPr>
          <p:cNvCxnSpPr>
            <a:cxnSpLocks/>
          </p:cNvCxnSpPr>
          <p:nvPr/>
        </p:nvCxnSpPr>
        <p:spPr>
          <a:xfrm>
            <a:off x="3679276" y="2738438"/>
            <a:ext cx="0" cy="68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BCD01-A073-F98B-81C9-F701C52DFEA8}"/>
              </a:ext>
            </a:extLst>
          </p:cNvPr>
          <p:cNvCxnSpPr>
            <a:cxnSpLocks/>
          </p:cNvCxnSpPr>
          <p:nvPr/>
        </p:nvCxnSpPr>
        <p:spPr>
          <a:xfrm>
            <a:off x="3679276" y="3096891"/>
            <a:ext cx="0" cy="95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F855D4-5B00-F5C6-2C74-FF4DF08F0A92}"/>
              </a:ext>
            </a:extLst>
          </p:cNvPr>
          <p:cNvCxnSpPr>
            <a:cxnSpLocks/>
          </p:cNvCxnSpPr>
          <p:nvPr/>
        </p:nvCxnSpPr>
        <p:spPr>
          <a:xfrm>
            <a:off x="3679276" y="3469953"/>
            <a:ext cx="0" cy="1289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5F539D-4073-9958-154D-F147E912D484}"/>
              </a:ext>
            </a:extLst>
          </p:cNvPr>
          <p:cNvCxnSpPr>
            <a:cxnSpLocks/>
          </p:cNvCxnSpPr>
          <p:nvPr/>
        </p:nvCxnSpPr>
        <p:spPr>
          <a:xfrm>
            <a:off x="3679276" y="3889053"/>
            <a:ext cx="0" cy="173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47B9E9-FF3D-A4AC-9A5E-24D7C8DCDE5A}"/>
              </a:ext>
            </a:extLst>
          </p:cNvPr>
          <p:cNvCxnSpPr>
            <a:cxnSpLocks/>
          </p:cNvCxnSpPr>
          <p:nvPr/>
        </p:nvCxnSpPr>
        <p:spPr>
          <a:xfrm>
            <a:off x="2096932" y="2378075"/>
            <a:ext cx="46423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3B36B0-3B55-8E52-ED34-359CE871F39D}"/>
              </a:ext>
            </a:extLst>
          </p:cNvPr>
          <p:cNvCxnSpPr/>
          <p:nvPr/>
        </p:nvCxnSpPr>
        <p:spPr>
          <a:xfrm>
            <a:off x="1744133" y="1557867"/>
            <a:ext cx="352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DAB899-5772-4FDB-B873-6BA8D7FD72BE}"/>
              </a:ext>
            </a:extLst>
          </p:cNvPr>
          <p:cNvCxnSpPr/>
          <p:nvPr/>
        </p:nvCxnSpPr>
        <p:spPr>
          <a:xfrm>
            <a:off x="1742732" y="3361267"/>
            <a:ext cx="352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FB03F9-0751-5F76-7DA4-7039D21AC920}"/>
              </a:ext>
            </a:extLst>
          </p:cNvPr>
          <p:cNvCxnSpPr>
            <a:cxnSpLocks/>
          </p:cNvCxnSpPr>
          <p:nvPr/>
        </p:nvCxnSpPr>
        <p:spPr>
          <a:xfrm>
            <a:off x="2095531" y="1557867"/>
            <a:ext cx="0" cy="18034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D43246-4926-AD94-10EF-AB68D2EA2AC5}"/>
              </a:ext>
            </a:extLst>
          </p:cNvPr>
          <p:cNvCxnSpPr>
            <a:cxnSpLocks/>
          </p:cNvCxnSpPr>
          <p:nvPr/>
        </p:nvCxnSpPr>
        <p:spPr>
          <a:xfrm>
            <a:off x="4873625" y="2335344"/>
            <a:ext cx="3081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A162E6-F332-9F81-DA74-0F9BDF4EA319}"/>
              </a:ext>
            </a:extLst>
          </p:cNvPr>
          <p:cNvCxnSpPr>
            <a:cxnSpLocks/>
          </p:cNvCxnSpPr>
          <p:nvPr/>
        </p:nvCxnSpPr>
        <p:spPr>
          <a:xfrm>
            <a:off x="7065433" y="2378075"/>
            <a:ext cx="7641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D52119-A35A-4FE6-3B18-D756D7558A7D}"/>
              </a:ext>
            </a:extLst>
          </p:cNvPr>
          <p:cNvCxnSpPr>
            <a:cxnSpLocks/>
          </p:cNvCxnSpPr>
          <p:nvPr/>
        </p:nvCxnSpPr>
        <p:spPr>
          <a:xfrm>
            <a:off x="7829550" y="1660525"/>
            <a:ext cx="406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ECB28C-65BB-A857-06A6-1C3E53D6D31A}"/>
              </a:ext>
            </a:extLst>
          </p:cNvPr>
          <p:cNvCxnSpPr>
            <a:cxnSpLocks/>
          </p:cNvCxnSpPr>
          <p:nvPr/>
        </p:nvCxnSpPr>
        <p:spPr>
          <a:xfrm>
            <a:off x="7829550" y="3000375"/>
            <a:ext cx="4064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24363CC-0938-9510-E915-3C5F7A958E67}"/>
              </a:ext>
            </a:extLst>
          </p:cNvPr>
          <p:cNvCxnSpPr>
            <a:cxnSpLocks/>
          </p:cNvCxnSpPr>
          <p:nvPr/>
        </p:nvCxnSpPr>
        <p:spPr>
          <a:xfrm>
            <a:off x="7835931" y="1660525"/>
            <a:ext cx="0" cy="133985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B640D7-6306-75EA-B0A9-CE5B7312D8A0}"/>
              </a:ext>
            </a:extLst>
          </p:cNvPr>
          <p:cNvCxnSpPr>
            <a:cxnSpLocks/>
          </p:cNvCxnSpPr>
          <p:nvPr/>
        </p:nvCxnSpPr>
        <p:spPr>
          <a:xfrm>
            <a:off x="7835931" y="1660525"/>
            <a:ext cx="4127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630C1F-C8AF-9DA6-5341-04D7A07A7B71}"/>
              </a:ext>
            </a:extLst>
          </p:cNvPr>
          <p:cNvCxnSpPr>
            <a:cxnSpLocks/>
          </p:cNvCxnSpPr>
          <p:nvPr/>
        </p:nvCxnSpPr>
        <p:spPr>
          <a:xfrm>
            <a:off x="7835931" y="3000375"/>
            <a:ext cx="4127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DF08C7C-0529-2C07-5921-F79C5AA5C1D7}"/>
              </a:ext>
            </a:extLst>
          </p:cNvPr>
          <p:cNvSpPr txBox="1"/>
          <p:nvPr/>
        </p:nvSpPr>
        <p:spPr>
          <a:xfrm>
            <a:off x="7928602" y="4248246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770" y="582295"/>
            <a:ext cx="8652510" cy="447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Xie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Yuankun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Xiong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Chenxu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Wang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Xiaopeng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Wang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Zhiyong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Lu Yi, Qi Xin , Fu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Ruibo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Liu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Yukun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Wen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Zhengqi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Tao Jianhua , Li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Guanjun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Ye Long. (2024). Does Current Deepfake Audio Detection Model Effectively Detect ALM-based Deepfake Audio?. </a:t>
            </a:r>
          </a:p>
          <a:p>
            <a:pPr lvl="0" algn="just">
              <a:lnSpc>
                <a:spcPct val="107000"/>
              </a:lnSpc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DOI: </a:t>
            </a:r>
            <a:r>
              <a:rPr lang="en-IN" sz="20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10.48550/arXiv.2408.10853</a:t>
            </a:r>
            <a:endParaRPr lang="en-IN" sz="2000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endParaRPr lang="en-IN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Xie,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Yuankun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Lu, Yi &amp; Fu,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Ruibo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Wen,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Zhengqi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Wang,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Zhiyong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Tao, Jianhua &amp; Qi, Xin &amp; Wang,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Xiaopeng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Liu,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Yukun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Cheng,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Haonan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Ye, Long &amp; Sun, Yi. (2024). The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Codecfake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Dataset and Countermeasures for the Universally Detection of Deepfake Audio. </a:t>
            </a:r>
          </a:p>
          <a:p>
            <a:pPr lvl="0" algn="just">
              <a:lnSpc>
                <a:spcPct val="107000"/>
              </a:lnSpc>
            </a:pPr>
            <a:r>
              <a:rPr lang="en-IN" sz="2000" b="0" i="0" u="sng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DOI: </a:t>
            </a:r>
            <a:r>
              <a:rPr lang="en-IN" sz="20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10.48550/arXiv.2405.04880</a:t>
            </a:r>
            <a:endParaRPr lang="en-US" alt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770" y="582295"/>
            <a:ext cx="8652510" cy="4676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alt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IN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Kawa, Piotr &amp; Plata, Marcin &amp; </a:t>
            </a:r>
            <a:r>
              <a:rPr lang="en-IN" sz="2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Syga</a:t>
            </a:r>
            <a:r>
              <a:rPr lang="en-IN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Piotr. (2022). Attack Agnostic Dataset: Towards Generalization and Stabilization of Audio </a:t>
            </a:r>
            <a:r>
              <a:rPr lang="en-IN" sz="2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DeepFake</a:t>
            </a:r>
            <a:r>
              <a:rPr lang="en-IN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Detection. 4023-4027. </a:t>
            </a:r>
          </a:p>
          <a:p>
            <a:pPr lvl="0" algn="just">
              <a:lnSpc>
                <a:spcPct val="107000"/>
              </a:lnSpc>
            </a:pPr>
            <a:r>
              <a:rPr lang="en-IN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DOI: </a:t>
            </a:r>
            <a:r>
              <a:rPr lang="en-IN" sz="21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10.21437/Interspeech.2022-10078</a:t>
            </a:r>
            <a:endParaRPr lang="en-IN" sz="2100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endParaRPr lang="en-IN" sz="2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r>
              <a:rPr lang="en-IN" sz="21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en-IN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T. -P. Doan, L. Nguyen-Vu, S. Jung and K. Hong, "BTS-E: Audio Deepfake Detection Using Breathing-Talking-Silence Encoder," ICASSP 2023 - 2023 IEEE International Conference on Acoustics, Speech and Signal Processing (ICASSP), Rhodes Island, Greece, 2023, pp. 1-5. </a:t>
            </a:r>
          </a:p>
          <a:p>
            <a:pPr lvl="0" algn="just">
              <a:lnSpc>
                <a:spcPct val="107000"/>
              </a:lnSpc>
            </a:pPr>
            <a:r>
              <a:rPr lang="en-IN" sz="2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oi: </a:t>
            </a:r>
            <a:r>
              <a:rPr lang="en-IN" sz="2100" u="sng" kern="100" dirty="0">
                <a:solidFill>
                  <a:srgbClr val="0097A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10.1109/ICASSP49357.2023.10095927.</a:t>
            </a: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hlinkClick r:id="rId3" action="ppaction://hlinkfile"/>
            </a:endParaRP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hlinkClick r:id="rId3" action="ppaction://hlinkfile"/>
            </a:endParaRP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81921"/>
            <a:ext cx="8652510" cy="2835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2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</a:t>
            </a:r>
            <a:r>
              <a:rPr lang="en-US" alt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S. Rana, M. N. Nobi, B. Murali and A. H. Sung, "Deepfake Detection: A Systematic Literature Review," in IEEE Access, vol. 10, pp. 25494-25513, 2022</a:t>
            </a: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2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altLang="en-IN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IN" sz="2100" u="sng" dirty="0">
                <a:solidFill>
                  <a:srgbClr val="0097A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10.1109/ACCESS.2022.3154404</a:t>
            </a:r>
            <a:r>
              <a:rPr lang="en-US" altLang="en-IN" sz="2100" dirty="0">
                <a:solidFill>
                  <a:srgbClr val="0097A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2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</a:t>
            </a:r>
            <a:r>
              <a:rPr lang="en-US" alt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v-SE" alt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Jordan J. Bird, Ahmad Lotfi</a:t>
            </a:r>
            <a:r>
              <a:rPr lang="en-US" alt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(2023). Real-time Detection of AI-Generated Speech for </a:t>
            </a:r>
            <a:r>
              <a:rPr lang="en-US" altLang="en-IN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DeepFake</a:t>
            </a:r>
            <a:r>
              <a:rPr lang="en-US" alt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Voice Conversion.</a:t>
            </a: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DOI: </a:t>
            </a:r>
            <a:r>
              <a:rPr lang="en-IN" sz="2100" u="sng" dirty="0">
                <a:solidFill>
                  <a:srgbClr val="0097A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https://doi.org/10.48550/arXiv.2308.12734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19799"/>
            <a:ext cx="8652510" cy="3161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2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 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Bird, Jordan &amp; Lotfi, Ahmad. (2023). Real-time Detection of AI-Generated Speech for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DeepFake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Voice Conversion. DOI: </a:t>
            </a:r>
            <a:r>
              <a:rPr lang="en-IN" sz="21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10.48550/arXiv.2308.12734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2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</a:t>
            </a:r>
            <a:r>
              <a:rPr lang="en-US" alt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Cazarez, R. L. U., &amp; Martin, C. L. (2018). Neural networks for predicting student performance in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online education. IEEE Latin America Transactions, 16(7), 2053–2060. </a:t>
            </a: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  <a:hlinkClick r:id="rId3" action="ppaction://hlinkfile"/>
              </a:rPr>
              <a:t>https://doi.org/10.1109/TLA.2018.8447376</a:t>
            </a:r>
            <a:endParaRPr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90195" y="568091"/>
            <a:ext cx="8563610" cy="438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 algn="just">
              <a:lnSpc>
                <a:spcPct val="12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fake audio is a threat to security and raises ethical concerns; hence, detection becomes a challenging task. This work helps to develop a deep learning-based method for the detection of deep fake audio. We are going to develop a technique to detect deep fake audio using a deep learning-based approach. The model will incorporate convolutional neural network (CNN) and LSTM (Long Short-Term Memory) layers to capture spatial and temporal features of audio. MFCCs(Mel-frequency Cepstral Coefficient) and spectrograms will be applied to the model using a dataset of real and synthesized audio. Experiments demonstrate that our model reaches high accuracy and robustness, outperforming baseline models. The approach effectively distinguishes real audio from deep fakes with a low false positive rate. The model exhibits strong resilience against state-of-the-art audio synthesis techniques, making it a promising solution for automated audio verification systems. Future work will enhance model performance through adversarial training and dataset expansion.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48862" y="733550"/>
            <a:ext cx="8652510" cy="352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 </a:t>
            </a:r>
            <a:r>
              <a:rPr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Cook, C. R., Kilgus, S. P., &amp; Burns, M. K. (2018). Advancing the science and practice of precision education to enhance student outcomes. Journal of School Psychology, 66(SI), 4–10.</a:t>
            </a: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file"/>
              </a:rPr>
              <a:t>https://doi.org/10.1016/j.jsp.2017.11.004</a:t>
            </a: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[10] </a:t>
            </a:r>
            <a:r>
              <a:rPr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Corbett, A. T., &amp; Anderson, J. R. (1995). Knowledge tracing: Modeling the acquisition of procedural knowledge. User Modeling and User-Adapted Interaction, 4(4), 253–278. </a:t>
            </a: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file"/>
              </a:rPr>
              <a:t>https://doi.org/10.1007/BF01099821</a:t>
            </a: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5354"/>
            <a:ext cx="8652510" cy="3872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2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[11]</a:t>
            </a:r>
            <a:r>
              <a:rPr lang="en-US" alt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Fischer, C., Pardos, Z. A., Baker, R. S., Williams, J. J., Smyth, P., Yu, R., Slater, S., Baker, R., &amp;</a:t>
            </a:r>
            <a:r>
              <a:rPr lang="en-US" alt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Warschauer, M. (2020). Mining big data in education: Affordances and challenges. Review of</a:t>
            </a:r>
            <a:r>
              <a:rPr lang="en-US" alt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 in Education, 44(1), 130–160. </a:t>
            </a: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file"/>
              </a:rPr>
              <a:t>https://doi.org/10.3102/0091732X20903304</a:t>
            </a: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[12] </a:t>
            </a:r>
            <a:r>
              <a:rPr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Kulik, J. A., &amp; Fletcher, J. D. (2016). Effectiveness of intelligent tutoring systems: A metaanalytic review. Review of Educational Research, 86(1), 42–78. </a:t>
            </a: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dirty="0">
                <a:solidFill>
                  <a:srgbClr val="0097A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https://doi.org/10.3102/0034654315581420</a:t>
            </a: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770" y="582295"/>
            <a:ext cx="8652510" cy="3526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alt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2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[13]</a:t>
            </a:r>
            <a:r>
              <a:rPr lang="en-US" alt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 Youn Yoon (2023) Short answer grading using one-shot prompting and text similarity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scoringmodel</a:t>
            </a:r>
            <a:endParaRPr lang="en-US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100" u="sng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https://doi.org/10.48550/arXiv.2305.18638</a:t>
            </a:r>
            <a:endParaRPr lang="en-IN" sz="2100" u="sng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2100" u="sng" dirty="0">
              <a:solidFill>
                <a:schemeClr val="accent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[14] </a:t>
            </a:r>
            <a:r>
              <a:rPr lang="en-US" alt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S. Rana, M. N. Nobi, B. Murali and A. H. Sung, "Deepfake Detection: A Systematic Literature Review," in IEEE Access, vol. 10, pp. 25494-25513, 2022</a:t>
            </a: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IN" sz="2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altLang="en-IN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IN" sz="2100" u="sng" dirty="0">
                <a:solidFill>
                  <a:srgbClr val="0097A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10.1109/ACCESS.2022.3154404</a:t>
            </a:r>
            <a:r>
              <a:rPr lang="en-US" altLang="en-IN" sz="2100" dirty="0">
                <a:solidFill>
                  <a:srgbClr val="0097A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IN" sz="2100" u="sng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47884-D8D0-AE77-BC33-838D23071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8767165C-01E0-499E-53DE-1C8498F67C84}"/>
              </a:ext>
            </a:extLst>
          </p:cNvPr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A5F49-19ED-9DEF-DBBE-A5EDAD70BA63}"/>
              </a:ext>
            </a:extLst>
          </p:cNvPr>
          <p:cNvSpPr txBox="1"/>
          <p:nvPr/>
        </p:nvSpPr>
        <p:spPr>
          <a:xfrm>
            <a:off x="191770" y="582295"/>
            <a:ext cx="8652510" cy="2143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altLang="en-IN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r>
              <a:rPr lang="en-US" altLang="en-IN" sz="21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[15]</a:t>
            </a:r>
            <a:r>
              <a:rPr lang="en-US" alt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Kawa, Piotr &amp; Plata, Marcin &amp; </a:t>
            </a:r>
            <a:r>
              <a:rPr lang="en-IN" sz="2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Syga</a:t>
            </a:r>
            <a:r>
              <a:rPr lang="en-IN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Piotr. (2022). Attack Agnostic Dataset: Towards Generalization and Stabilization of Audio </a:t>
            </a:r>
            <a:r>
              <a:rPr lang="en-IN" sz="2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DeepFake</a:t>
            </a:r>
            <a:r>
              <a:rPr lang="en-IN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Detection. 4023-4027. </a:t>
            </a:r>
          </a:p>
          <a:p>
            <a:pPr lvl="0" algn="just">
              <a:lnSpc>
                <a:spcPct val="107000"/>
              </a:lnSpc>
            </a:pPr>
            <a:r>
              <a:rPr lang="en-IN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DOI: </a:t>
            </a:r>
            <a:r>
              <a:rPr lang="en-IN" sz="21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10.21437/Interspeech.2022-10078</a:t>
            </a:r>
            <a:endParaRPr lang="en-IN" sz="2100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</a:pPr>
            <a:endParaRPr lang="en-IN" sz="2100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BE6EC-4024-8178-BA48-FCE3F539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368"/>
            <a:ext cx="9144000" cy="427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67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9E1CB-B83E-A4C7-C69F-4578AD230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DC8EAC-A044-A14C-895C-D9D76315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48" y="0"/>
            <a:ext cx="756150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1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54940" y="923290"/>
            <a:ext cx="8909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 Features: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use MFCCs and spectrograms for distinguishing real and fake audio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Testing on Real and Fake Audio: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test model accuracy on real and fake audio clips.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Model Robustness: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enhance robustness by adding data and new techniques.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Minimizing False Positives 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minimize false positives by reducing real-audio misclassifications.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 (Literature Survey)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33241"/>
              </p:ext>
            </p:extLst>
          </p:nvPr>
        </p:nvGraphicFramePr>
        <p:xfrm>
          <a:off x="248575" y="781921"/>
          <a:ext cx="8540316" cy="3994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2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Ref. No.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24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Audio Language Models(ALMs), </a:t>
                      </a: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including codec-trained models, along with feature extraction techniques like</a:t>
                      </a: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 Wav2Vec</a:t>
                      </a: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, and detection models.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large-scale speaker identification dataset called ‘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VoxCeleb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’, that can be useful for training and evaluating detection models like LCNN.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Utilizing ALMs, codec-trained models, and advanced detection techniques by  improving the performance of deep fake audio detection systems.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Traditional models struggled with the sophistication of ALM-based audio, codec-trained countermeasures offer a promising approach for effectively detecting these types of deepfakes.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Codec-trained model achieved 0% EER; W2V2-AASIST reached 9.424% EER</a:t>
                      </a:r>
                    </a:p>
                    <a:p>
                      <a:pPr algn="just"/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(approx. 90.576%).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724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project combined the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Codecfake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dataset with co-training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stratergies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notable 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CSAM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to enhance detection of 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ALM-based audio deepfakes.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dataset that is specifically designed for the detection of deep fake audio, containing a wide range of synthesized audio samples.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combination of high-quality datasets with co-training strategies allows for more effective training cycles, improving convergence rates and reducing the time required for training the models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project has various limitations like Generalization Challenges, such as: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Source Training,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ii. Narrow Audio Types,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iii. Acoustic Conditions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EER of 0.616 % with the W2V2-AASIST (CSAM) model has been recorded, indicating a low error rate.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approx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99.384%)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 (Literature Survey)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34591"/>
              </p:ext>
            </p:extLst>
          </p:nvPr>
        </p:nvGraphicFramePr>
        <p:xfrm>
          <a:off x="248575" y="781921"/>
          <a:ext cx="8540316" cy="3994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2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Ref. No.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24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project used an Attack Agnostic dataset and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 Linear Convolutional Network (LCNN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with 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LFCC(</a:t>
                      </a:r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Frequency Cepstral Coefficients)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mel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-spectrogram front-ends for audio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DeepFake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detection.</a:t>
                      </a:r>
                      <a:endParaRPr lang="en-US" alt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dataset that is designed to evaluate audio deepfake detection models in a manner that is not influenced by specific attack methods.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LCNN architecture is flexible and can be adapted to different audio processing tasks, making it suitable for deepfake detection and audio classification tasks.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project has a serious lack of potential diversity in datasets regarding ethnicity, age, as well as the challenge of generalization and stability across various audio datasets remained same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paper has reported an EER (Equal error Rate) of 2.37% for the best model LCNN across different datasets folds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724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project has proposed the 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BTS-E(</a:t>
                      </a:r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Breathing-Talking </a:t>
                      </a:r>
                      <a:r>
                        <a:rPr lang="en-IN" sz="11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SilenceEvaluation</a:t>
                      </a:r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which evaluates the correlation between breathing, talking, and the silence sounds within the audio clips to detect deepfake voices.</a:t>
                      </a:r>
                      <a:endParaRPr lang="en-US" alt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custom dataset designed to include various audio samples with distinct features related to breathing, talking, and silence is used. (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LibriSpeech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framework's ability to analyze various sound components (breathing, talking, and silence) allows for a more comprehensive evaluation of audio clips.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complexity of accurately capturing natural breathing sounds across diverse voice to generalize effectively.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project has improved the classifier performance by up to 46% compared to the previous models.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 (Literature Survey)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55600"/>
              </p:ext>
            </p:extLst>
          </p:nvPr>
        </p:nvGraphicFramePr>
        <p:xfrm>
          <a:off x="248575" y="781921"/>
          <a:ext cx="8540316" cy="3994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2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Ref. No.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24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Analyzed various deepfake detection techniques, including machine learning and deep learning approaches.</a:t>
                      </a:r>
                      <a:endParaRPr lang="en-US" alt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Custom Dataset of user’s voices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ost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simplest and easiest approach of detecting a deepfake audio.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Real-Time detection and Generalization across datasets.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Achieved an accuracy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 over 90% on specific datasets.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724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Utilized 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signal processing techniques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machine learning algorithms to create a real-time system for detecting AI-generated speech.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custom dataset of A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I-generated voices and user voices.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Works well with diverse datasets.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Variability in voice quality and accents that could affect accuracy.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accuracy of the detection system would depend on various factors, including the quality of the training data, the algorithms used. 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 (Literature Survey)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72370"/>
              </p:ext>
            </p:extLst>
          </p:nvPr>
        </p:nvGraphicFramePr>
        <p:xfrm>
          <a:off x="248575" y="781921"/>
          <a:ext cx="8540316" cy="3994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2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Ref. No.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24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 employs t-testing to statistically analyze temporal audio features and optimizes 208 machine learning models through 10-fold cross-validation. The best-performing model, </a:t>
                      </a:r>
                      <a:r>
                        <a:rPr lang="en-US" altLang="en-IN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Extreme Gradient Boosting (</a:t>
                      </a:r>
                      <a:r>
                        <a:rPr lang="en-US" altLang="en-IN" sz="11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alt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custom dataset generated for this study, containing real human speech from eight well-known figures via Retrieval-based Voice Conversion. 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model is capable of real-time speech classification with a processing time of 0.004 milliseconds per second of speech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dataset contains speech from only eight figures, which may limit the generalization of the model to voices outside of the dataset.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99.3% accuracy achieved with the Extreme Gradient Boosting (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model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724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MFCCs(Mel-frequency cepstral coefficients) 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technique is used to acquire information from the audio.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Fake-Or-Real (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Dataset, created with a text-to-speech model and is divided into sub-sections.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 VGG-16 model outperforms other state-of-the-art approaches.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Potential fluctuation and distortion in the audio signals.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 model outperformed the other Machine Learning models in terms of accuracy for the dataset.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 (Literature Survey)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53853"/>
              </p:ext>
            </p:extLst>
          </p:nvPr>
        </p:nvGraphicFramePr>
        <p:xfrm>
          <a:off x="248575" y="781921"/>
          <a:ext cx="8540316" cy="3994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2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Ref. No.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24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self-supervised pre-trained model (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HuBERT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 improve detection in the audio.</a:t>
                      </a:r>
                      <a:endParaRPr lang="en-US" alt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custom dataset consisting of Fake and Real audio.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lightly improved when the languages of the pre-trained database, and the fine-tuned database are same.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Insufficient data generalization and insufficient feature extraction  for unknown voice.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equal-error rate (EER) of 2.89% has been achieved.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724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Deepfake-Detection techniques using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Deep Learning based algorithms like CNNs.</a:t>
                      </a:r>
                      <a:endParaRPr lang="en-US" altLang="en-IN" sz="11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Celeb-DF and Audio 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DeepFake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Dataset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sage of CNNs enabled higher accuracy of deep fake audio detection.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not focus on features like temporal and spectral audio patterns.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Graded with </a:t>
                      </a:r>
                      <a:r>
                        <a:rPr lang="en-US" alt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0% accuracy with the specified methodology.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/>
          <p:cNvSpPr txBox="1"/>
          <p:nvPr/>
        </p:nvSpPr>
        <p:spPr>
          <a:xfrm>
            <a:off x="0" y="-10679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Approaches (Literature Survey)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76065"/>
              </p:ext>
            </p:extLst>
          </p:nvPr>
        </p:nvGraphicFramePr>
        <p:xfrm>
          <a:off x="248575" y="781921"/>
          <a:ext cx="8540316" cy="3994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2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7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Ref. No.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724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AdaBoost</a:t>
                      </a:r>
                      <a:r>
                        <a:rPr lang="en-US" alt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has been utilized to improve the efficiency of the audio detection.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custom-generated dataset of real and cloned audio samples from 49 adult participants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iological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Insights and Diverse Datasets.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imited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Sample Size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AdaBoost achieved the highest performance with a 5-fold cross-validation balanced accuracy of 81%.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724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Extreme Gradient Boosting (</a:t>
                      </a:r>
                      <a:r>
                        <a:rPr lang="en-US" sz="11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has been used.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Deep-Voice dataset using Retrieval-based Voice Conversion.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 detect a variety of accents for deepfake audio detection.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IN" sz="1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imited</a:t>
                      </a: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Feature specificity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 overall test accuracy of 79% on unseen data.</a:t>
                      </a:r>
                      <a:endParaRPr lang="en-US" alt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2457</Words>
  <Application>Microsoft Office PowerPoint</Application>
  <PresentationFormat>On-screen Show (16:9)</PresentationFormat>
  <Paragraphs>235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Times New Roman</vt:lpstr>
      <vt:lpstr>Simple Light</vt:lpstr>
      <vt:lpstr>   Gokaraju Rangaraju Institute of Engineering and Technology  (Autonomous) Department of Artificial Intelligence and Machine Learning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Gokaraju Rangaraju Institute of Engineering and Technology (Autonomous) Department of Artificial Intelligence and Machine Learning Engineering</dc:title>
  <dc:creator>OM</dc:creator>
  <cp:lastModifiedBy>Harshitha Chilupuri</cp:lastModifiedBy>
  <cp:revision>123</cp:revision>
  <dcterms:created xsi:type="dcterms:W3CDTF">2024-09-24T19:05:48Z</dcterms:created>
  <dcterms:modified xsi:type="dcterms:W3CDTF">2024-11-25T08:49:11Z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1033-5.3.0.7932</vt:lpwstr>
  </property>
</Properties>
</file>