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theme/themeOverride2.xml" ContentType="application/vnd.openxmlformats-officedocument.themeOverr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Layouts/slideLayout16.xml" ContentType="application/vnd.openxmlformats-officedocument.presentationml.slide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76" r:id="rId1"/>
    <p:sldMasterId id="2147483957" r:id="rId2"/>
  </p:sldMasterIdLst>
  <p:notesMasterIdLst>
    <p:notesMasterId r:id="rId100"/>
  </p:notesMasterIdLst>
  <p:handoutMasterIdLst>
    <p:handoutMasterId r:id="rId101"/>
  </p:handoutMasterIdLst>
  <p:sldIdLst>
    <p:sldId id="1152" r:id="rId3"/>
    <p:sldId id="1151" r:id="rId4"/>
    <p:sldId id="1141" r:id="rId5"/>
    <p:sldId id="1162" r:id="rId6"/>
    <p:sldId id="1143" r:id="rId7"/>
    <p:sldId id="1187" r:id="rId8"/>
    <p:sldId id="1145" r:id="rId9"/>
    <p:sldId id="1096" r:id="rId10"/>
    <p:sldId id="1147" r:id="rId11"/>
    <p:sldId id="1153" r:id="rId12"/>
    <p:sldId id="1155" r:id="rId13"/>
    <p:sldId id="1277" r:id="rId14"/>
    <p:sldId id="1299" r:id="rId15"/>
    <p:sldId id="1298" r:id="rId16"/>
    <p:sldId id="1297" r:id="rId17"/>
    <p:sldId id="1300" r:id="rId18"/>
    <p:sldId id="1301" r:id="rId19"/>
    <p:sldId id="1302" r:id="rId20"/>
    <p:sldId id="1291" r:id="rId21"/>
    <p:sldId id="1294" r:id="rId22"/>
    <p:sldId id="1292" r:id="rId23"/>
    <p:sldId id="1295" r:id="rId24"/>
    <p:sldId id="1293" r:id="rId25"/>
    <p:sldId id="1296" r:id="rId26"/>
    <p:sldId id="1159" r:id="rId27"/>
    <p:sldId id="1161" r:id="rId28"/>
    <p:sldId id="1104" r:id="rId29"/>
    <p:sldId id="1279" r:id="rId30"/>
    <p:sldId id="1180" r:id="rId31"/>
    <p:sldId id="1280" r:id="rId32"/>
    <p:sldId id="1288" r:id="rId33"/>
    <p:sldId id="1119" r:id="rId34"/>
    <p:sldId id="1116" r:id="rId35"/>
    <p:sldId id="1120" r:id="rId36"/>
    <p:sldId id="1118" r:id="rId37"/>
    <p:sldId id="1125" r:id="rId38"/>
    <p:sldId id="1283" r:id="rId39"/>
    <p:sldId id="1284" r:id="rId40"/>
    <p:sldId id="1285" r:id="rId41"/>
    <p:sldId id="1278" r:id="rId42"/>
    <p:sldId id="1282" r:id="rId43"/>
    <p:sldId id="1123" r:id="rId44"/>
    <p:sldId id="1281" r:id="rId45"/>
    <p:sldId id="1136" r:id="rId46"/>
    <p:sldId id="1127" r:id="rId47"/>
    <p:sldId id="1128" r:id="rId48"/>
    <p:sldId id="1129" r:id="rId49"/>
    <p:sldId id="1130" r:id="rId50"/>
    <p:sldId id="1132" r:id="rId51"/>
    <p:sldId id="1133" r:id="rId52"/>
    <p:sldId id="1134" r:id="rId53"/>
    <p:sldId id="1188" r:id="rId54"/>
    <p:sldId id="1189" r:id="rId55"/>
    <p:sldId id="1193" r:id="rId56"/>
    <p:sldId id="1194" r:id="rId57"/>
    <p:sldId id="1198" r:id="rId58"/>
    <p:sldId id="1197" r:id="rId59"/>
    <p:sldId id="1206" r:id="rId60"/>
    <p:sldId id="1276" r:id="rId61"/>
    <p:sldId id="1201" r:id="rId62"/>
    <p:sldId id="1209" r:id="rId63"/>
    <p:sldId id="1215" r:id="rId64"/>
    <p:sldId id="1210" r:id="rId65"/>
    <p:sldId id="1211" r:id="rId66"/>
    <p:sldId id="1212" r:id="rId67"/>
    <p:sldId id="1303" r:id="rId68"/>
    <p:sldId id="1304" r:id="rId69"/>
    <p:sldId id="1137" r:id="rId70"/>
    <p:sldId id="1286" r:id="rId71"/>
    <p:sldId id="1163" r:id="rId72"/>
    <p:sldId id="1218" r:id="rId73"/>
    <p:sldId id="1317" r:id="rId74"/>
    <p:sldId id="1318" r:id="rId75"/>
    <p:sldId id="1308" r:id="rId76"/>
    <p:sldId id="1309" r:id="rId77"/>
    <p:sldId id="1311" r:id="rId78"/>
    <p:sldId id="1312" r:id="rId79"/>
    <p:sldId id="1315" r:id="rId80"/>
    <p:sldId id="1313" r:id="rId81"/>
    <p:sldId id="1314" r:id="rId82"/>
    <p:sldId id="1316" r:id="rId83"/>
    <p:sldId id="965" r:id="rId84"/>
    <p:sldId id="1257" r:id="rId85"/>
    <p:sldId id="1256" r:id="rId86"/>
    <p:sldId id="1260" r:id="rId87"/>
    <p:sldId id="1252" r:id="rId88"/>
    <p:sldId id="1253" r:id="rId89"/>
    <p:sldId id="1287" r:id="rId90"/>
    <p:sldId id="1306" r:id="rId91"/>
    <p:sldId id="1307" r:id="rId92"/>
    <p:sldId id="1319" r:id="rId93"/>
    <p:sldId id="1320" r:id="rId94"/>
    <p:sldId id="1167" r:id="rId95"/>
    <p:sldId id="1175" r:id="rId96"/>
    <p:sldId id="1177" r:id="rId97"/>
    <p:sldId id="1185" r:id="rId98"/>
    <p:sldId id="1186" r:id="rId99"/>
  </p:sldIdLst>
  <p:sldSz cx="9144000" cy="6858000" type="screen4x3"/>
  <p:notesSz cx="9271000" cy="6997700"/>
  <p:defaultTextStyle>
    <a:defPPr>
      <a:defRPr lang="en-US"/>
    </a:defPPr>
    <a:lvl1pPr algn="l" rtl="0" eaLnBrk="0" fontAlgn="base" hangingPunct="0">
      <a:spcBef>
        <a:spcPct val="0"/>
      </a:spcBef>
      <a:spcAft>
        <a:spcPct val="0"/>
      </a:spcAft>
      <a:defRPr sz="2400" i="1"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2400" i="1"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2400" i="1"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2400" i="1"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2400" i="1" kern="1200">
        <a:solidFill>
          <a:schemeClr val="tx1"/>
        </a:solidFill>
        <a:latin typeface="Arial" pitchFamily="34" charset="0"/>
        <a:ea typeface="+mn-ea"/>
        <a:cs typeface="+mn-cs"/>
      </a:defRPr>
    </a:lvl5pPr>
    <a:lvl6pPr marL="2286000" algn="l" defTabSz="914400" rtl="0" eaLnBrk="1" latinLnBrk="0" hangingPunct="1">
      <a:defRPr sz="2400" i="1" kern="1200">
        <a:solidFill>
          <a:schemeClr val="tx1"/>
        </a:solidFill>
        <a:latin typeface="Arial" pitchFamily="34" charset="0"/>
        <a:ea typeface="+mn-ea"/>
        <a:cs typeface="+mn-cs"/>
      </a:defRPr>
    </a:lvl6pPr>
    <a:lvl7pPr marL="2743200" algn="l" defTabSz="914400" rtl="0" eaLnBrk="1" latinLnBrk="0" hangingPunct="1">
      <a:defRPr sz="2400" i="1" kern="1200">
        <a:solidFill>
          <a:schemeClr val="tx1"/>
        </a:solidFill>
        <a:latin typeface="Arial" pitchFamily="34" charset="0"/>
        <a:ea typeface="+mn-ea"/>
        <a:cs typeface="+mn-cs"/>
      </a:defRPr>
    </a:lvl7pPr>
    <a:lvl8pPr marL="3200400" algn="l" defTabSz="914400" rtl="0" eaLnBrk="1" latinLnBrk="0" hangingPunct="1">
      <a:defRPr sz="2400" i="1" kern="1200">
        <a:solidFill>
          <a:schemeClr val="tx1"/>
        </a:solidFill>
        <a:latin typeface="Arial" pitchFamily="34" charset="0"/>
        <a:ea typeface="+mn-ea"/>
        <a:cs typeface="+mn-cs"/>
      </a:defRPr>
    </a:lvl8pPr>
    <a:lvl9pPr marL="3657600" algn="l" defTabSz="914400" rtl="0" eaLnBrk="1" latinLnBrk="0" hangingPunct="1">
      <a:defRPr sz="2400" i="1"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9647"/>
    <a:srgbClr val="6BDF7E"/>
    <a:srgbClr val="315263"/>
    <a:srgbClr val="00FFCC"/>
    <a:srgbClr val="E9C561"/>
    <a:srgbClr val="008000"/>
    <a:srgbClr val="99CCFF"/>
    <a:srgbClr val="FEB66E"/>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735" autoAdjust="0"/>
    <p:restoredTop sz="92832" autoAdjust="0"/>
  </p:normalViewPr>
  <p:slideViewPr>
    <p:cSldViewPr snapToGrid="0" snapToObjects="1">
      <p:cViewPr varScale="1">
        <p:scale>
          <a:sx n="68" d="100"/>
          <a:sy n="68" d="100"/>
        </p:scale>
        <p:origin x="-1440" y="-90"/>
      </p:cViewPr>
      <p:guideLst>
        <p:guide orient="horz" pos="1536"/>
        <p:guide pos="39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746"/>
    </p:cViewPr>
  </p:sorterViewPr>
  <p:notesViewPr>
    <p:cSldViewPr snapToGrid="0" snapToObjects="1">
      <p:cViewPr varScale="1">
        <p:scale>
          <a:sx n="72" d="100"/>
          <a:sy n="72" d="100"/>
        </p:scale>
        <p:origin x="-1950" y="-108"/>
      </p:cViewPr>
      <p:guideLst>
        <p:guide orient="horz" pos="2204"/>
        <p:guide pos="292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4065588" cy="346075"/>
          </a:xfrm>
          <a:prstGeom prst="rect">
            <a:avLst/>
          </a:prstGeom>
          <a:noFill/>
          <a:ln w="12700">
            <a:noFill/>
            <a:miter lim="800000"/>
            <a:headEnd/>
            <a:tailEnd/>
          </a:ln>
          <a:effectLst/>
        </p:spPr>
        <p:txBody>
          <a:bodyPr vert="horz" wrap="square" lIns="91905" tIns="45950" rIns="91905" bIns="45950" numCol="1" anchor="t" anchorCtr="0" compatLnSpc="1">
            <a:prstTxWarp prst="textNoShape">
              <a:avLst/>
            </a:prstTxWarp>
          </a:bodyPr>
          <a:lstStyle>
            <a:lvl1pPr defTabSz="919163">
              <a:defRPr sz="1300" i="0">
                <a:latin typeface="Times New Roman" pitchFamily="18" charset="0"/>
              </a:defRPr>
            </a:lvl1pPr>
          </a:lstStyle>
          <a:p>
            <a:pPr>
              <a:defRPr/>
            </a:pPr>
            <a:endParaRPr lang="en-US" altLang="zh-CN"/>
          </a:p>
        </p:txBody>
      </p:sp>
      <p:sp>
        <p:nvSpPr>
          <p:cNvPr id="45059" name="Rectangle 3"/>
          <p:cNvSpPr>
            <a:spLocks noGrp="1" noChangeArrowheads="1"/>
          </p:cNvSpPr>
          <p:nvPr>
            <p:ph type="dt" sz="quarter" idx="1"/>
          </p:nvPr>
        </p:nvSpPr>
        <p:spPr bwMode="auto">
          <a:xfrm>
            <a:off x="5289550" y="0"/>
            <a:ext cx="3962400" cy="346075"/>
          </a:xfrm>
          <a:prstGeom prst="rect">
            <a:avLst/>
          </a:prstGeom>
          <a:noFill/>
          <a:ln w="12700">
            <a:noFill/>
            <a:miter lim="800000"/>
            <a:headEnd/>
            <a:tailEnd/>
          </a:ln>
          <a:effectLst/>
        </p:spPr>
        <p:txBody>
          <a:bodyPr vert="horz" wrap="square" lIns="91905" tIns="45950" rIns="91905" bIns="45950" numCol="1" anchor="t" anchorCtr="0" compatLnSpc="1">
            <a:prstTxWarp prst="textNoShape">
              <a:avLst/>
            </a:prstTxWarp>
          </a:bodyPr>
          <a:lstStyle>
            <a:lvl1pPr algn="r" defTabSz="919163">
              <a:defRPr sz="1300" i="0">
                <a:latin typeface="Times New Roman" pitchFamily="18" charset="0"/>
              </a:defRPr>
            </a:lvl1pPr>
          </a:lstStyle>
          <a:p>
            <a:pPr>
              <a:defRPr/>
            </a:pPr>
            <a:fld id="{F101F072-C1DD-4EE6-A911-CD1F4AA45AC9}" type="datetime1">
              <a:rPr lang="zh-CN" altLang="en-US"/>
              <a:pPr>
                <a:defRPr/>
              </a:pPr>
              <a:t>2017/4/8</a:t>
            </a:fld>
            <a:endParaRPr lang="en-US" altLang="zh-CN"/>
          </a:p>
        </p:txBody>
      </p:sp>
      <p:sp>
        <p:nvSpPr>
          <p:cNvPr id="45060" name="Rectangle 4"/>
          <p:cNvSpPr>
            <a:spLocks noGrp="1" noChangeArrowheads="1"/>
          </p:cNvSpPr>
          <p:nvPr>
            <p:ph type="ftr" sz="quarter" idx="2"/>
          </p:nvPr>
        </p:nvSpPr>
        <p:spPr bwMode="auto">
          <a:xfrm>
            <a:off x="0" y="6642100"/>
            <a:ext cx="4065588" cy="346075"/>
          </a:xfrm>
          <a:prstGeom prst="rect">
            <a:avLst/>
          </a:prstGeom>
          <a:noFill/>
          <a:ln w="12700">
            <a:noFill/>
            <a:miter lim="800000"/>
            <a:headEnd/>
            <a:tailEnd/>
          </a:ln>
          <a:effectLst/>
        </p:spPr>
        <p:txBody>
          <a:bodyPr vert="horz" wrap="square" lIns="91905" tIns="45950" rIns="91905" bIns="45950" numCol="1" anchor="b" anchorCtr="0" compatLnSpc="1">
            <a:prstTxWarp prst="textNoShape">
              <a:avLst/>
            </a:prstTxWarp>
          </a:bodyPr>
          <a:lstStyle>
            <a:lvl1pPr defTabSz="919163">
              <a:defRPr sz="1300" i="0">
                <a:latin typeface="Times New Roman" pitchFamily="18" charset="0"/>
              </a:defRPr>
            </a:lvl1pPr>
          </a:lstStyle>
          <a:p>
            <a:pPr>
              <a:defRPr/>
            </a:pPr>
            <a:endParaRPr lang="en-US" altLang="zh-CN"/>
          </a:p>
        </p:txBody>
      </p:sp>
      <p:sp>
        <p:nvSpPr>
          <p:cNvPr id="45061" name="Rectangle 5"/>
          <p:cNvSpPr>
            <a:spLocks noGrp="1" noChangeArrowheads="1"/>
          </p:cNvSpPr>
          <p:nvPr>
            <p:ph type="sldNum" sz="quarter" idx="3"/>
          </p:nvPr>
        </p:nvSpPr>
        <p:spPr bwMode="auto">
          <a:xfrm>
            <a:off x="5289550" y="6642100"/>
            <a:ext cx="3962400" cy="346075"/>
          </a:xfrm>
          <a:prstGeom prst="rect">
            <a:avLst/>
          </a:prstGeom>
          <a:noFill/>
          <a:ln w="12700">
            <a:noFill/>
            <a:miter lim="800000"/>
            <a:headEnd/>
            <a:tailEnd/>
          </a:ln>
          <a:effectLst/>
        </p:spPr>
        <p:txBody>
          <a:bodyPr vert="horz" wrap="square" lIns="91905" tIns="45950" rIns="91905" bIns="45950" numCol="1" anchor="b" anchorCtr="0" compatLnSpc="1">
            <a:prstTxWarp prst="textNoShape">
              <a:avLst/>
            </a:prstTxWarp>
          </a:bodyPr>
          <a:lstStyle>
            <a:lvl1pPr algn="r" defTabSz="919163">
              <a:defRPr sz="1300" i="0">
                <a:latin typeface="Times New Roman" pitchFamily="18" charset="0"/>
              </a:defRPr>
            </a:lvl1pPr>
          </a:lstStyle>
          <a:p>
            <a:pPr>
              <a:defRPr/>
            </a:pPr>
            <a:fld id="{5400B9B7-80F2-4933-B245-9EB749A83492}"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4065588" cy="346075"/>
          </a:xfrm>
          <a:prstGeom prst="rect">
            <a:avLst/>
          </a:prstGeom>
          <a:noFill/>
          <a:ln w="12700">
            <a:noFill/>
            <a:miter lim="800000"/>
            <a:headEnd/>
            <a:tailEnd/>
          </a:ln>
          <a:effectLst/>
        </p:spPr>
        <p:txBody>
          <a:bodyPr vert="horz" wrap="square" lIns="91905" tIns="45950" rIns="91905" bIns="45950" numCol="1" anchor="t" anchorCtr="0" compatLnSpc="1">
            <a:prstTxWarp prst="textNoShape">
              <a:avLst/>
            </a:prstTxWarp>
          </a:bodyPr>
          <a:lstStyle>
            <a:lvl1pPr defTabSz="919163">
              <a:defRPr sz="1300" i="0">
                <a:latin typeface="Times New Roman" pitchFamily="18" charset="0"/>
              </a:defRPr>
            </a:lvl1pPr>
          </a:lstStyle>
          <a:p>
            <a:pPr>
              <a:defRPr/>
            </a:pPr>
            <a:endParaRPr lang="en-US" altLang="zh-CN"/>
          </a:p>
        </p:txBody>
      </p:sp>
      <p:sp>
        <p:nvSpPr>
          <p:cNvPr id="44035" name="Rectangle 3"/>
          <p:cNvSpPr>
            <a:spLocks noGrp="1" noChangeArrowheads="1"/>
          </p:cNvSpPr>
          <p:nvPr>
            <p:ph type="dt" idx="1"/>
          </p:nvPr>
        </p:nvSpPr>
        <p:spPr bwMode="auto">
          <a:xfrm>
            <a:off x="5289550" y="0"/>
            <a:ext cx="3962400" cy="346075"/>
          </a:xfrm>
          <a:prstGeom prst="rect">
            <a:avLst/>
          </a:prstGeom>
          <a:noFill/>
          <a:ln w="12700">
            <a:noFill/>
            <a:miter lim="800000"/>
            <a:headEnd/>
            <a:tailEnd/>
          </a:ln>
          <a:effectLst/>
        </p:spPr>
        <p:txBody>
          <a:bodyPr vert="horz" wrap="square" lIns="91905" tIns="45950" rIns="91905" bIns="45950" numCol="1" anchor="t" anchorCtr="0" compatLnSpc="1">
            <a:prstTxWarp prst="textNoShape">
              <a:avLst/>
            </a:prstTxWarp>
          </a:bodyPr>
          <a:lstStyle>
            <a:lvl1pPr algn="r" defTabSz="919163">
              <a:defRPr sz="1300" i="0">
                <a:latin typeface="Times New Roman" pitchFamily="18" charset="0"/>
              </a:defRPr>
            </a:lvl1pPr>
          </a:lstStyle>
          <a:p>
            <a:pPr>
              <a:defRPr/>
            </a:pPr>
            <a:fld id="{1CABC0E1-924A-4037-92BA-B18903BFAD93}" type="datetime1">
              <a:rPr lang="zh-CN" altLang="en-US"/>
              <a:pPr>
                <a:defRPr/>
              </a:pPr>
              <a:t>2017/4/8</a:t>
            </a:fld>
            <a:endParaRPr lang="en-US" altLang="zh-CN"/>
          </a:p>
        </p:txBody>
      </p:sp>
      <p:sp>
        <p:nvSpPr>
          <p:cNvPr id="53252" name="Rectangle 4"/>
          <p:cNvSpPr>
            <a:spLocks noGrp="1" noRot="1" noChangeAspect="1" noChangeArrowheads="1" noTextEdit="1"/>
          </p:cNvSpPr>
          <p:nvPr>
            <p:ph type="sldImg" idx="2"/>
          </p:nvPr>
        </p:nvSpPr>
        <p:spPr bwMode="auto">
          <a:xfrm>
            <a:off x="2859088" y="520700"/>
            <a:ext cx="3540125" cy="2655888"/>
          </a:xfrm>
          <a:prstGeom prst="rect">
            <a:avLst/>
          </a:prstGeom>
          <a:noFill/>
          <a:ln w="9525">
            <a:solidFill>
              <a:srgbClr val="000000"/>
            </a:solidFill>
            <a:miter lim="800000"/>
            <a:headEnd/>
            <a:tailEnd/>
          </a:ln>
        </p:spPr>
      </p:sp>
      <p:sp>
        <p:nvSpPr>
          <p:cNvPr id="44037" name="Rectangle 5"/>
          <p:cNvSpPr>
            <a:spLocks noGrp="1" noChangeArrowheads="1"/>
          </p:cNvSpPr>
          <p:nvPr>
            <p:ph type="body" sz="quarter" idx="3"/>
          </p:nvPr>
        </p:nvSpPr>
        <p:spPr bwMode="auto">
          <a:xfrm>
            <a:off x="1223963" y="3349625"/>
            <a:ext cx="6808787" cy="3117850"/>
          </a:xfrm>
          <a:prstGeom prst="rect">
            <a:avLst/>
          </a:prstGeom>
          <a:noFill/>
          <a:ln w="12700">
            <a:noFill/>
            <a:miter lim="800000"/>
            <a:headEnd/>
            <a:tailEnd/>
          </a:ln>
          <a:effectLst/>
        </p:spPr>
        <p:txBody>
          <a:bodyPr vert="horz" wrap="square" lIns="91905" tIns="45950" rIns="91905" bIns="4595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4038" name="Rectangle 6"/>
          <p:cNvSpPr>
            <a:spLocks noGrp="1" noChangeArrowheads="1"/>
          </p:cNvSpPr>
          <p:nvPr>
            <p:ph type="ftr" sz="quarter" idx="4"/>
          </p:nvPr>
        </p:nvSpPr>
        <p:spPr bwMode="auto">
          <a:xfrm>
            <a:off x="0" y="6642100"/>
            <a:ext cx="4065588" cy="346075"/>
          </a:xfrm>
          <a:prstGeom prst="rect">
            <a:avLst/>
          </a:prstGeom>
          <a:noFill/>
          <a:ln w="12700">
            <a:noFill/>
            <a:miter lim="800000"/>
            <a:headEnd/>
            <a:tailEnd/>
          </a:ln>
          <a:effectLst/>
        </p:spPr>
        <p:txBody>
          <a:bodyPr vert="horz" wrap="square" lIns="91905" tIns="45950" rIns="91905" bIns="45950" numCol="1" anchor="b" anchorCtr="0" compatLnSpc="1">
            <a:prstTxWarp prst="textNoShape">
              <a:avLst/>
            </a:prstTxWarp>
          </a:bodyPr>
          <a:lstStyle>
            <a:lvl1pPr defTabSz="919163">
              <a:defRPr sz="1300" i="0">
                <a:latin typeface="Times New Roman" pitchFamily="18" charset="0"/>
              </a:defRPr>
            </a:lvl1pPr>
          </a:lstStyle>
          <a:p>
            <a:pPr>
              <a:defRPr/>
            </a:pPr>
            <a:endParaRPr lang="en-US" altLang="zh-CN"/>
          </a:p>
        </p:txBody>
      </p:sp>
      <p:sp>
        <p:nvSpPr>
          <p:cNvPr id="44039" name="Rectangle 7"/>
          <p:cNvSpPr>
            <a:spLocks noGrp="1" noChangeArrowheads="1"/>
          </p:cNvSpPr>
          <p:nvPr>
            <p:ph type="sldNum" sz="quarter" idx="5"/>
          </p:nvPr>
        </p:nvSpPr>
        <p:spPr bwMode="auto">
          <a:xfrm>
            <a:off x="5289550" y="6642100"/>
            <a:ext cx="3962400" cy="346075"/>
          </a:xfrm>
          <a:prstGeom prst="rect">
            <a:avLst/>
          </a:prstGeom>
          <a:noFill/>
          <a:ln w="12700">
            <a:noFill/>
            <a:miter lim="800000"/>
            <a:headEnd/>
            <a:tailEnd/>
          </a:ln>
          <a:effectLst/>
        </p:spPr>
        <p:txBody>
          <a:bodyPr vert="horz" wrap="square" lIns="91905" tIns="45950" rIns="91905" bIns="45950" numCol="1" anchor="b" anchorCtr="0" compatLnSpc="1">
            <a:prstTxWarp prst="textNoShape">
              <a:avLst/>
            </a:prstTxWarp>
          </a:bodyPr>
          <a:lstStyle>
            <a:lvl1pPr algn="r" defTabSz="919163">
              <a:defRPr sz="1300" i="0">
                <a:latin typeface="Times New Roman" pitchFamily="18" charset="0"/>
              </a:defRPr>
            </a:lvl1pPr>
          </a:lstStyle>
          <a:p>
            <a:pPr>
              <a:defRPr/>
            </a:pPr>
            <a:fld id="{8FCDC4CA-BC13-4E42-A61B-0E58BD3D9773}"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tel:1991"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tel:1994"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tel:1950"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tel:1980"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Date Placeholder 3"/>
          <p:cNvSpPr>
            <a:spLocks noGrp="1"/>
          </p:cNvSpPr>
          <p:nvPr>
            <p:ph type="dt" idx="10"/>
          </p:nvPr>
        </p:nvSpPr>
        <p:spPr/>
        <p:txBody>
          <a:bodyPr/>
          <a:lstStyle/>
          <a:p>
            <a:pPr>
              <a:defRPr/>
            </a:pPr>
            <a:fld id="{1CABC0E1-924A-4037-92BA-B18903BFAD93}" type="datetime1">
              <a:rPr lang="zh-CN" altLang="en-US" smtClean="0"/>
              <a:pPr>
                <a:defRPr/>
              </a:pPr>
              <a:t>2017/4/8</a:t>
            </a:fld>
            <a:endParaRPr lang="en-US" altLang="zh-CN" dirty="0"/>
          </a:p>
        </p:txBody>
      </p:sp>
      <p:sp>
        <p:nvSpPr>
          <p:cNvPr id="5" name="Slide Number Placeholder 4"/>
          <p:cNvSpPr>
            <a:spLocks noGrp="1"/>
          </p:cNvSpPr>
          <p:nvPr>
            <p:ph type="sldNum" sz="quarter" idx="11"/>
          </p:nvPr>
        </p:nvSpPr>
        <p:spPr/>
        <p:txBody>
          <a:bodyPr/>
          <a:lstStyle/>
          <a:p>
            <a:pPr>
              <a:defRPr/>
            </a:pPr>
            <a:fld id="{8FCDC4CA-BC13-4E42-A61B-0E58BD3D9773}" type="slidenum">
              <a:rPr lang="zh-CN" altLang="en-US" smtClean="0"/>
              <a:pPr>
                <a:defRPr/>
              </a:pPr>
              <a:t>1</a:t>
            </a:fld>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IN" sz="1200" dirty="0" smtClean="0"/>
              <a:t>(either simulated or real) </a:t>
            </a:r>
          </a:p>
          <a:p>
            <a:r>
              <a:rPr lang="en-US" sz="1200" dirty="0" smtClean="0"/>
              <a:t>**</a:t>
            </a:r>
            <a:r>
              <a:rPr lang="en-IN" sz="1200" dirty="0" smtClean="0"/>
              <a:t>These fitness functions often measure aspects of specific task completion such as distance </a:t>
            </a:r>
            <a:r>
              <a:rPr lang="en-IN" sz="1200" dirty="0" err="1" smtClean="0"/>
              <a:t>traveled</a:t>
            </a:r>
            <a:r>
              <a:rPr lang="en-IN" sz="1200" dirty="0" smtClean="0"/>
              <a:t>, objects located, or acquisition of simulated energy, food or materials .</a:t>
            </a:r>
          </a:p>
          <a:p>
            <a:r>
              <a:rPr lang="en-US" sz="1200" dirty="0" smtClean="0"/>
              <a:t>3*</a:t>
            </a:r>
            <a:r>
              <a:rPr lang="en-IN" dirty="0" smtClean="0"/>
              <a:t>The agents are self-contained code sections residing in core memory, and don’t necessarily represent anything beyond their own pattern in the machine</a:t>
            </a:r>
            <a:endParaRPr lang="en-IN" dirty="0"/>
          </a:p>
        </p:txBody>
      </p:sp>
      <p:sp>
        <p:nvSpPr>
          <p:cNvPr id="4" name="Date Placeholder 3"/>
          <p:cNvSpPr>
            <a:spLocks noGrp="1"/>
          </p:cNvSpPr>
          <p:nvPr>
            <p:ph type="dt" idx="10"/>
          </p:nvPr>
        </p:nvSpPr>
        <p:spPr/>
        <p:txBody>
          <a:bodyPr/>
          <a:lstStyle/>
          <a:p>
            <a:pPr>
              <a:defRPr/>
            </a:pPr>
            <a:fld id="{1CABC0E1-924A-4037-92BA-B18903BFAD93}" type="datetime1">
              <a:rPr lang="zh-CN" altLang="en-US" smtClean="0"/>
              <a:pPr>
                <a:defRPr/>
              </a:pPr>
              <a:t>2017/4/8</a:t>
            </a:fld>
            <a:endParaRPr lang="en-US" altLang="zh-CN"/>
          </a:p>
        </p:txBody>
      </p:sp>
      <p:sp>
        <p:nvSpPr>
          <p:cNvPr id="5" name="Slide Number Placeholder 4"/>
          <p:cNvSpPr>
            <a:spLocks noGrp="1"/>
          </p:cNvSpPr>
          <p:nvPr>
            <p:ph type="sldNum" sz="quarter" idx="11"/>
          </p:nvPr>
        </p:nvSpPr>
        <p:spPr/>
        <p:txBody>
          <a:bodyPr/>
          <a:lstStyle/>
          <a:p>
            <a:pPr>
              <a:defRPr/>
            </a:pPr>
            <a:fld id="{8FCDC4CA-BC13-4E42-A61B-0E58BD3D9773}" type="slidenum">
              <a:rPr lang="zh-CN" altLang="en-US" smtClean="0"/>
              <a:pPr>
                <a:defRPr/>
              </a:pPr>
              <a:t>28</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a:t>
            </a:r>
            <a:r>
              <a:rPr lang="en-IN" dirty="0" smtClean="0"/>
              <a:t>(Ray </a:t>
            </a:r>
            <a:r>
              <a:rPr lang="en-IN" dirty="0" smtClean="0">
                <a:hlinkClick r:id="rId3"/>
              </a:rPr>
              <a:t>1991</a:t>
            </a:r>
            <a:r>
              <a:rPr lang="en-IN" dirty="0" smtClean="0"/>
              <a:t>) and </a:t>
            </a:r>
            <a:r>
              <a:rPr lang="en-IN" dirty="0" err="1" smtClean="0"/>
              <a:t>Avida</a:t>
            </a:r>
            <a:r>
              <a:rPr lang="en-IN" dirty="0" smtClean="0"/>
              <a:t> (</a:t>
            </a:r>
            <a:r>
              <a:rPr lang="en-IN" dirty="0" err="1" smtClean="0"/>
              <a:t>Adami</a:t>
            </a:r>
            <a:r>
              <a:rPr lang="en-IN" dirty="0" smtClean="0"/>
              <a:t> and Brown </a:t>
            </a:r>
            <a:r>
              <a:rPr lang="en-IN" dirty="0" smtClean="0">
                <a:hlinkClick r:id="rId4"/>
              </a:rPr>
              <a:t>1994</a:t>
            </a:r>
            <a:r>
              <a:rPr lang="en-IN"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2*</a:t>
            </a:r>
            <a:r>
              <a:rPr lang="en-IN" dirty="0" smtClean="0"/>
              <a:t>, governed by a dedicated operating system associated with the virtual machine</a:t>
            </a:r>
          </a:p>
          <a:p>
            <a:pPr marL="0" marR="0" indent="0" algn="l" defTabSz="914400" rtl="0" eaLnBrk="0" fontAlgn="base" latinLnBrk="0" hangingPunct="0">
              <a:lnSpc>
                <a:spcPct val="100000"/>
              </a:lnSpc>
              <a:spcBef>
                <a:spcPct val="30000"/>
              </a:spcBef>
              <a:spcAft>
                <a:spcPct val="0"/>
              </a:spcAft>
              <a:buClrTx/>
              <a:buSzTx/>
              <a:buFontTx/>
              <a:buNone/>
              <a:tabLst/>
              <a:defRPr/>
            </a:pPr>
            <a:r>
              <a:rPr lang="en-IN" dirty="0" smtClean="0"/>
              <a:t>. In this sense, self-replicating programs might be considered to be  not just simulations, but real instances of evolving systems (Ray </a:t>
            </a:r>
            <a:r>
              <a:rPr lang="en-IN" dirty="0" smtClean="0">
                <a:hlinkClick r:id="rId3"/>
              </a:rPr>
              <a:t>1991</a:t>
            </a:r>
            <a:r>
              <a:rPr lang="en-IN"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en-IN" dirty="0" smtClean="0"/>
              <a:t>The agents are self-contained code sections residing in core memory, and don’t necessarily represent anything beyond their own pattern in the machine.</a:t>
            </a:r>
          </a:p>
          <a:p>
            <a:r>
              <a:rPr lang="en-IN" dirty="0" smtClean="0"/>
              <a:t>State-of-the-art self-replicating program systems support populations of tens of thousands of individuals and can propagate these at rates on the order of an effective generation per second (</a:t>
            </a:r>
            <a:r>
              <a:rPr lang="en-IN" dirty="0" err="1" smtClean="0"/>
              <a:t>Shao</a:t>
            </a:r>
            <a:r>
              <a:rPr lang="en-IN" dirty="0" smtClean="0"/>
              <a:t> and</a:t>
            </a:r>
            <a:endParaRPr lang="en-IN" dirty="0"/>
          </a:p>
        </p:txBody>
      </p:sp>
      <p:sp>
        <p:nvSpPr>
          <p:cNvPr id="4" name="Date Placeholder 3"/>
          <p:cNvSpPr>
            <a:spLocks noGrp="1"/>
          </p:cNvSpPr>
          <p:nvPr>
            <p:ph type="dt" idx="10"/>
          </p:nvPr>
        </p:nvSpPr>
        <p:spPr/>
        <p:txBody>
          <a:bodyPr/>
          <a:lstStyle/>
          <a:p>
            <a:pPr>
              <a:defRPr/>
            </a:pPr>
            <a:fld id="{1CABC0E1-924A-4037-92BA-B18903BFAD93}" type="datetime1">
              <a:rPr lang="zh-CN" altLang="en-US" smtClean="0"/>
              <a:pPr>
                <a:defRPr/>
              </a:pPr>
              <a:t>2017/4/8</a:t>
            </a:fld>
            <a:endParaRPr lang="en-US" altLang="zh-CN"/>
          </a:p>
        </p:txBody>
      </p:sp>
      <p:sp>
        <p:nvSpPr>
          <p:cNvPr id="5" name="Slide Number Placeholder 4"/>
          <p:cNvSpPr>
            <a:spLocks noGrp="1"/>
          </p:cNvSpPr>
          <p:nvPr>
            <p:ph type="sldNum" sz="quarter" idx="11"/>
          </p:nvPr>
        </p:nvSpPr>
        <p:spPr/>
        <p:txBody>
          <a:bodyPr/>
          <a:lstStyle/>
          <a:p>
            <a:pPr>
              <a:defRPr/>
            </a:pPr>
            <a:fld id="{8FCDC4CA-BC13-4E42-A61B-0E58BD3D9773}" type="slidenum">
              <a:rPr lang="zh-CN" altLang="en-US" smtClean="0"/>
              <a:pPr>
                <a:defRPr/>
              </a:pPr>
              <a:t>29</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t>
            </a:r>
            <a:r>
              <a:rPr lang="en-IN" sz="1200" dirty="0" smtClean="0"/>
              <a:t>For example, the detailed muscle contractions involved in walking are rarely under conscious control and we can perform relatively complex behaviours, such as driving home from work, with our attention on other things.</a:t>
            </a:r>
          </a:p>
          <a:p>
            <a:endParaRPr lang="en-IN" dirty="0"/>
          </a:p>
        </p:txBody>
      </p:sp>
      <p:sp>
        <p:nvSpPr>
          <p:cNvPr id="4" name="Date Placeholder 3"/>
          <p:cNvSpPr>
            <a:spLocks noGrp="1"/>
          </p:cNvSpPr>
          <p:nvPr>
            <p:ph type="dt" idx="10"/>
          </p:nvPr>
        </p:nvSpPr>
        <p:spPr/>
        <p:txBody>
          <a:bodyPr/>
          <a:lstStyle/>
          <a:p>
            <a:pPr>
              <a:defRPr/>
            </a:pPr>
            <a:fld id="{1CABC0E1-924A-4037-92BA-B18903BFAD93}" type="datetime1">
              <a:rPr lang="zh-CN" altLang="en-US" smtClean="0"/>
              <a:pPr>
                <a:defRPr/>
              </a:pPr>
              <a:t>2017/4/8</a:t>
            </a:fld>
            <a:endParaRPr lang="en-US" altLang="zh-CN"/>
          </a:p>
        </p:txBody>
      </p:sp>
      <p:sp>
        <p:nvSpPr>
          <p:cNvPr id="5" name="Slide Number Placeholder 4"/>
          <p:cNvSpPr>
            <a:spLocks noGrp="1"/>
          </p:cNvSpPr>
          <p:nvPr>
            <p:ph type="sldNum" sz="quarter" idx="11"/>
          </p:nvPr>
        </p:nvSpPr>
        <p:spPr/>
        <p:txBody>
          <a:bodyPr/>
          <a:lstStyle/>
          <a:p>
            <a:pPr>
              <a:defRPr/>
            </a:pPr>
            <a:fld id="{8FCDC4CA-BC13-4E42-A61B-0E58BD3D9773}" type="slidenum">
              <a:rPr lang="zh-CN" altLang="en-US" smtClean="0"/>
              <a:pPr>
                <a:defRPr/>
              </a:pPr>
              <a:t>32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IN" dirty="0" smtClean="0"/>
              <a:t>a contrast is set up between the external manifestations of a mind and a real mind, which suggests a reasonably clear mapping between MC4 and strong </a:t>
            </a:r>
            <a:r>
              <a:rPr lang="en-IN" dirty="0" err="1" smtClean="0"/>
              <a:t>AI,with</a:t>
            </a:r>
            <a:r>
              <a:rPr lang="en-IN" dirty="0" smtClean="0"/>
              <a:t> MC1-3 being examples of weak AI in Searle’s </a:t>
            </a:r>
            <a:r>
              <a:rPr lang="en-IN" dirty="0" err="1" smtClean="0"/>
              <a:t>sense.The</a:t>
            </a:r>
            <a:r>
              <a:rPr lang="en-IN" dirty="0" smtClean="0"/>
              <a:t> problem with strict identity between MC4 and strong AI is that the notion of mind can be separated from phenomenal consciousness suggesting that computers can really be minds without being conscious in the sense of MC4.</a:t>
            </a:r>
          </a:p>
          <a:p>
            <a:endParaRPr lang="en-IN" dirty="0"/>
          </a:p>
        </p:txBody>
      </p:sp>
      <p:sp>
        <p:nvSpPr>
          <p:cNvPr id="4" name="Date Placeholder 3"/>
          <p:cNvSpPr>
            <a:spLocks noGrp="1"/>
          </p:cNvSpPr>
          <p:nvPr>
            <p:ph type="dt" idx="10"/>
          </p:nvPr>
        </p:nvSpPr>
        <p:spPr/>
        <p:txBody>
          <a:bodyPr/>
          <a:lstStyle/>
          <a:p>
            <a:pPr>
              <a:defRPr/>
            </a:pPr>
            <a:fld id="{1CABC0E1-924A-4037-92BA-B18903BFAD93}" type="datetime1">
              <a:rPr lang="zh-CN" altLang="en-US" smtClean="0"/>
              <a:pPr>
                <a:defRPr/>
              </a:pPr>
              <a:t>2017/4/8</a:t>
            </a:fld>
            <a:endParaRPr lang="en-US" altLang="zh-CN"/>
          </a:p>
        </p:txBody>
      </p:sp>
      <p:sp>
        <p:nvSpPr>
          <p:cNvPr id="5" name="Slide Number Placeholder 4"/>
          <p:cNvSpPr>
            <a:spLocks noGrp="1"/>
          </p:cNvSpPr>
          <p:nvPr>
            <p:ph type="sldNum" sz="quarter" idx="11"/>
          </p:nvPr>
        </p:nvSpPr>
        <p:spPr/>
        <p:txBody>
          <a:bodyPr/>
          <a:lstStyle/>
          <a:p>
            <a:pPr>
              <a:defRPr/>
            </a:pPr>
            <a:fld id="{8FCDC4CA-BC13-4E42-A61B-0E58BD3D9773}" type="slidenum">
              <a:rPr lang="zh-CN" altLang="en-US" smtClean="0"/>
              <a:pPr>
                <a:defRPr/>
              </a:pPr>
              <a:t>36</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 typeface="Wingdings 2" pitchFamily="18" charset="2"/>
              <a:buNone/>
            </a:pPr>
            <a:r>
              <a:rPr lang="en-US" dirty="0" smtClean="0"/>
              <a:t>*</a:t>
            </a:r>
            <a:r>
              <a:rPr lang="en-IN" dirty="0" smtClean="0"/>
              <a:t>MC2.However, this work is more general than that carried out by machine consciousness because it covers types of cognition that are not associated with conscious states1*The emergence of machine consciousness has changed this relationship and philosophy now provides a</a:t>
            </a:r>
          </a:p>
          <a:p>
            <a:pPr eaLnBrk="1" hangingPunct="1">
              <a:buFont typeface="Wingdings 2" pitchFamily="18" charset="2"/>
              <a:buNone/>
            </a:pPr>
            <a:r>
              <a:rPr lang="en-IN" dirty="0" smtClean="0"/>
              <a:t>   theoretical framework for MC1-4 and tackles ethical issues.</a:t>
            </a:r>
          </a:p>
          <a:p>
            <a:endParaRPr lang="en-IN" dirty="0" smtClean="0"/>
          </a:p>
          <a:p>
            <a:endParaRPr lang="en-IN" dirty="0"/>
          </a:p>
        </p:txBody>
      </p:sp>
      <p:sp>
        <p:nvSpPr>
          <p:cNvPr id="4" name="Date Placeholder 3"/>
          <p:cNvSpPr>
            <a:spLocks noGrp="1"/>
          </p:cNvSpPr>
          <p:nvPr>
            <p:ph type="dt" idx="10"/>
          </p:nvPr>
        </p:nvSpPr>
        <p:spPr/>
        <p:txBody>
          <a:bodyPr/>
          <a:lstStyle/>
          <a:p>
            <a:pPr>
              <a:defRPr/>
            </a:pPr>
            <a:fld id="{1CABC0E1-924A-4037-92BA-B18903BFAD93}" type="datetime1">
              <a:rPr lang="zh-CN" altLang="en-US" smtClean="0"/>
              <a:pPr>
                <a:defRPr/>
              </a:pPr>
              <a:t>2017/4/8</a:t>
            </a:fld>
            <a:endParaRPr lang="en-US" altLang="zh-CN"/>
          </a:p>
        </p:txBody>
      </p:sp>
      <p:sp>
        <p:nvSpPr>
          <p:cNvPr id="5" name="Slide Number Placeholder 4"/>
          <p:cNvSpPr>
            <a:spLocks noGrp="1"/>
          </p:cNvSpPr>
          <p:nvPr>
            <p:ph type="sldNum" sz="quarter" idx="11"/>
          </p:nvPr>
        </p:nvSpPr>
        <p:spPr/>
        <p:txBody>
          <a:bodyPr/>
          <a:lstStyle/>
          <a:p>
            <a:pPr>
              <a:defRPr/>
            </a:pPr>
            <a:fld id="{8FCDC4CA-BC13-4E42-A61B-0E58BD3D9773}" type="slidenum">
              <a:rPr lang="zh-CN" altLang="en-US" smtClean="0"/>
              <a:pPr>
                <a:defRPr/>
              </a:pPr>
              <a:t>42</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IN" dirty="0" smtClean="0"/>
              <a:t>A test of a machine's ability to exhibit intelligent </a:t>
            </a:r>
            <a:r>
              <a:rPr lang="en-IN" dirty="0" err="1" smtClean="0"/>
              <a:t>behavior</a:t>
            </a:r>
            <a:r>
              <a:rPr lang="en-IN" dirty="0" smtClean="0"/>
              <a:t> equivalent to that of a </a:t>
            </a:r>
            <a:r>
              <a:rPr lang="en-IN" dirty="0" err="1" smtClean="0"/>
              <a:t>human.The</a:t>
            </a:r>
            <a:r>
              <a:rPr lang="en-IN" dirty="0" smtClean="0"/>
              <a:t> Turing test is a test, developed by Alan Turing in </a:t>
            </a:r>
            <a:r>
              <a:rPr lang="en-IN" dirty="0" smtClean="0">
                <a:hlinkClick r:id="rId3"/>
              </a:rPr>
              <a:t>1950</a:t>
            </a:r>
            <a:r>
              <a:rPr lang="en-IN" dirty="0" smtClean="0"/>
              <a:t>, of a machine's ability to exhibit intelligent behaviour equivalent to, or indistinguishable from, that of a human. Turing proposed that a human evaluator would judge natural language conversations between a human and a machine that is designed to generate human-like responses. The evaluator would be aware that one of the two partners in conversation is a machine, and all participants would be separated from one another. The conversation would be limited to a text-only channel such as a computer keyboard and screen so that the result would not be dependent on the machine's ability to render words as speech. If the evaluator cannot reliably tell the machine from the human (Turing originally suggested that the machine would convince a human 70% of the time after five minutes of conversation[3]), the machine is said to have passed the test. The test does not check the ability to give correct answers to questions, only how closely answers resemble those a human would give.</a:t>
            </a:r>
          </a:p>
          <a:p>
            <a:endParaRPr lang="en-I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I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IN" dirty="0" smtClean="0"/>
          </a:p>
          <a:p>
            <a:endParaRPr lang="en-IN" dirty="0"/>
          </a:p>
        </p:txBody>
      </p:sp>
      <p:sp>
        <p:nvSpPr>
          <p:cNvPr id="4" name="Date Placeholder 3"/>
          <p:cNvSpPr>
            <a:spLocks noGrp="1"/>
          </p:cNvSpPr>
          <p:nvPr>
            <p:ph type="dt" idx="10"/>
          </p:nvPr>
        </p:nvSpPr>
        <p:spPr/>
        <p:txBody>
          <a:bodyPr/>
          <a:lstStyle/>
          <a:p>
            <a:pPr>
              <a:defRPr/>
            </a:pPr>
            <a:fld id="{1CABC0E1-924A-4037-92BA-B18903BFAD93}" type="datetime1">
              <a:rPr lang="zh-CN" altLang="en-US" smtClean="0"/>
              <a:pPr>
                <a:defRPr/>
              </a:pPr>
              <a:t>2017/4/8</a:t>
            </a:fld>
            <a:endParaRPr lang="en-US" altLang="zh-CN"/>
          </a:p>
        </p:txBody>
      </p:sp>
      <p:sp>
        <p:nvSpPr>
          <p:cNvPr id="5" name="Slide Number Placeholder 4"/>
          <p:cNvSpPr>
            <a:spLocks noGrp="1"/>
          </p:cNvSpPr>
          <p:nvPr>
            <p:ph type="sldNum" sz="quarter" idx="11"/>
          </p:nvPr>
        </p:nvSpPr>
        <p:spPr/>
        <p:txBody>
          <a:bodyPr/>
          <a:lstStyle/>
          <a:p>
            <a:pPr>
              <a:defRPr/>
            </a:pPr>
            <a:fld id="{8FCDC4CA-BC13-4E42-A61B-0E58BD3D9773}" type="slidenum">
              <a:rPr lang="zh-CN" altLang="en-US" smtClean="0"/>
              <a:pPr>
                <a:defRPr/>
              </a:pPr>
              <a:t>54</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The argument was first presented by philosopher John Searle in his paper, "Minds, Brains, and Programs", published in Behavioural and Brain Sciences in </a:t>
            </a:r>
            <a:r>
              <a:rPr lang="en-IN" dirty="0" smtClean="0">
                <a:hlinkClick r:id="rId3"/>
              </a:rPr>
              <a:t>1980</a:t>
            </a:r>
            <a:r>
              <a:rPr lang="en-IN" dirty="0" smtClean="0"/>
              <a:t>. It has been widely discussed in the years since. The centre piece of the argument is </a:t>
            </a:r>
            <a:r>
              <a:rPr lang="en-IN" dirty="0" err="1" smtClean="0"/>
              <a:t>athought</a:t>
            </a:r>
            <a:r>
              <a:rPr lang="en-IN" dirty="0" smtClean="0"/>
              <a:t> experiment known as the Chinese room.</a:t>
            </a:r>
          </a:p>
          <a:p>
            <a:endParaRPr lang="en-IN" dirty="0" smtClean="0"/>
          </a:p>
          <a:p>
            <a:endParaRPr lang="en-IN" dirty="0"/>
          </a:p>
        </p:txBody>
      </p:sp>
      <p:sp>
        <p:nvSpPr>
          <p:cNvPr id="4" name="Date Placeholder 3"/>
          <p:cNvSpPr>
            <a:spLocks noGrp="1"/>
          </p:cNvSpPr>
          <p:nvPr>
            <p:ph type="dt" idx="10"/>
          </p:nvPr>
        </p:nvSpPr>
        <p:spPr/>
        <p:txBody>
          <a:bodyPr/>
          <a:lstStyle/>
          <a:p>
            <a:pPr>
              <a:defRPr/>
            </a:pPr>
            <a:fld id="{1CABC0E1-924A-4037-92BA-B18903BFAD93}" type="datetime1">
              <a:rPr lang="zh-CN" altLang="en-US" smtClean="0"/>
              <a:pPr>
                <a:defRPr/>
              </a:pPr>
              <a:t>2017/4/8</a:t>
            </a:fld>
            <a:endParaRPr lang="en-US" altLang="zh-CN"/>
          </a:p>
        </p:txBody>
      </p:sp>
      <p:sp>
        <p:nvSpPr>
          <p:cNvPr id="5" name="Slide Number Placeholder 4"/>
          <p:cNvSpPr>
            <a:spLocks noGrp="1"/>
          </p:cNvSpPr>
          <p:nvPr>
            <p:ph type="sldNum" sz="quarter" idx="11"/>
          </p:nvPr>
        </p:nvSpPr>
        <p:spPr/>
        <p:txBody>
          <a:bodyPr/>
          <a:lstStyle/>
          <a:p>
            <a:pPr>
              <a:defRPr/>
            </a:pPr>
            <a:fld id="{8FCDC4CA-BC13-4E42-A61B-0E58BD3D9773}" type="slidenum">
              <a:rPr lang="zh-CN" altLang="en-US" smtClean="0"/>
              <a:pPr>
                <a:defRPr/>
              </a:pPr>
              <a:t>56</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IN" dirty="0" smtClean="0"/>
              <a:t>Work in this area focuses on developing computational models of various aspects of the conscious mind, either with soft-</a:t>
            </a:r>
            <a:br>
              <a:rPr lang="en-IN" dirty="0" smtClean="0"/>
            </a:br>
            <a:r>
              <a:rPr lang="en-IN" dirty="0" smtClean="0"/>
              <a:t>ware on computers or in physical robotic devices.</a:t>
            </a:r>
            <a:endParaRPr lang="en-IN" dirty="0"/>
          </a:p>
        </p:txBody>
      </p:sp>
      <p:sp>
        <p:nvSpPr>
          <p:cNvPr id="4" name="Date Placeholder 3"/>
          <p:cNvSpPr>
            <a:spLocks noGrp="1"/>
          </p:cNvSpPr>
          <p:nvPr>
            <p:ph type="dt" idx="10"/>
          </p:nvPr>
        </p:nvSpPr>
        <p:spPr/>
        <p:txBody>
          <a:bodyPr/>
          <a:lstStyle/>
          <a:p>
            <a:pPr>
              <a:defRPr/>
            </a:pPr>
            <a:fld id="{1CABC0E1-924A-4037-92BA-B18903BFAD93}" type="datetime1">
              <a:rPr lang="zh-CN" altLang="en-US" smtClean="0"/>
              <a:pPr>
                <a:defRPr/>
              </a:pPr>
              <a:t>2017/4/8</a:t>
            </a:fld>
            <a:endParaRPr lang="en-US" altLang="zh-CN"/>
          </a:p>
        </p:txBody>
      </p:sp>
      <p:sp>
        <p:nvSpPr>
          <p:cNvPr id="5" name="Slide Number Placeholder 4"/>
          <p:cNvSpPr>
            <a:spLocks noGrp="1"/>
          </p:cNvSpPr>
          <p:nvPr>
            <p:ph type="sldNum" sz="quarter" idx="11"/>
          </p:nvPr>
        </p:nvSpPr>
        <p:spPr/>
        <p:txBody>
          <a:bodyPr/>
          <a:lstStyle/>
          <a:p>
            <a:pPr>
              <a:defRPr/>
            </a:pPr>
            <a:fld id="{8FCDC4CA-BC13-4E42-A61B-0E58BD3D9773}" type="slidenum">
              <a:rPr lang="zh-CN" altLang="en-US" smtClean="0"/>
              <a:pPr>
                <a:defRPr/>
              </a:pPr>
              <a:t>68</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IN" dirty="0" smtClean="0"/>
              <a:t>, but the case is much less clear with autonomous systems that learn from their environment</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t>
            </a:r>
            <a:r>
              <a:rPr lang="en-IN" dirty="0" smtClean="0"/>
              <a:t>A conscious machine might malfunction because it has been maltreated, and not because it was badly designed, and so its behaviour could be blamed on its carers or owners, rather than on its manufacturers.</a:t>
            </a:r>
          </a:p>
          <a:p>
            <a:endParaRPr lang="en-IN" dirty="0"/>
          </a:p>
        </p:txBody>
      </p:sp>
      <p:sp>
        <p:nvSpPr>
          <p:cNvPr id="4" name="Date Placeholder 3"/>
          <p:cNvSpPr>
            <a:spLocks noGrp="1"/>
          </p:cNvSpPr>
          <p:nvPr>
            <p:ph type="dt" idx="10"/>
          </p:nvPr>
        </p:nvSpPr>
        <p:spPr/>
        <p:txBody>
          <a:bodyPr/>
          <a:lstStyle/>
          <a:p>
            <a:pPr>
              <a:defRPr/>
            </a:pPr>
            <a:fld id="{1CABC0E1-924A-4037-92BA-B18903BFAD93}" type="datetime1">
              <a:rPr lang="zh-CN" altLang="en-US" smtClean="0"/>
              <a:pPr>
                <a:defRPr/>
              </a:pPr>
              <a:t>2017/4/8</a:t>
            </a:fld>
            <a:endParaRPr lang="en-US" altLang="zh-CN"/>
          </a:p>
        </p:txBody>
      </p:sp>
      <p:sp>
        <p:nvSpPr>
          <p:cNvPr id="5" name="Slide Number Placeholder 4"/>
          <p:cNvSpPr>
            <a:spLocks noGrp="1"/>
          </p:cNvSpPr>
          <p:nvPr>
            <p:ph type="sldNum" sz="quarter" idx="11"/>
          </p:nvPr>
        </p:nvSpPr>
        <p:spPr/>
        <p:txBody>
          <a:bodyPr/>
          <a:lstStyle/>
          <a:p>
            <a:pPr>
              <a:defRPr/>
            </a:pPr>
            <a:fld id="{8FCDC4CA-BC13-4E42-A61B-0E58BD3D9773}" type="slidenum">
              <a:rPr lang="zh-CN" altLang="en-US" smtClean="0"/>
              <a:pPr>
                <a:defRPr/>
              </a:pPr>
              <a:t>69</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IN" dirty="0" smtClean="0"/>
              <a:t>In the shorter term, this may appear as more sophisticated chatter bots that carry out simple conversations as part of a telephone or web application development of machines that can connect emotions with objects and situations, attend to different aspects of their environment, and imagine themselves in non-present scenarios. </a:t>
            </a:r>
            <a:endParaRPr lang="en-IN" dirty="0"/>
          </a:p>
        </p:txBody>
      </p:sp>
      <p:sp>
        <p:nvSpPr>
          <p:cNvPr id="4" name="Date Placeholder 3"/>
          <p:cNvSpPr>
            <a:spLocks noGrp="1"/>
          </p:cNvSpPr>
          <p:nvPr>
            <p:ph type="dt" idx="10"/>
          </p:nvPr>
        </p:nvSpPr>
        <p:spPr/>
        <p:txBody>
          <a:bodyPr/>
          <a:lstStyle/>
          <a:p>
            <a:pPr>
              <a:defRPr/>
            </a:pPr>
            <a:fld id="{1CABC0E1-924A-4037-92BA-B18903BFAD93}" type="datetime1">
              <a:rPr lang="zh-CN" altLang="en-US" smtClean="0"/>
              <a:pPr>
                <a:defRPr/>
              </a:pPr>
              <a:t>2017/4/8</a:t>
            </a:fld>
            <a:endParaRPr lang="en-US" altLang="zh-CN"/>
          </a:p>
        </p:txBody>
      </p:sp>
      <p:sp>
        <p:nvSpPr>
          <p:cNvPr id="5" name="Slide Number Placeholder 4"/>
          <p:cNvSpPr>
            <a:spLocks noGrp="1"/>
          </p:cNvSpPr>
          <p:nvPr>
            <p:ph type="sldNum" sz="quarter" idx="11"/>
          </p:nvPr>
        </p:nvSpPr>
        <p:spPr/>
        <p:txBody>
          <a:bodyPr/>
          <a:lstStyle/>
          <a:p>
            <a:pPr>
              <a:defRPr/>
            </a:pPr>
            <a:fld id="{8FCDC4CA-BC13-4E42-A61B-0E58BD3D9773}" type="slidenum">
              <a:rPr lang="zh-CN" altLang="en-US" smtClean="0"/>
              <a:pPr>
                <a:defRPr/>
              </a:pPr>
              <a:t>71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dt" sz="quarter" idx="1"/>
          </p:nvPr>
        </p:nvSpPr>
        <p:spPr>
          <a:noFill/>
        </p:spPr>
        <p:txBody>
          <a:bodyPr/>
          <a:lstStyle/>
          <a:p>
            <a:fld id="{51712B6B-E572-4E26-A14A-A9E6168D9487}" type="datetime1">
              <a:rPr lang="zh-CN" altLang="en-US" smtClean="0"/>
              <a:pPr/>
              <a:t>2017/4/8</a:t>
            </a:fld>
            <a:endParaRPr lang="en-US" altLang="zh-CN" dirty="0" smtClean="0"/>
          </a:p>
        </p:txBody>
      </p:sp>
      <p:sp>
        <p:nvSpPr>
          <p:cNvPr id="55299" name="Rectangle 7"/>
          <p:cNvSpPr>
            <a:spLocks noGrp="1" noChangeArrowheads="1"/>
          </p:cNvSpPr>
          <p:nvPr>
            <p:ph type="sldNum" sz="quarter" idx="5"/>
          </p:nvPr>
        </p:nvSpPr>
        <p:spPr>
          <a:noFill/>
        </p:spPr>
        <p:txBody>
          <a:bodyPr/>
          <a:lstStyle/>
          <a:p>
            <a:fld id="{6061C968-409E-4D93-A473-3249EC0E4BF4}" type="slidenum">
              <a:rPr lang="zh-CN" altLang="en-US" smtClean="0"/>
              <a:pPr/>
              <a:t>2</a:t>
            </a:fld>
            <a:endParaRPr lang="en-US" altLang="zh-CN" dirty="0" smtClean="0"/>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w="9525"/>
        </p:spPr>
        <p:txBody>
          <a:bodyPr/>
          <a:lstStyle/>
          <a:p>
            <a:endParaRPr lang="pl-PL"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IN" sz="1200" kern="1200" dirty="0" smtClean="0">
                <a:solidFill>
                  <a:schemeClr val="tx1"/>
                </a:solidFill>
                <a:latin typeface="Arial" pitchFamily="34" charset="0"/>
                <a:ea typeface="+mn-ea"/>
                <a:cs typeface="+mn-cs"/>
              </a:rPr>
              <a:t>IDA is an agent that was designed for the U.S. </a:t>
            </a:r>
          </a:p>
          <a:p>
            <a:r>
              <a:rPr lang="en-IN" sz="1200" kern="1200" dirty="0" smtClean="0">
                <a:solidFill>
                  <a:schemeClr val="tx1"/>
                </a:solidFill>
                <a:latin typeface="Arial" pitchFamily="34" charset="0"/>
                <a:ea typeface="+mn-ea"/>
                <a:cs typeface="+mn-cs"/>
              </a:rPr>
              <a:t>navy for the purpose of collecting information from </a:t>
            </a:r>
          </a:p>
          <a:p>
            <a:r>
              <a:rPr lang="en-IN" sz="1200" kern="1200" dirty="0" smtClean="0">
                <a:solidFill>
                  <a:schemeClr val="tx1"/>
                </a:solidFill>
                <a:latin typeface="Arial" pitchFamily="34" charset="0"/>
                <a:ea typeface="+mn-ea"/>
                <a:cs typeface="+mn-cs"/>
              </a:rPr>
              <a:t>personnel, assessing the personnel on the basis of their </a:t>
            </a:r>
          </a:p>
          <a:p>
            <a:r>
              <a:rPr lang="en-IN" sz="1200" kern="1200" dirty="0" smtClean="0">
                <a:solidFill>
                  <a:schemeClr val="tx1"/>
                </a:solidFill>
                <a:latin typeface="Arial" pitchFamily="34" charset="0"/>
                <a:ea typeface="+mn-ea"/>
                <a:cs typeface="+mn-cs"/>
              </a:rPr>
              <a:t>performance and the issues they have had as human beings, </a:t>
            </a:r>
          </a:p>
          <a:p>
            <a:r>
              <a:rPr lang="en-IN" sz="1200" kern="1200" dirty="0" smtClean="0">
                <a:solidFill>
                  <a:schemeClr val="tx1"/>
                </a:solidFill>
                <a:latin typeface="Arial" pitchFamily="34" charset="0"/>
                <a:ea typeface="+mn-ea"/>
                <a:cs typeface="+mn-cs"/>
              </a:rPr>
              <a:t>and help in new task-allocation and problem identification. </a:t>
            </a:r>
          </a:p>
          <a:p>
            <a:endParaRPr lang="en-IN" dirty="0"/>
          </a:p>
        </p:txBody>
      </p:sp>
      <p:sp>
        <p:nvSpPr>
          <p:cNvPr id="4" name="Date Placeholder 3"/>
          <p:cNvSpPr>
            <a:spLocks noGrp="1"/>
          </p:cNvSpPr>
          <p:nvPr>
            <p:ph type="dt" idx="10"/>
          </p:nvPr>
        </p:nvSpPr>
        <p:spPr/>
        <p:txBody>
          <a:bodyPr/>
          <a:lstStyle/>
          <a:p>
            <a:pPr>
              <a:defRPr/>
            </a:pPr>
            <a:fld id="{1CABC0E1-924A-4037-92BA-B18903BFAD93}" type="datetime1">
              <a:rPr lang="zh-CN" altLang="en-US" smtClean="0"/>
              <a:pPr>
                <a:defRPr/>
              </a:pPr>
              <a:t>2017/4/8</a:t>
            </a:fld>
            <a:endParaRPr lang="en-US" altLang="zh-CN"/>
          </a:p>
        </p:txBody>
      </p:sp>
      <p:sp>
        <p:nvSpPr>
          <p:cNvPr id="5" name="Slide Number Placeholder 4"/>
          <p:cNvSpPr>
            <a:spLocks noGrp="1"/>
          </p:cNvSpPr>
          <p:nvPr>
            <p:ph type="sldNum" sz="quarter" idx="11"/>
          </p:nvPr>
        </p:nvSpPr>
        <p:spPr/>
        <p:txBody>
          <a:bodyPr/>
          <a:lstStyle/>
          <a:p>
            <a:pPr>
              <a:defRPr/>
            </a:pPr>
            <a:fld id="{8FCDC4CA-BC13-4E42-A61B-0E58BD3D9773}" type="slidenum">
              <a:rPr lang="zh-CN" altLang="en-US" smtClean="0"/>
              <a:pPr>
                <a:defRPr/>
              </a:pPr>
              <a:t>74</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dt" sz="quarter" idx="1"/>
          </p:nvPr>
        </p:nvSpPr>
        <p:spPr>
          <a:noFill/>
        </p:spPr>
        <p:txBody>
          <a:bodyPr/>
          <a:lstStyle/>
          <a:p>
            <a:fld id="{7ACE3B2E-D938-4DDE-A7D5-B8DECB85090C}" type="datetime1">
              <a:rPr lang="zh-CN" altLang="en-US" smtClean="0"/>
              <a:pPr/>
              <a:t>2017/4/8</a:t>
            </a:fld>
            <a:endParaRPr lang="en-US" altLang="zh-CN" smtClean="0"/>
          </a:p>
        </p:txBody>
      </p:sp>
      <p:sp>
        <p:nvSpPr>
          <p:cNvPr id="63491" name="Rectangle 7"/>
          <p:cNvSpPr>
            <a:spLocks noGrp="1" noChangeArrowheads="1"/>
          </p:cNvSpPr>
          <p:nvPr>
            <p:ph type="sldNum" sz="quarter" idx="5"/>
          </p:nvPr>
        </p:nvSpPr>
        <p:spPr>
          <a:noFill/>
        </p:spPr>
        <p:txBody>
          <a:bodyPr/>
          <a:lstStyle/>
          <a:p>
            <a:fld id="{D8DA08B7-60DE-4CE4-893F-EC6F8085C30B}" type="slidenum">
              <a:rPr lang="zh-CN" altLang="en-US" smtClean="0"/>
              <a:pPr/>
              <a:t>82</a:t>
            </a:fld>
            <a:endParaRPr lang="en-US" altLang="zh-CN" smtClean="0"/>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w="9525"/>
        </p:spPr>
        <p:txBody>
          <a:bodyPr/>
          <a:lstStyle/>
          <a:p>
            <a:endParaRPr lang="pl-PL"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txBox="1">
            <a:spLocks noGrp="1" noChangeArrowheads="1"/>
          </p:cNvSpPr>
          <p:nvPr/>
        </p:nvSpPr>
        <p:spPr bwMode="auto">
          <a:xfrm>
            <a:off x="5289550" y="6642100"/>
            <a:ext cx="3962400" cy="346075"/>
          </a:xfrm>
          <a:prstGeom prst="rect">
            <a:avLst/>
          </a:prstGeom>
          <a:noFill/>
          <a:ln w="12700">
            <a:noFill/>
            <a:miter lim="800000"/>
            <a:headEnd/>
            <a:tailEnd/>
          </a:ln>
        </p:spPr>
        <p:txBody>
          <a:bodyPr lIns="90404" tIns="45200" rIns="90404" bIns="45200" anchor="b"/>
          <a:lstStyle/>
          <a:p>
            <a:pPr algn="r" defTabSz="904875"/>
            <a:fld id="{878E25C3-64D4-4CEB-A590-1E4578C02470}" type="slidenum">
              <a:rPr lang="en-US" sz="1300" i="0">
                <a:latin typeface="Times New Roman" pitchFamily="18" charset="0"/>
              </a:rPr>
              <a:pPr algn="r" defTabSz="904875"/>
              <a:t>83</a:t>
            </a:fld>
            <a:endParaRPr lang="en-US" sz="1300" i="0">
              <a:latin typeface="Times New Roman" pitchFamily="18" charset="0"/>
            </a:endParaRPr>
          </a:p>
        </p:txBody>
      </p:sp>
      <p:sp>
        <p:nvSpPr>
          <p:cNvPr id="68611" name="Rectangle 2"/>
          <p:cNvSpPr>
            <a:spLocks noGrp="1" noRot="1" noChangeAspect="1" noChangeArrowheads="1" noTextEdit="1"/>
          </p:cNvSpPr>
          <p:nvPr>
            <p:ph type="sldImg"/>
          </p:nvPr>
        </p:nvSpPr>
        <p:spPr>
          <a:xfrm>
            <a:off x="2889250" y="525463"/>
            <a:ext cx="3497263" cy="2622550"/>
          </a:xfrm>
          <a:ln/>
        </p:spPr>
      </p:sp>
      <p:sp>
        <p:nvSpPr>
          <p:cNvPr id="68612" name="Rectangle 3"/>
          <p:cNvSpPr>
            <a:spLocks noGrp="1" noChangeArrowheads="1"/>
          </p:cNvSpPr>
          <p:nvPr>
            <p:ph type="body" idx="1"/>
          </p:nvPr>
        </p:nvSpPr>
        <p:spPr>
          <a:xfrm>
            <a:off x="1233488" y="3322638"/>
            <a:ext cx="6804025" cy="3149600"/>
          </a:xfrm>
          <a:noFill/>
          <a:ln w="9525"/>
        </p:spPr>
        <p:txBody>
          <a:bodyPr lIns="90404" tIns="45200" rIns="90404" bIns="45200"/>
          <a:lstStyle/>
          <a:p>
            <a:endParaRPr lang="pl-PL"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txBox="1">
            <a:spLocks noGrp="1" noChangeArrowheads="1"/>
          </p:cNvSpPr>
          <p:nvPr/>
        </p:nvSpPr>
        <p:spPr bwMode="auto">
          <a:xfrm>
            <a:off x="5289550" y="6642100"/>
            <a:ext cx="3962400" cy="346075"/>
          </a:xfrm>
          <a:prstGeom prst="rect">
            <a:avLst/>
          </a:prstGeom>
          <a:noFill/>
          <a:ln w="12700">
            <a:noFill/>
            <a:miter lim="800000"/>
            <a:headEnd/>
            <a:tailEnd/>
          </a:ln>
        </p:spPr>
        <p:txBody>
          <a:bodyPr lIns="90404" tIns="45200" rIns="90404" bIns="45200" anchor="b"/>
          <a:lstStyle/>
          <a:p>
            <a:pPr algn="r" defTabSz="904875"/>
            <a:fld id="{FD784EED-37AF-42F3-B238-8D5DDE810AEF}" type="slidenum">
              <a:rPr lang="en-US" sz="1300" i="0">
                <a:latin typeface="Times New Roman" pitchFamily="18" charset="0"/>
              </a:rPr>
              <a:pPr algn="r" defTabSz="904875"/>
              <a:t>84</a:t>
            </a:fld>
            <a:endParaRPr lang="en-US" sz="1300" i="0">
              <a:latin typeface="Times New Roman" pitchFamily="18" charset="0"/>
            </a:endParaRPr>
          </a:p>
        </p:txBody>
      </p:sp>
      <p:sp>
        <p:nvSpPr>
          <p:cNvPr id="71683" name="Rectangle 2"/>
          <p:cNvSpPr>
            <a:spLocks noGrp="1" noRot="1" noChangeAspect="1" noChangeArrowheads="1" noTextEdit="1"/>
          </p:cNvSpPr>
          <p:nvPr>
            <p:ph type="sldImg"/>
          </p:nvPr>
        </p:nvSpPr>
        <p:spPr>
          <a:xfrm>
            <a:off x="2889250" y="525463"/>
            <a:ext cx="3497263" cy="2622550"/>
          </a:xfrm>
          <a:ln/>
        </p:spPr>
      </p:sp>
      <p:sp>
        <p:nvSpPr>
          <p:cNvPr id="71684" name="Rectangle 3"/>
          <p:cNvSpPr>
            <a:spLocks noGrp="1" noChangeArrowheads="1"/>
          </p:cNvSpPr>
          <p:nvPr>
            <p:ph type="body" idx="1"/>
          </p:nvPr>
        </p:nvSpPr>
        <p:spPr>
          <a:xfrm>
            <a:off x="1233488" y="3322638"/>
            <a:ext cx="6804025" cy="3149600"/>
          </a:xfrm>
          <a:noFill/>
          <a:ln w="9525"/>
        </p:spPr>
        <p:txBody>
          <a:bodyPr lIns="90404" tIns="45200" rIns="90404" bIns="45200"/>
          <a:lstStyle/>
          <a:p>
            <a:endParaRPr lang="pl-PL"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IN" dirty="0" smtClean="0"/>
              <a:t>However, how modality-specific representations are top-down induced and how the action and perception systems interact in the context of mental imagery is not well understood. </a:t>
            </a:r>
            <a:endParaRPr lang="en-IN" dirty="0"/>
          </a:p>
        </p:txBody>
      </p:sp>
      <p:sp>
        <p:nvSpPr>
          <p:cNvPr id="4" name="Date Placeholder 3"/>
          <p:cNvSpPr>
            <a:spLocks noGrp="1"/>
          </p:cNvSpPr>
          <p:nvPr>
            <p:ph type="dt" idx="10"/>
          </p:nvPr>
        </p:nvSpPr>
        <p:spPr/>
        <p:txBody>
          <a:bodyPr/>
          <a:lstStyle/>
          <a:p>
            <a:pPr>
              <a:defRPr/>
            </a:pPr>
            <a:fld id="{1CABC0E1-924A-4037-92BA-B18903BFAD93}" type="datetime1">
              <a:rPr lang="zh-CN" altLang="en-US" smtClean="0"/>
              <a:pPr>
                <a:defRPr/>
              </a:pPr>
              <a:t>2017/4/8</a:t>
            </a:fld>
            <a:endParaRPr lang="en-US" altLang="zh-CN"/>
          </a:p>
        </p:txBody>
      </p:sp>
      <p:sp>
        <p:nvSpPr>
          <p:cNvPr id="5" name="Slide Number Placeholder 4"/>
          <p:cNvSpPr>
            <a:spLocks noGrp="1"/>
          </p:cNvSpPr>
          <p:nvPr>
            <p:ph type="sldNum" sz="quarter" idx="11"/>
          </p:nvPr>
        </p:nvSpPr>
        <p:spPr/>
        <p:txBody>
          <a:bodyPr/>
          <a:lstStyle/>
          <a:p>
            <a:pPr>
              <a:defRPr/>
            </a:pPr>
            <a:fld id="{8FCDC4CA-BC13-4E42-A61B-0E58BD3D9773}" type="slidenum">
              <a:rPr lang="zh-CN" altLang="en-US" smtClean="0"/>
              <a:pPr>
                <a:defRPr/>
              </a:pPr>
              <a:t>87</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IN" dirty="0" smtClean="0"/>
              <a:t>conscious or subconscious</a:t>
            </a:r>
            <a:endParaRPr lang="en-IN" dirty="0"/>
          </a:p>
        </p:txBody>
      </p:sp>
      <p:sp>
        <p:nvSpPr>
          <p:cNvPr id="4" name="Date Placeholder 3"/>
          <p:cNvSpPr>
            <a:spLocks noGrp="1"/>
          </p:cNvSpPr>
          <p:nvPr>
            <p:ph type="dt" idx="10"/>
          </p:nvPr>
        </p:nvSpPr>
        <p:spPr/>
        <p:txBody>
          <a:bodyPr/>
          <a:lstStyle/>
          <a:p>
            <a:pPr>
              <a:defRPr/>
            </a:pPr>
            <a:fld id="{1CABC0E1-924A-4037-92BA-B18903BFAD93}" type="datetime1">
              <a:rPr lang="zh-CN" altLang="en-US" smtClean="0"/>
              <a:pPr>
                <a:defRPr/>
              </a:pPr>
              <a:t>2017/4/8</a:t>
            </a:fld>
            <a:endParaRPr lang="en-US" altLang="zh-CN"/>
          </a:p>
        </p:txBody>
      </p:sp>
      <p:sp>
        <p:nvSpPr>
          <p:cNvPr id="5" name="Slide Number Placeholder 4"/>
          <p:cNvSpPr>
            <a:spLocks noGrp="1"/>
          </p:cNvSpPr>
          <p:nvPr>
            <p:ph type="sldNum" sz="quarter" idx="11"/>
          </p:nvPr>
        </p:nvSpPr>
        <p:spPr/>
        <p:txBody>
          <a:bodyPr/>
          <a:lstStyle/>
          <a:p>
            <a:pPr>
              <a:defRPr/>
            </a:pPr>
            <a:fld id="{8FCDC4CA-BC13-4E42-A61B-0E58BD3D9773}" type="slidenum">
              <a:rPr lang="zh-CN" altLang="en-US" smtClean="0"/>
              <a:pPr>
                <a:defRPr/>
              </a:pPr>
              <a:t>89</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Date Placeholder 3"/>
          <p:cNvSpPr>
            <a:spLocks noGrp="1"/>
          </p:cNvSpPr>
          <p:nvPr>
            <p:ph type="dt" idx="10"/>
          </p:nvPr>
        </p:nvSpPr>
        <p:spPr/>
        <p:txBody>
          <a:bodyPr/>
          <a:lstStyle/>
          <a:p>
            <a:pPr>
              <a:defRPr/>
            </a:pPr>
            <a:fld id="{1CABC0E1-924A-4037-92BA-B18903BFAD93}" type="datetime1">
              <a:rPr lang="zh-CN" altLang="en-US" smtClean="0"/>
              <a:pPr>
                <a:defRPr/>
              </a:pPr>
              <a:t>2017/4/8</a:t>
            </a:fld>
            <a:endParaRPr lang="en-US" altLang="zh-CN"/>
          </a:p>
        </p:txBody>
      </p:sp>
      <p:sp>
        <p:nvSpPr>
          <p:cNvPr id="5" name="Slide Number Placeholder 4"/>
          <p:cNvSpPr>
            <a:spLocks noGrp="1"/>
          </p:cNvSpPr>
          <p:nvPr>
            <p:ph type="sldNum" sz="quarter" idx="11"/>
          </p:nvPr>
        </p:nvSpPr>
        <p:spPr/>
        <p:txBody>
          <a:bodyPr/>
          <a:lstStyle/>
          <a:p>
            <a:pPr>
              <a:defRPr/>
            </a:pPr>
            <a:fld id="{8FCDC4CA-BC13-4E42-A61B-0E58BD3D9773}" type="slidenum">
              <a:rPr lang="zh-CN" altLang="en-US" smtClean="0"/>
              <a:pPr>
                <a:defRPr/>
              </a:pPr>
              <a:t>93</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a:t>
            </a:r>
            <a:r>
              <a:rPr lang="en-IN" dirty="0" smtClean="0"/>
              <a:t>Given the barriers to investigating artificial consciousness, it is not surprising that past work has been limited in a number of</a:t>
            </a:r>
            <a:br>
              <a:rPr lang="en-IN" dirty="0" smtClean="0"/>
            </a:br>
            <a:r>
              <a:rPr lang="en-IN" dirty="0" smtClean="0"/>
              <a:t>ways</a:t>
            </a:r>
            <a:endParaRPr lang="en-IN" dirty="0"/>
          </a:p>
        </p:txBody>
      </p:sp>
      <p:sp>
        <p:nvSpPr>
          <p:cNvPr id="4" name="Date Placeholder 3"/>
          <p:cNvSpPr>
            <a:spLocks noGrp="1"/>
          </p:cNvSpPr>
          <p:nvPr>
            <p:ph type="dt" idx="10"/>
          </p:nvPr>
        </p:nvSpPr>
        <p:spPr/>
        <p:txBody>
          <a:bodyPr/>
          <a:lstStyle/>
          <a:p>
            <a:pPr>
              <a:defRPr/>
            </a:pPr>
            <a:fld id="{1CABC0E1-924A-4037-92BA-B18903BFAD93}" type="datetime1">
              <a:rPr lang="zh-CN" altLang="en-US" smtClean="0"/>
              <a:pPr>
                <a:defRPr/>
              </a:pPr>
              <a:t>2017/4/8</a:t>
            </a:fld>
            <a:endParaRPr lang="en-US" altLang="zh-CN"/>
          </a:p>
        </p:txBody>
      </p:sp>
      <p:sp>
        <p:nvSpPr>
          <p:cNvPr id="5" name="Slide Number Placeholder 4"/>
          <p:cNvSpPr>
            <a:spLocks noGrp="1"/>
          </p:cNvSpPr>
          <p:nvPr>
            <p:ph type="sldNum" sz="quarter" idx="11"/>
          </p:nvPr>
        </p:nvSpPr>
        <p:spPr/>
        <p:txBody>
          <a:bodyPr/>
          <a:lstStyle/>
          <a:p>
            <a:pPr>
              <a:defRPr/>
            </a:pPr>
            <a:fld id="{8FCDC4CA-BC13-4E42-A61B-0E58BD3D9773}" type="slidenum">
              <a:rPr lang="zh-CN" altLang="en-US" smtClean="0"/>
              <a:pPr>
                <a:defRPr/>
              </a:pPr>
              <a:t>94</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dt" sz="quarter" idx="1"/>
          </p:nvPr>
        </p:nvSpPr>
        <p:spPr>
          <a:noFill/>
        </p:spPr>
        <p:txBody>
          <a:bodyPr/>
          <a:lstStyle/>
          <a:p>
            <a:fld id="{E2A6112A-8434-40EF-BF70-6C368C530936}" type="datetime1">
              <a:rPr lang="zh-CN" altLang="en-US" smtClean="0"/>
              <a:pPr/>
              <a:t>2017/4/8</a:t>
            </a:fld>
            <a:endParaRPr lang="en-US" altLang="zh-CN" dirty="0" smtClean="0"/>
          </a:p>
        </p:txBody>
      </p:sp>
      <p:sp>
        <p:nvSpPr>
          <p:cNvPr id="56323" name="Rectangle 7"/>
          <p:cNvSpPr>
            <a:spLocks noGrp="1" noChangeArrowheads="1"/>
          </p:cNvSpPr>
          <p:nvPr>
            <p:ph type="sldNum" sz="quarter" idx="5"/>
          </p:nvPr>
        </p:nvSpPr>
        <p:spPr>
          <a:noFill/>
        </p:spPr>
        <p:txBody>
          <a:bodyPr/>
          <a:lstStyle/>
          <a:p>
            <a:fld id="{34FF546C-A9B9-4684-9894-8AA12272158C}" type="slidenum">
              <a:rPr lang="zh-CN" altLang="en-US" smtClean="0"/>
              <a:pPr/>
              <a:t>3</a:t>
            </a:fld>
            <a:endParaRPr lang="en-US" altLang="zh-CN" dirty="0" smtClean="0"/>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w="9525"/>
        </p:spPr>
        <p:txBody>
          <a:bodyPr/>
          <a:lstStyle/>
          <a:p>
            <a:endParaRPr lang="pl-PL"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txBox="1">
            <a:spLocks noGrp="1" noChangeArrowheads="1"/>
          </p:cNvSpPr>
          <p:nvPr/>
        </p:nvSpPr>
        <p:spPr bwMode="auto">
          <a:xfrm>
            <a:off x="5289550" y="0"/>
            <a:ext cx="3962400" cy="346075"/>
          </a:xfrm>
          <a:prstGeom prst="rect">
            <a:avLst/>
          </a:prstGeom>
          <a:noFill/>
          <a:ln w="12700">
            <a:noFill/>
            <a:miter lim="800000"/>
            <a:headEnd/>
            <a:tailEnd/>
          </a:ln>
        </p:spPr>
        <p:txBody>
          <a:bodyPr lIns="91905" tIns="45950" rIns="91905" bIns="45950"/>
          <a:lstStyle/>
          <a:p>
            <a:pPr algn="r" defTabSz="919163"/>
            <a:fld id="{B7A31A7C-E8B8-45E2-963D-C64AD5EB5803}" type="datetime1">
              <a:rPr lang="zh-CN" altLang="en-US" sz="1300" i="0">
                <a:latin typeface="Times New Roman" pitchFamily="18" charset="0"/>
              </a:rPr>
              <a:pPr algn="r" defTabSz="919163"/>
              <a:t>2017/4/8</a:t>
            </a:fld>
            <a:endParaRPr lang="en-US" altLang="zh-CN" sz="1300" i="0" dirty="0">
              <a:latin typeface="Times New Roman" pitchFamily="18" charset="0"/>
            </a:endParaRPr>
          </a:p>
        </p:txBody>
      </p:sp>
      <p:sp>
        <p:nvSpPr>
          <p:cNvPr id="57347" name="Rectangle 7"/>
          <p:cNvSpPr txBox="1">
            <a:spLocks noGrp="1" noChangeArrowheads="1"/>
          </p:cNvSpPr>
          <p:nvPr/>
        </p:nvSpPr>
        <p:spPr bwMode="auto">
          <a:xfrm>
            <a:off x="5289550" y="6642100"/>
            <a:ext cx="3962400" cy="346075"/>
          </a:xfrm>
          <a:prstGeom prst="rect">
            <a:avLst/>
          </a:prstGeom>
          <a:noFill/>
          <a:ln w="12700">
            <a:noFill/>
            <a:miter lim="800000"/>
            <a:headEnd/>
            <a:tailEnd/>
          </a:ln>
        </p:spPr>
        <p:txBody>
          <a:bodyPr lIns="91905" tIns="45950" rIns="91905" bIns="45950" anchor="b"/>
          <a:lstStyle/>
          <a:p>
            <a:pPr algn="r" defTabSz="919163"/>
            <a:fld id="{31017B4F-64FE-49B3-85A3-AD771F30BCD9}" type="slidenum">
              <a:rPr lang="zh-CN" altLang="en-US" sz="1300" i="0">
                <a:latin typeface="Times New Roman" pitchFamily="18" charset="0"/>
              </a:rPr>
              <a:pPr algn="r" defTabSz="919163"/>
              <a:t>5</a:t>
            </a:fld>
            <a:endParaRPr lang="en-US" altLang="zh-CN" sz="1300" i="0" dirty="0">
              <a:latin typeface="Times New Roman" pitchFamily="18" charset="0"/>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w="9525"/>
        </p:spPr>
        <p:txBody>
          <a:bodyPr/>
          <a:lstStyle/>
          <a:p>
            <a:endParaRPr lang="pl-PL"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txBox="1">
            <a:spLocks noGrp="1" noChangeArrowheads="1"/>
          </p:cNvSpPr>
          <p:nvPr/>
        </p:nvSpPr>
        <p:spPr bwMode="auto">
          <a:xfrm>
            <a:off x="5289550" y="0"/>
            <a:ext cx="3962400" cy="346075"/>
          </a:xfrm>
          <a:prstGeom prst="rect">
            <a:avLst/>
          </a:prstGeom>
          <a:noFill/>
          <a:ln w="12700">
            <a:noFill/>
            <a:miter lim="800000"/>
            <a:headEnd/>
            <a:tailEnd/>
          </a:ln>
        </p:spPr>
        <p:txBody>
          <a:bodyPr lIns="91905" tIns="45950" rIns="91905" bIns="45950"/>
          <a:lstStyle/>
          <a:p>
            <a:pPr algn="r" defTabSz="919163"/>
            <a:fld id="{0800568D-61FC-41E4-9441-85C5CBE94C71}" type="datetime1">
              <a:rPr lang="zh-CN" altLang="en-US" sz="1300" i="0">
                <a:latin typeface="Times New Roman" pitchFamily="18" charset="0"/>
              </a:rPr>
              <a:pPr algn="r" defTabSz="919163"/>
              <a:t>2017/4/8</a:t>
            </a:fld>
            <a:endParaRPr lang="en-US" altLang="zh-CN" sz="1300" i="0" dirty="0">
              <a:latin typeface="Times New Roman" pitchFamily="18" charset="0"/>
            </a:endParaRPr>
          </a:p>
        </p:txBody>
      </p:sp>
      <p:sp>
        <p:nvSpPr>
          <p:cNvPr id="58371" name="Rectangle 7"/>
          <p:cNvSpPr txBox="1">
            <a:spLocks noGrp="1" noChangeArrowheads="1"/>
          </p:cNvSpPr>
          <p:nvPr/>
        </p:nvSpPr>
        <p:spPr bwMode="auto">
          <a:xfrm>
            <a:off x="5289550" y="6642100"/>
            <a:ext cx="3962400" cy="346075"/>
          </a:xfrm>
          <a:prstGeom prst="rect">
            <a:avLst/>
          </a:prstGeom>
          <a:noFill/>
          <a:ln w="12700">
            <a:noFill/>
            <a:miter lim="800000"/>
            <a:headEnd/>
            <a:tailEnd/>
          </a:ln>
        </p:spPr>
        <p:txBody>
          <a:bodyPr lIns="91905" tIns="45950" rIns="91905" bIns="45950" anchor="b"/>
          <a:lstStyle/>
          <a:p>
            <a:pPr algn="r" defTabSz="919163"/>
            <a:fld id="{85269132-177D-41EE-9C9C-25081D279B0E}" type="slidenum">
              <a:rPr lang="zh-CN" altLang="en-US" sz="1300" i="0">
                <a:latin typeface="Times New Roman" pitchFamily="18" charset="0"/>
              </a:rPr>
              <a:pPr algn="r" defTabSz="919163"/>
              <a:t>8</a:t>
            </a:fld>
            <a:endParaRPr lang="en-US" altLang="zh-CN" sz="1300" i="0" dirty="0">
              <a:latin typeface="Times New Roman" pitchFamily="18" charset="0"/>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w="9525"/>
        </p:spPr>
        <p:txBody>
          <a:bodyPr/>
          <a:lstStyle/>
          <a:p>
            <a:endParaRPr lang="pl-PL"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*drone sand and self driving cars</a:t>
            </a:r>
          </a:p>
          <a:p>
            <a:r>
              <a:rPr lang="en-US" dirty="0" smtClean="0"/>
              <a:t>**chess ,go</a:t>
            </a:r>
          </a:p>
          <a:p>
            <a:r>
              <a:rPr lang="en-US" dirty="0" smtClean="0"/>
              <a:t>***</a:t>
            </a:r>
            <a:r>
              <a:rPr lang="en-US" dirty="0" err="1" smtClean="0"/>
              <a:t>google</a:t>
            </a:r>
            <a:endParaRPr lang="en-US" dirty="0" smtClean="0"/>
          </a:p>
          <a:p>
            <a:r>
              <a:rPr lang="en-US" dirty="0" smtClean="0"/>
              <a:t>****</a:t>
            </a:r>
            <a:r>
              <a:rPr lang="en-US" dirty="0" err="1" smtClean="0"/>
              <a:t>siri</a:t>
            </a:r>
            <a:endParaRPr lang="en-IN" dirty="0"/>
          </a:p>
        </p:txBody>
      </p:sp>
      <p:sp>
        <p:nvSpPr>
          <p:cNvPr id="4" name="Date Placeholder 3"/>
          <p:cNvSpPr>
            <a:spLocks noGrp="1"/>
          </p:cNvSpPr>
          <p:nvPr>
            <p:ph type="dt" idx="10"/>
          </p:nvPr>
        </p:nvSpPr>
        <p:spPr/>
        <p:txBody>
          <a:bodyPr/>
          <a:lstStyle/>
          <a:p>
            <a:pPr>
              <a:defRPr/>
            </a:pPr>
            <a:fld id="{1CABC0E1-924A-4037-92BA-B18903BFAD93}" type="datetime1">
              <a:rPr lang="zh-CN" altLang="en-US" smtClean="0"/>
              <a:pPr>
                <a:defRPr/>
              </a:pPr>
              <a:t>2017/4/8</a:t>
            </a:fld>
            <a:endParaRPr lang="en-US" altLang="zh-CN"/>
          </a:p>
        </p:txBody>
      </p:sp>
      <p:sp>
        <p:nvSpPr>
          <p:cNvPr id="5" name="Slide Number Placeholder 4"/>
          <p:cNvSpPr>
            <a:spLocks noGrp="1"/>
          </p:cNvSpPr>
          <p:nvPr>
            <p:ph type="sldNum" sz="quarter" idx="11"/>
          </p:nvPr>
        </p:nvSpPr>
        <p:spPr/>
        <p:txBody>
          <a:bodyPr/>
          <a:lstStyle/>
          <a:p>
            <a:pPr>
              <a:defRPr/>
            </a:pPr>
            <a:fld id="{8FCDC4CA-BC13-4E42-A61B-0E58BD3D9773}" type="slidenum">
              <a:rPr lang="zh-CN" altLang="en-US" smtClean="0"/>
              <a:pPr>
                <a:defRPr/>
              </a:pPr>
              <a:t>11</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IN" sz="1200" dirty="0" smtClean="0"/>
              <a:t>(a fly being conscious, a new-born calf being conscious, a file protection system being conscious, etc.). </a:t>
            </a:r>
          </a:p>
          <a:p>
            <a:r>
              <a:rPr lang="en-US" sz="1200" dirty="0" smtClean="0"/>
              <a:t>**</a:t>
            </a:r>
            <a:r>
              <a:rPr lang="en-IN" sz="1200" dirty="0" smtClean="0"/>
              <a:t>For instance, for a fly (robot-fly) to be conscious, it needs to be able to identify an impending swat as a threat (something to avoid), the direction of threat, and a possible escape. Its consciousness need not require it to be aware of this action, or to feel happy about escaping the threat. Similarly, a new born calf needs to be aware of mother’s presence, and that she can feed him, that he should suckle the mother, and that he needs to reach the mother in order to feed himself. He need not know the exact form of hunger, or what mother exactly is, or that there is a need to traverse the space between him and the mother, and so on. Another example is the requirement of consciousness in a file protection system. </a:t>
            </a:r>
            <a:endParaRPr lang="en-IN" dirty="0"/>
          </a:p>
        </p:txBody>
      </p:sp>
      <p:sp>
        <p:nvSpPr>
          <p:cNvPr id="4" name="Date Placeholder 3"/>
          <p:cNvSpPr>
            <a:spLocks noGrp="1"/>
          </p:cNvSpPr>
          <p:nvPr>
            <p:ph type="dt" idx="10"/>
          </p:nvPr>
        </p:nvSpPr>
        <p:spPr/>
        <p:txBody>
          <a:bodyPr/>
          <a:lstStyle/>
          <a:p>
            <a:pPr>
              <a:defRPr/>
            </a:pPr>
            <a:fld id="{1CABC0E1-924A-4037-92BA-B18903BFAD93}" type="datetime1">
              <a:rPr lang="zh-CN" altLang="en-US" smtClean="0"/>
              <a:pPr>
                <a:defRPr/>
              </a:pPr>
              <a:t>2017/4/8</a:t>
            </a:fld>
            <a:endParaRPr lang="en-US" altLang="zh-CN"/>
          </a:p>
        </p:txBody>
      </p:sp>
      <p:sp>
        <p:nvSpPr>
          <p:cNvPr id="5" name="Slide Number Placeholder 4"/>
          <p:cNvSpPr>
            <a:spLocks noGrp="1"/>
          </p:cNvSpPr>
          <p:nvPr>
            <p:ph type="sldNum" sz="quarter" idx="11"/>
          </p:nvPr>
        </p:nvSpPr>
        <p:spPr/>
        <p:txBody>
          <a:bodyPr/>
          <a:lstStyle/>
          <a:p>
            <a:pPr>
              <a:defRPr/>
            </a:pPr>
            <a:fld id="{8FCDC4CA-BC13-4E42-A61B-0E58BD3D9773}" type="slidenum">
              <a:rPr lang="zh-CN" altLang="en-US" smtClean="0"/>
              <a:pPr>
                <a:defRPr/>
              </a:pPr>
              <a:t>14</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IN" i="0" dirty="0" smtClean="0"/>
              <a:t>Consciousness is built upon,</a:t>
            </a:r>
          </a:p>
          <a:p>
            <a:r>
              <a:rPr lang="en-IN" i="0" dirty="0" smtClean="0"/>
              <a:t> concerns , and affects,</a:t>
            </a:r>
          </a:p>
          <a:p>
            <a:r>
              <a:rPr lang="en-IN" i="0" dirty="0" smtClean="0"/>
              <a:t> the physical phenomena</a:t>
            </a:r>
          </a:p>
          <a:p>
            <a:r>
              <a:rPr lang="en-IN" i="0" dirty="0" smtClean="0"/>
              <a:t> occurring in and </a:t>
            </a:r>
          </a:p>
          <a:p>
            <a:r>
              <a:rPr lang="en-IN" i="0" dirty="0" smtClean="0"/>
              <a:t>around the virtual machines.</a:t>
            </a:r>
          </a:p>
          <a:p>
            <a:r>
              <a:rPr lang="en-US" dirty="0" smtClean="0"/>
              <a:t>**</a:t>
            </a:r>
            <a:r>
              <a:rPr lang="en-IN" i="0" dirty="0" smtClean="0"/>
              <a:t>(actions, alarms, emotions, adaptations, etc.)?</a:t>
            </a:r>
            <a:endParaRPr lang="en-IN" dirty="0"/>
          </a:p>
        </p:txBody>
      </p:sp>
      <p:sp>
        <p:nvSpPr>
          <p:cNvPr id="4" name="Date Placeholder 3"/>
          <p:cNvSpPr>
            <a:spLocks noGrp="1"/>
          </p:cNvSpPr>
          <p:nvPr>
            <p:ph type="dt" idx="10"/>
          </p:nvPr>
        </p:nvSpPr>
        <p:spPr/>
        <p:txBody>
          <a:bodyPr/>
          <a:lstStyle/>
          <a:p>
            <a:pPr>
              <a:defRPr/>
            </a:pPr>
            <a:fld id="{1CABC0E1-924A-4037-92BA-B18903BFAD93}" type="datetime1">
              <a:rPr lang="zh-CN" altLang="en-US" smtClean="0"/>
              <a:pPr>
                <a:defRPr/>
              </a:pPr>
              <a:t>2017/4/8</a:t>
            </a:fld>
            <a:endParaRPr lang="en-US" altLang="zh-CN"/>
          </a:p>
        </p:txBody>
      </p:sp>
      <p:sp>
        <p:nvSpPr>
          <p:cNvPr id="5" name="Slide Number Placeholder 4"/>
          <p:cNvSpPr>
            <a:spLocks noGrp="1"/>
          </p:cNvSpPr>
          <p:nvPr>
            <p:ph type="sldNum" sz="quarter" idx="11"/>
          </p:nvPr>
        </p:nvSpPr>
        <p:spPr/>
        <p:txBody>
          <a:bodyPr/>
          <a:lstStyle/>
          <a:p>
            <a:pPr>
              <a:defRPr/>
            </a:pPr>
            <a:fld id="{8FCDC4CA-BC13-4E42-A61B-0E58BD3D9773}" type="slidenum">
              <a:rPr lang="zh-CN" altLang="en-US" smtClean="0"/>
              <a:pPr>
                <a:defRPr/>
              </a:pPr>
              <a:t>25</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dirty="0" smtClean="0"/>
              <a:t>*as opposed to wet A Life or synthetic biology) </a:t>
            </a:r>
            <a:endParaRPr lang="en-IN" dirty="0"/>
          </a:p>
        </p:txBody>
      </p:sp>
      <p:sp>
        <p:nvSpPr>
          <p:cNvPr id="4" name="Date Placeholder 3"/>
          <p:cNvSpPr>
            <a:spLocks noGrp="1"/>
          </p:cNvSpPr>
          <p:nvPr>
            <p:ph type="dt" idx="10"/>
          </p:nvPr>
        </p:nvSpPr>
        <p:spPr/>
        <p:txBody>
          <a:bodyPr/>
          <a:lstStyle/>
          <a:p>
            <a:pPr>
              <a:defRPr/>
            </a:pPr>
            <a:fld id="{1CABC0E1-924A-4037-92BA-B18903BFAD93}" type="datetime1">
              <a:rPr lang="zh-CN" altLang="en-US" smtClean="0"/>
              <a:pPr>
                <a:defRPr/>
              </a:pPr>
              <a:t>2017/4/8</a:t>
            </a:fld>
            <a:endParaRPr lang="en-US" altLang="zh-CN"/>
          </a:p>
        </p:txBody>
      </p:sp>
      <p:sp>
        <p:nvSpPr>
          <p:cNvPr id="5" name="Slide Number Placeholder 4"/>
          <p:cNvSpPr>
            <a:spLocks noGrp="1"/>
          </p:cNvSpPr>
          <p:nvPr>
            <p:ph type="sldNum" sz="quarter" idx="11"/>
          </p:nvPr>
        </p:nvSpPr>
        <p:spPr/>
        <p:txBody>
          <a:bodyPr/>
          <a:lstStyle/>
          <a:p>
            <a:pPr>
              <a:defRPr/>
            </a:pPr>
            <a:fld id="{8FCDC4CA-BC13-4E42-A61B-0E58BD3D9773}" type="slidenum">
              <a:rPr lang="zh-CN" altLang="en-US" smtClean="0"/>
              <a:pPr>
                <a:defRPr/>
              </a:pPr>
              <a:t>27</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4" name="Rectangle 3"/>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5" name="Straight Connector 4"/>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a:lstStyle>
            <a:extLst/>
          </a:lstStyle>
          <a:p>
            <a:pPr>
              <a:defRPr/>
            </a:pPr>
            <a:endParaRPr lang="en-US"/>
          </a:p>
        </p:txBody>
      </p:sp>
      <p:sp>
        <p:nvSpPr>
          <p:cNvPr id="12" name="Title 11"/>
          <p:cNvSpPr>
            <a:spLocks noGrp="1"/>
          </p:cNvSpPr>
          <p:nvPr>
            <p:ph type="ctrTitle"/>
          </p:nvPr>
        </p:nvSpPr>
        <p:spPr>
          <a:xfrm>
            <a:off x="3366868" y="533400"/>
            <a:ext cx="5105400" cy="2868168"/>
          </a:xfrm>
        </p:spPr>
        <p:txBody>
          <a:bodyPr>
            <a:noAutofit/>
          </a:bodyPr>
          <a:lstStyle>
            <a:lvl1pPr algn="r">
              <a:defRPr sz="4200" b="1"/>
            </a:lvl1pPr>
            <a:extLst/>
          </a:lstStyle>
          <a:p>
            <a:r>
              <a:rPr lang="en-US" smtClean="0"/>
              <a:t>Click to edit Master title style</a:t>
            </a:r>
            <a:endParaRPr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30"/>
          <p:cNvSpPr>
            <a:spLocks noGrp="1"/>
          </p:cNvSpPr>
          <p:nvPr>
            <p:ph type="dt" sz="half" idx="10"/>
          </p:nvPr>
        </p:nvSpPr>
        <p:spPr>
          <a:xfrm>
            <a:off x="5870575" y="6557963"/>
            <a:ext cx="2003425" cy="227012"/>
          </a:xfrm>
        </p:spPr>
        <p:txBody>
          <a:bodyPr/>
          <a:lstStyle>
            <a:lvl1pPr>
              <a:defRPr lang="en-US">
                <a:solidFill>
                  <a:srgbClr val="FFFFFF"/>
                </a:solidFill>
              </a:defRPr>
            </a:lvl1pPr>
            <a:extLst/>
          </a:lstStyle>
          <a:p>
            <a:pPr>
              <a:defRPr/>
            </a:pPr>
            <a:fld id="{6747756E-AD7F-49A9-B7AD-71FF8F966601}" type="datetimeFigureOut">
              <a:rPr/>
              <a:pPr>
                <a:defRPr/>
              </a:pPr>
              <a:t>2/12/2017</a:t>
            </a:fld>
            <a:endParaRPr dirty="0"/>
          </a:p>
        </p:txBody>
      </p:sp>
      <p:sp>
        <p:nvSpPr>
          <p:cNvPr id="7" name="Footer Placeholder 17"/>
          <p:cNvSpPr>
            <a:spLocks noGrp="1"/>
          </p:cNvSpPr>
          <p:nvPr>
            <p:ph type="ftr" sz="quarter" idx="11"/>
          </p:nvPr>
        </p:nvSpPr>
        <p:spPr>
          <a:xfrm>
            <a:off x="2819400" y="6557963"/>
            <a:ext cx="2927350" cy="228600"/>
          </a:xfrm>
        </p:spPr>
        <p:txBody>
          <a:bodyPr/>
          <a:lstStyle>
            <a:lvl1pPr>
              <a:defRPr lang="en-US">
                <a:solidFill>
                  <a:srgbClr val="FFFFFF"/>
                </a:solidFill>
              </a:defRPr>
            </a:lvl1pPr>
            <a:extLst/>
          </a:lstStyle>
          <a:p>
            <a:pPr>
              <a:defRPr/>
            </a:pPr>
            <a:endParaRPr/>
          </a:p>
        </p:txBody>
      </p:sp>
      <p:sp>
        <p:nvSpPr>
          <p:cNvPr id="8" name="Slide Number Placeholder 28"/>
          <p:cNvSpPr>
            <a:spLocks noGrp="1"/>
          </p:cNvSpPr>
          <p:nvPr>
            <p:ph type="sldNum" sz="quarter" idx="12"/>
          </p:nvPr>
        </p:nvSpPr>
        <p:spPr>
          <a:xfrm>
            <a:off x="7880350" y="6556375"/>
            <a:ext cx="588963" cy="228600"/>
          </a:xfrm>
        </p:spPr>
        <p:txBody>
          <a:bodyPr/>
          <a:lstStyle>
            <a:lvl1pPr>
              <a:defRPr lang="en-US">
                <a:solidFill>
                  <a:srgbClr val="FFFFFF"/>
                </a:solidFill>
              </a:defRPr>
            </a:lvl1pPr>
            <a:extLst/>
          </a:lstStyle>
          <a:p>
            <a:pPr>
              <a:defRPr/>
            </a:pPr>
            <a:fld id="{85558001-10E7-4C13-A02F-F370EEEEA8D7}" type="slidenum">
              <a:rPr lang="zh-CN" altLang="en-US"/>
              <a:pPr>
                <a:defRPr/>
              </a:pPr>
              <a:t>‹#›</a:t>
            </a:fld>
            <a:endParaRPr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6"/>
          <p:cNvSpPr>
            <a:spLocks noGrp="1"/>
          </p:cNvSpPr>
          <p:nvPr>
            <p:ph type="dt" sz="half" idx="10"/>
          </p:nvPr>
        </p:nvSpPr>
        <p:spPr/>
        <p:txBody>
          <a:bodyPr/>
          <a:lstStyle>
            <a:lvl1pPr>
              <a:defRPr/>
            </a:lvl1pPr>
          </a:lstStyle>
          <a:p>
            <a:pPr>
              <a:defRPr/>
            </a:pPr>
            <a:fld id="{493F3351-7986-41B1-BD2D-E8E52EAE7A7C}" type="datetimeFigureOut">
              <a:rPr lang="en-US"/>
              <a:pPr>
                <a:defRPr/>
              </a:pPr>
              <a:t>4/8/2017</a:t>
            </a:fld>
            <a:endParaRPr lang="en-US" dirty="0"/>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15"/>
          <p:cNvSpPr>
            <a:spLocks noGrp="1"/>
          </p:cNvSpPr>
          <p:nvPr>
            <p:ph type="sldNum" sz="quarter" idx="12"/>
          </p:nvPr>
        </p:nvSpPr>
        <p:spPr/>
        <p:txBody>
          <a:bodyPr/>
          <a:lstStyle>
            <a:lvl1pPr>
              <a:defRPr/>
            </a:lvl1pPr>
          </a:lstStyle>
          <a:p>
            <a:pPr>
              <a:defRPr/>
            </a:pPr>
            <a:fld id="{88514C71-95B7-4192-8A21-27701F4ACA3F}"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243388" y="6557963"/>
            <a:ext cx="2001837" cy="227012"/>
          </a:xfrm>
        </p:spPr>
        <p:txBody>
          <a:bodyPr/>
          <a:lstStyle>
            <a:lvl1pPr>
              <a:defRPr/>
            </a:lvl1pPr>
            <a:extLst/>
          </a:lstStyle>
          <a:p>
            <a:pPr>
              <a:defRPr/>
            </a:pPr>
            <a:fld id="{4C137B67-570F-4DD9-AAE5-D51E3803B2BB}" type="datetimeFigureOut">
              <a:rPr lang="en-US"/>
              <a:pPr>
                <a:defRPr/>
              </a:pPr>
              <a:t>4/8/2017</a:t>
            </a:fld>
            <a:endParaRPr lang="en-US" dirty="0"/>
          </a:p>
        </p:txBody>
      </p:sp>
      <p:sp>
        <p:nvSpPr>
          <p:cNvPr id="5" name="Footer Placeholder 4"/>
          <p:cNvSpPr>
            <a:spLocks noGrp="1"/>
          </p:cNvSpPr>
          <p:nvPr>
            <p:ph type="ftr" sz="quarter" idx="11"/>
          </p:nvPr>
        </p:nvSpPr>
        <p:spPr>
          <a:xfrm>
            <a:off x="457200" y="6556375"/>
            <a:ext cx="3657600" cy="228600"/>
          </a:xfrm>
        </p:spPr>
        <p:txBody>
          <a:bodyPr/>
          <a:lstStyle>
            <a:lvl1pPr>
              <a:defRPr/>
            </a:lvl1pPr>
            <a:extLst/>
          </a:lstStyle>
          <a:p>
            <a:pPr>
              <a:defRPr/>
            </a:pPr>
            <a:endParaRPr lang="en-US"/>
          </a:p>
        </p:txBody>
      </p:sp>
      <p:sp>
        <p:nvSpPr>
          <p:cNvPr id="6" name="Slide Number Placeholder 5"/>
          <p:cNvSpPr>
            <a:spLocks noGrp="1"/>
          </p:cNvSpPr>
          <p:nvPr>
            <p:ph type="sldNum" sz="quarter" idx="12"/>
          </p:nvPr>
        </p:nvSpPr>
        <p:spPr>
          <a:xfrm>
            <a:off x="6254750" y="6553200"/>
            <a:ext cx="587375" cy="228600"/>
          </a:xfrm>
        </p:spPr>
        <p:txBody>
          <a:bodyPr/>
          <a:lstStyle>
            <a:lvl1pPr>
              <a:defRPr>
                <a:solidFill>
                  <a:schemeClr val="tx2"/>
                </a:solidFill>
              </a:defRPr>
            </a:lvl1pPr>
            <a:extLst/>
          </a:lstStyle>
          <a:p>
            <a:pPr>
              <a:defRPr/>
            </a:pPr>
            <a:fld id="{BACF6025-DE4D-4B65-949C-9BBEE56CD77F}"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Media">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660400" y="441325"/>
            <a:ext cx="7772400" cy="7159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7526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Media Placeholder 3"/>
          <p:cNvSpPr>
            <a:spLocks noGrp="1"/>
          </p:cNvSpPr>
          <p:nvPr>
            <p:ph type="media" sz="half" idx="2"/>
          </p:nvPr>
        </p:nvSpPr>
        <p:spPr>
          <a:xfrm>
            <a:off x="4648200" y="1752600"/>
            <a:ext cx="3810000" cy="4114800"/>
          </a:xfrm>
        </p:spPr>
        <p:txBody>
          <a:bodyPr>
            <a:normAutofit/>
          </a:bodyPr>
          <a:lstStyle/>
          <a:p>
            <a:pPr lvl="0"/>
            <a:endParaRPr lang="en-US" noProof="0" smtClean="0"/>
          </a:p>
        </p:txBody>
      </p:sp>
      <p:sp>
        <p:nvSpPr>
          <p:cNvPr id="5" name="Rectangle 1034"/>
          <p:cNvSpPr>
            <a:spLocks noGrp="1" noChangeArrowheads="1"/>
          </p:cNvSpPr>
          <p:nvPr>
            <p:ph type="sldNum" sz="quarter" idx="10"/>
          </p:nvPr>
        </p:nvSpPr>
        <p:spPr/>
        <p:txBody>
          <a:bodyPr/>
          <a:lstStyle>
            <a:lvl1pPr>
              <a:defRPr/>
            </a:lvl1pPr>
          </a:lstStyle>
          <a:p>
            <a:pPr>
              <a:defRPr/>
            </a:pPr>
            <a:fld id="{92E71878-682E-41D7-A5FD-942B836A207A}"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CDFF11D-ACD4-4AF2-B826-E146D12D5736}" type="datetimeFigureOut">
              <a:rPr lang="en-US" smtClean="0"/>
              <a:pPr/>
              <a:t>4/8/2017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2CE2A0-519A-458F-B902-A986DE80C9AC}" type="slidenum">
              <a:rPr lang="en-IN" smtClean="0"/>
              <a:pPr/>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CDFF11D-ACD4-4AF2-B826-E146D12D5736}" type="datetimeFigureOut">
              <a:rPr lang="en-US" smtClean="0"/>
              <a:pPr/>
              <a:t>4/8/2017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2CE2A0-519A-458F-B902-A986DE80C9AC}" type="slidenum">
              <a:rPr lang="en-IN" smtClean="0"/>
              <a:pPr/>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DFF11D-ACD4-4AF2-B826-E146D12D5736}" type="datetimeFigureOut">
              <a:rPr lang="en-US" smtClean="0"/>
              <a:pPr/>
              <a:t>4/8/2017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2CE2A0-519A-458F-B902-A986DE80C9AC}" type="slidenum">
              <a:rPr lang="en-IN" smtClean="0"/>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CDFF11D-ACD4-4AF2-B826-E146D12D5736}" type="datetimeFigureOut">
              <a:rPr lang="en-US" smtClean="0"/>
              <a:pPr/>
              <a:t>4/8/2017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2CE2A0-519A-458F-B902-A986DE80C9AC}" type="slidenum">
              <a:rPr lang="en-IN" smtClean="0"/>
              <a:pPr/>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CDFF11D-ACD4-4AF2-B826-E146D12D5736}" type="datetimeFigureOut">
              <a:rPr lang="en-US" smtClean="0"/>
              <a:pPr/>
              <a:t>4/8/2017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2CE2A0-519A-458F-B902-A986DE80C9AC}" type="slidenum">
              <a:rPr lang="en-IN" smtClean="0"/>
              <a:pPr/>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CDFF11D-ACD4-4AF2-B826-E146D12D5736}" type="datetimeFigureOut">
              <a:rPr lang="en-US" smtClean="0"/>
              <a:pPr/>
              <a:t>4/8/2017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2CE2A0-519A-458F-B902-A986DE80C9AC}" type="slidenum">
              <a:rPr lang="en-IN" smtClean="0"/>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DFF11D-ACD4-4AF2-B826-E146D12D5736}" type="datetimeFigureOut">
              <a:rPr lang="en-US" smtClean="0"/>
              <a:pPr/>
              <a:t>4/8/2017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2CE2A0-519A-458F-B902-A986DE80C9A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6"/>
          <p:cNvSpPr>
            <a:spLocks noGrp="1"/>
          </p:cNvSpPr>
          <p:nvPr>
            <p:ph type="dt" sz="half" idx="10"/>
          </p:nvPr>
        </p:nvSpPr>
        <p:spPr/>
        <p:txBody>
          <a:bodyPr/>
          <a:lstStyle>
            <a:lvl1pPr>
              <a:defRPr/>
            </a:lvl1pPr>
          </a:lstStyle>
          <a:p>
            <a:pPr>
              <a:defRPr/>
            </a:pPr>
            <a:fld id="{B367DAB4-3A25-424D-8D0D-F3A12B0C62DA}" type="datetimeFigureOut">
              <a:rPr lang="en-US"/>
              <a:pPr>
                <a:defRPr/>
              </a:pPr>
              <a:t>4/8/2017</a:t>
            </a:fld>
            <a:endParaRPr lang="en-US" dirty="0"/>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15"/>
          <p:cNvSpPr>
            <a:spLocks noGrp="1"/>
          </p:cNvSpPr>
          <p:nvPr>
            <p:ph type="sldNum" sz="quarter" idx="12"/>
          </p:nvPr>
        </p:nvSpPr>
        <p:spPr/>
        <p:txBody>
          <a:bodyPr/>
          <a:lstStyle>
            <a:lvl1pPr>
              <a:defRPr/>
            </a:lvl1pPr>
          </a:lstStyle>
          <a:p>
            <a:pPr>
              <a:defRPr/>
            </a:pPr>
            <a:fld id="{A46F000F-E805-44DD-BD64-B2AF91CA3C25}" type="slidenum">
              <a:rPr lang="zh-CN" altLang="en-US"/>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DFF11D-ACD4-4AF2-B826-E146D12D5736}" type="datetimeFigureOut">
              <a:rPr lang="en-US" smtClean="0"/>
              <a:pPr/>
              <a:t>4/8/2017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2CE2A0-519A-458F-B902-A986DE80C9AC}" type="slidenum">
              <a:rPr lang="en-IN" smtClean="0"/>
              <a:pPr/>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DFF11D-ACD4-4AF2-B826-E146D12D5736}" type="datetimeFigureOut">
              <a:rPr lang="en-US" smtClean="0"/>
              <a:pPr/>
              <a:t>4/8/2017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2CE2A0-519A-458F-B902-A986DE80C9AC}" type="slidenum">
              <a:rPr lang="en-IN" smtClean="0"/>
              <a:pPr/>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CDFF11D-ACD4-4AF2-B826-E146D12D5736}" type="datetimeFigureOut">
              <a:rPr lang="en-US" smtClean="0"/>
              <a:pPr/>
              <a:t>4/8/2017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2CE2A0-519A-458F-B902-A986DE80C9AC}" type="slidenum">
              <a:rPr lang="en-IN" smtClean="0"/>
              <a:pPr/>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CDFF11D-ACD4-4AF2-B826-E146D12D5736}" type="datetimeFigureOut">
              <a:rPr lang="en-US" smtClean="0"/>
              <a:pPr/>
              <a:t>4/8/2017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2CE2A0-519A-458F-B902-A986DE80C9AC}" type="slidenum">
              <a:rPr lang="en-IN" smtClean="0"/>
              <a:pPr/>
              <a:t>‹#›</a:t>
            </a:fld>
            <a:endParaRPr lang="en-I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CDFF11D-ACD4-4AF2-B826-E146D12D5736}" type="datetimeFigureOut">
              <a:rPr lang="en-US" smtClean="0"/>
              <a:pPr/>
              <a:t>4/8/2017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2CE2A0-519A-458F-B902-A986DE80C9A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anchor="t"/>
          <a:lstStyle>
            <a:lvl1pPr algn="r">
              <a:buNone/>
              <a:defRPr sz="42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4" name="Date Placeholder 3"/>
          <p:cNvSpPr>
            <a:spLocks noGrp="1"/>
          </p:cNvSpPr>
          <p:nvPr>
            <p:ph type="dt" sz="half" idx="10"/>
          </p:nvPr>
        </p:nvSpPr>
        <p:spPr>
          <a:xfrm>
            <a:off x="4724400" y="6556375"/>
            <a:ext cx="2001838" cy="227013"/>
          </a:xfrm>
        </p:spPr>
        <p:txBody>
          <a:bodyPr/>
          <a:lstStyle>
            <a:lvl1pPr>
              <a:defRPr>
                <a:solidFill>
                  <a:schemeClr val="tx2"/>
                </a:solidFill>
              </a:defRPr>
            </a:lvl1pPr>
            <a:extLst/>
          </a:lstStyle>
          <a:p>
            <a:pPr>
              <a:defRPr/>
            </a:pPr>
            <a:fld id="{EC3A7295-7A26-4E5C-9361-6E80EE88C91F}" type="datetimeFigureOut">
              <a:rPr lang="en-US"/>
              <a:pPr>
                <a:defRPr/>
              </a:pPr>
              <a:t>4/8/2017</a:t>
            </a:fld>
            <a:endParaRPr lang="en-US"/>
          </a:p>
        </p:txBody>
      </p:sp>
      <p:sp>
        <p:nvSpPr>
          <p:cNvPr id="5" name="Footer Placeholder 4"/>
          <p:cNvSpPr>
            <a:spLocks noGrp="1"/>
          </p:cNvSpPr>
          <p:nvPr>
            <p:ph type="ftr" sz="quarter" idx="11"/>
          </p:nvPr>
        </p:nvSpPr>
        <p:spPr>
          <a:xfrm>
            <a:off x="1735138" y="6556375"/>
            <a:ext cx="2895600" cy="228600"/>
          </a:xfrm>
        </p:spPr>
        <p:txBody>
          <a:bodyPr/>
          <a:lstStyle>
            <a:lvl1pPr>
              <a:defRPr>
                <a:solidFill>
                  <a:schemeClr val="tx2"/>
                </a:solidFill>
              </a:defRPr>
            </a:lvl1pPr>
            <a:extLst/>
          </a:lstStyle>
          <a:p>
            <a:pPr>
              <a:defRPr/>
            </a:pPr>
            <a:endParaRPr lang="en-US"/>
          </a:p>
        </p:txBody>
      </p:sp>
      <p:sp>
        <p:nvSpPr>
          <p:cNvPr id="6" name="Slide Number Placeholder 5"/>
          <p:cNvSpPr>
            <a:spLocks noGrp="1"/>
          </p:cNvSpPr>
          <p:nvPr>
            <p:ph type="sldNum" sz="quarter" idx="12"/>
          </p:nvPr>
        </p:nvSpPr>
        <p:spPr>
          <a:xfrm>
            <a:off x="6734175" y="6554788"/>
            <a:ext cx="587375" cy="228600"/>
          </a:xfrm>
        </p:spPr>
        <p:txBody>
          <a:bodyPr/>
          <a:lstStyle>
            <a:lvl1pPr>
              <a:defRPr/>
            </a:lvl1pPr>
            <a:extLst/>
          </a:lstStyle>
          <a:p>
            <a:pPr>
              <a:defRPr/>
            </a:pPr>
            <a:fld id="{882E0CED-407E-4143-BE20-6F43C1071F44}" type="slidenum">
              <a:rPr lang="zh-CN" altLang="en-US"/>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457200" y="1600200"/>
            <a:ext cx="352044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178808" y="1600200"/>
            <a:ext cx="352044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6"/>
          <p:cNvSpPr>
            <a:spLocks noGrp="1"/>
          </p:cNvSpPr>
          <p:nvPr>
            <p:ph type="dt" sz="half" idx="10"/>
          </p:nvPr>
        </p:nvSpPr>
        <p:spPr/>
        <p:txBody>
          <a:bodyPr/>
          <a:lstStyle>
            <a:lvl1pPr>
              <a:defRPr/>
            </a:lvl1pPr>
          </a:lstStyle>
          <a:p>
            <a:pPr>
              <a:defRPr/>
            </a:pPr>
            <a:fld id="{637D7A6A-3E0C-4B81-AD98-6BEFFD7E21DA}" type="datetimeFigureOut">
              <a:rPr lang="en-US"/>
              <a:pPr>
                <a:defRPr/>
              </a:pPr>
              <a:t>4/8/2017</a:t>
            </a:fld>
            <a:endParaRPr lang="en-US" dirty="0"/>
          </a:p>
        </p:txBody>
      </p:sp>
      <p:sp>
        <p:nvSpPr>
          <p:cNvPr id="6" name="Footer Placeholder 3"/>
          <p:cNvSpPr>
            <a:spLocks noGrp="1"/>
          </p:cNvSpPr>
          <p:nvPr>
            <p:ph type="ftr" sz="quarter" idx="11"/>
          </p:nvPr>
        </p:nvSpPr>
        <p:spPr/>
        <p:txBody>
          <a:bodyPr/>
          <a:lstStyle>
            <a:lvl1pPr>
              <a:defRPr/>
            </a:lvl1pPr>
          </a:lstStyle>
          <a:p>
            <a:pPr>
              <a:defRPr/>
            </a:pPr>
            <a:endParaRPr lang="en-US"/>
          </a:p>
        </p:txBody>
      </p:sp>
      <p:sp>
        <p:nvSpPr>
          <p:cNvPr id="7" name="Slide Number Placeholder 15"/>
          <p:cNvSpPr>
            <a:spLocks noGrp="1"/>
          </p:cNvSpPr>
          <p:nvPr>
            <p:ph type="sldNum" sz="quarter" idx="12"/>
          </p:nvPr>
        </p:nvSpPr>
        <p:spPr/>
        <p:txBody>
          <a:bodyPr/>
          <a:lstStyle>
            <a:lvl1pPr>
              <a:defRPr/>
            </a:lvl1pPr>
          </a:lstStyle>
          <a:p>
            <a:pPr>
              <a:defRPr/>
            </a:pPr>
            <a:fld id="{9D69DF20-9EAE-4882-A95F-D792758C2DDA}"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26"/>
          <p:cNvSpPr>
            <a:spLocks noGrp="1"/>
          </p:cNvSpPr>
          <p:nvPr>
            <p:ph type="dt" sz="half" idx="10"/>
          </p:nvPr>
        </p:nvSpPr>
        <p:spPr/>
        <p:txBody>
          <a:bodyPr/>
          <a:lstStyle>
            <a:lvl1pPr>
              <a:defRPr/>
            </a:lvl1pPr>
          </a:lstStyle>
          <a:p>
            <a:pPr>
              <a:defRPr/>
            </a:pPr>
            <a:fld id="{B6A000AB-3001-4CF9-B1C1-5DF2BEDBE51B}" type="datetimeFigureOut">
              <a:rPr lang="en-US"/>
              <a:pPr>
                <a:defRPr/>
              </a:pPr>
              <a:t>4/8/2017</a:t>
            </a:fld>
            <a:endParaRPr lang="en-US" dirty="0"/>
          </a:p>
        </p:txBody>
      </p:sp>
      <p:sp>
        <p:nvSpPr>
          <p:cNvPr id="8" name="Footer Placeholder 3"/>
          <p:cNvSpPr>
            <a:spLocks noGrp="1"/>
          </p:cNvSpPr>
          <p:nvPr>
            <p:ph type="ftr" sz="quarter" idx="11"/>
          </p:nvPr>
        </p:nvSpPr>
        <p:spPr/>
        <p:txBody>
          <a:bodyPr/>
          <a:lstStyle>
            <a:lvl1pPr>
              <a:defRPr/>
            </a:lvl1pPr>
          </a:lstStyle>
          <a:p>
            <a:pPr>
              <a:defRPr/>
            </a:pPr>
            <a:endParaRPr lang="en-US"/>
          </a:p>
        </p:txBody>
      </p:sp>
      <p:sp>
        <p:nvSpPr>
          <p:cNvPr id="9" name="Slide Number Placeholder 15"/>
          <p:cNvSpPr>
            <a:spLocks noGrp="1"/>
          </p:cNvSpPr>
          <p:nvPr>
            <p:ph type="sldNum" sz="quarter" idx="12"/>
          </p:nvPr>
        </p:nvSpPr>
        <p:spPr/>
        <p:txBody>
          <a:bodyPr/>
          <a:lstStyle>
            <a:lvl1pPr>
              <a:defRPr/>
            </a:lvl1pPr>
          </a:lstStyle>
          <a:p>
            <a:pPr>
              <a:defRPr/>
            </a:pPr>
            <a:fld id="{365A88A0-A221-4A24-B6B9-084256A0EB27}"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lang="en-US" smtClean="0"/>
              <a:t>Click to edit Master title style</a:t>
            </a:r>
            <a:endParaRPr lang="en-US"/>
          </a:p>
        </p:txBody>
      </p:sp>
      <p:sp>
        <p:nvSpPr>
          <p:cNvPr id="3" name="Date Placeholder 26"/>
          <p:cNvSpPr>
            <a:spLocks noGrp="1"/>
          </p:cNvSpPr>
          <p:nvPr>
            <p:ph type="dt" sz="half" idx="10"/>
          </p:nvPr>
        </p:nvSpPr>
        <p:spPr/>
        <p:txBody>
          <a:bodyPr/>
          <a:lstStyle>
            <a:lvl1pPr>
              <a:defRPr/>
            </a:lvl1pPr>
          </a:lstStyle>
          <a:p>
            <a:pPr>
              <a:defRPr/>
            </a:pPr>
            <a:fld id="{E5B1D56A-2224-4A25-ADF4-2D809CD70BF9}" type="datetimeFigureOut">
              <a:rPr lang="en-US"/>
              <a:pPr>
                <a:defRPr/>
              </a:pPr>
              <a:t>4/8/2017</a:t>
            </a:fld>
            <a:endParaRPr lang="en-US" dirty="0"/>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15"/>
          <p:cNvSpPr>
            <a:spLocks noGrp="1"/>
          </p:cNvSpPr>
          <p:nvPr>
            <p:ph type="sldNum" sz="quarter" idx="12"/>
          </p:nvPr>
        </p:nvSpPr>
        <p:spPr/>
        <p:txBody>
          <a:bodyPr/>
          <a:lstStyle>
            <a:lvl1pPr>
              <a:defRPr/>
            </a:lvl1pPr>
          </a:lstStyle>
          <a:p>
            <a:pPr>
              <a:defRPr/>
            </a:pPr>
            <a:fld id="{45E36F83-679B-499E-BC1E-077BC0923D83}"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6"/>
          <p:cNvSpPr>
            <a:spLocks noGrp="1"/>
          </p:cNvSpPr>
          <p:nvPr>
            <p:ph type="dt" sz="half" idx="10"/>
          </p:nvPr>
        </p:nvSpPr>
        <p:spPr/>
        <p:txBody>
          <a:bodyPr/>
          <a:lstStyle>
            <a:lvl1pPr>
              <a:defRPr/>
            </a:lvl1pPr>
          </a:lstStyle>
          <a:p>
            <a:pPr>
              <a:defRPr/>
            </a:pPr>
            <a:fld id="{0A6DEB73-C645-48E8-B0A0-C29CC653C461}" type="datetimeFigureOut">
              <a:rPr lang="en-US"/>
              <a:pPr>
                <a:defRPr/>
              </a:pPr>
              <a:t>4/8/2017</a:t>
            </a:fld>
            <a:endParaRPr lang="en-US" dirty="0"/>
          </a:p>
        </p:txBody>
      </p:sp>
      <p:sp>
        <p:nvSpPr>
          <p:cNvPr id="3" name="Footer Placeholder 3"/>
          <p:cNvSpPr>
            <a:spLocks noGrp="1"/>
          </p:cNvSpPr>
          <p:nvPr>
            <p:ph type="ftr" sz="quarter" idx="11"/>
          </p:nvPr>
        </p:nvSpPr>
        <p:spPr/>
        <p:txBody>
          <a:bodyPr/>
          <a:lstStyle>
            <a:lvl1pPr>
              <a:defRPr/>
            </a:lvl1pPr>
          </a:lstStyle>
          <a:p>
            <a:pPr>
              <a:defRPr/>
            </a:pPr>
            <a:endParaRPr lang="en-US"/>
          </a:p>
        </p:txBody>
      </p:sp>
      <p:sp>
        <p:nvSpPr>
          <p:cNvPr id="4" name="Slide Number Placeholder 15"/>
          <p:cNvSpPr>
            <a:spLocks noGrp="1"/>
          </p:cNvSpPr>
          <p:nvPr>
            <p:ph type="sldNum" sz="quarter" idx="12"/>
          </p:nvPr>
        </p:nvSpPr>
        <p:spPr/>
        <p:txBody>
          <a:bodyPr/>
          <a:lstStyle>
            <a:lvl1pPr>
              <a:defRPr/>
            </a:lvl1pPr>
          </a:lstStyle>
          <a:p>
            <a:pPr>
              <a:defRPr/>
            </a:pPr>
            <a:fld id="{725482A3-C2EE-4472-BC5F-0FA793CC8C4B}"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lstStyle>
            <a:lvl1pPr algn="l">
              <a:buNone/>
              <a:defRPr lang="en-US" sz="2400" baseline="0" smtClean="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lIns="45720" tIns="0" rIns="0" bIns="0" spcCol="0" rtlCol="0" fromWordArt="0" forceAA="0">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6"/>
          <p:cNvSpPr>
            <a:spLocks noGrp="1"/>
          </p:cNvSpPr>
          <p:nvPr>
            <p:ph type="dt" sz="half" idx="10"/>
          </p:nvPr>
        </p:nvSpPr>
        <p:spPr/>
        <p:txBody>
          <a:bodyPr/>
          <a:lstStyle>
            <a:lvl1pPr>
              <a:defRPr/>
            </a:lvl1pPr>
          </a:lstStyle>
          <a:p>
            <a:pPr>
              <a:defRPr/>
            </a:pPr>
            <a:fld id="{A1F65E66-E021-4D13-8130-186FEF7CA3C4}" type="datetimeFigureOut">
              <a:rPr lang="en-US"/>
              <a:pPr>
                <a:defRPr/>
              </a:pPr>
              <a:t>4/8/2017</a:t>
            </a:fld>
            <a:endParaRPr lang="en-US" dirty="0"/>
          </a:p>
        </p:txBody>
      </p:sp>
      <p:sp>
        <p:nvSpPr>
          <p:cNvPr id="6" name="Footer Placeholder 3"/>
          <p:cNvSpPr>
            <a:spLocks noGrp="1"/>
          </p:cNvSpPr>
          <p:nvPr>
            <p:ph type="ftr" sz="quarter" idx="11"/>
          </p:nvPr>
        </p:nvSpPr>
        <p:spPr/>
        <p:txBody>
          <a:bodyPr/>
          <a:lstStyle>
            <a:lvl1pPr>
              <a:defRPr/>
            </a:lvl1pPr>
          </a:lstStyle>
          <a:p>
            <a:pPr>
              <a:defRPr/>
            </a:pPr>
            <a:endParaRPr lang="en-US"/>
          </a:p>
        </p:txBody>
      </p:sp>
      <p:sp>
        <p:nvSpPr>
          <p:cNvPr id="7" name="Slide Number Placeholder 15"/>
          <p:cNvSpPr>
            <a:spLocks noGrp="1"/>
          </p:cNvSpPr>
          <p:nvPr>
            <p:ph type="sldNum" sz="quarter" idx="12"/>
          </p:nvPr>
        </p:nvSpPr>
        <p:spPr/>
        <p:txBody>
          <a:bodyPr/>
          <a:lstStyle>
            <a:lvl1pPr>
              <a:defRPr/>
            </a:lvl1pPr>
          </a:lstStyle>
          <a:p>
            <a:pPr>
              <a:defRPr/>
            </a:pPr>
            <a:fld id="{085FC9CD-CE0C-48D0-B3C7-61E8BEE3C149}"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5" name="Rectangle 4"/>
          <p:cNvSpPr/>
          <p:nvPr/>
        </p:nvSpPr>
        <p:spPr>
          <a:xfrm rot="21240000">
            <a:off x="598488" y="1004888"/>
            <a:ext cx="4319587" cy="4311650"/>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eaLnBrk="1" hangingPunct="1">
              <a:defRPr/>
            </a:pPr>
            <a:endParaRPr lang="en-US"/>
          </a:p>
        </p:txBody>
      </p:sp>
      <p:sp>
        <p:nvSpPr>
          <p:cNvPr id="6" name="Rectangle 5"/>
          <p:cNvSpPr/>
          <p:nvPr/>
        </p:nvSpPr>
        <p:spPr>
          <a:xfrm rot="21420000">
            <a:off x="596900" y="998538"/>
            <a:ext cx="4319588" cy="4313237"/>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eaLnBrk="1" hangingPunct="1">
              <a:defRPr/>
            </a:pPr>
            <a:endParaRPr lang="en-US"/>
          </a:p>
        </p:txBody>
      </p:sp>
      <p:sp>
        <p:nvSpPr>
          <p:cNvPr id="2" name="Title 1"/>
          <p:cNvSpPr>
            <a:spLocks noGrp="1"/>
          </p:cNvSpPr>
          <p:nvPr>
            <p:ph type="title"/>
          </p:nvPr>
        </p:nvSpPr>
        <p:spPr>
          <a:xfrm>
            <a:off x="5389098" y="1143000"/>
            <a:ext cx="3429000" cy="2057400"/>
          </a:xfrm>
        </p:spPr>
        <p:txBody>
          <a:bodyPr/>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lang="en-US" smtClean="0"/>
              <a:t>Click to edit Master title style</a:t>
            </a:r>
            <a:endParaRPr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lIns="82296" tIns="0" rIns="0" bIns="0" spcCol="0" rtlCol="0" fromWordArt="0" forceAA="0">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7" name="Date Placeholder 4"/>
          <p:cNvSpPr>
            <a:spLocks noGrp="1"/>
          </p:cNvSpPr>
          <p:nvPr>
            <p:ph type="dt" sz="half" idx="10"/>
          </p:nvPr>
        </p:nvSpPr>
        <p:spPr/>
        <p:txBody>
          <a:bodyPr/>
          <a:lstStyle>
            <a:lvl1pPr>
              <a:defRPr/>
            </a:lvl1pPr>
            <a:extLst/>
          </a:lstStyle>
          <a:p>
            <a:pPr>
              <a:defRPr/>
            </a:pPr>
            <a:fld id="{A8F8B07E-0CC0-4AC7-AEF3-08818BA0B012}" type="datetimeFigureOut">
              <a:rPr lang="en-US"/>
              <a:pPr>
                <a:defRPr/>
              </a:pPr>
              <a:t>4/8/2017</a:t>
            </a:fld>
            <a:endParaRPr lang="en-US"/>
          </a:p>
        </p:txBody>
      </p:sp>
      <p:sp>
        <p:nvSpPr>
          <p:cNvPr id="8" name="Footer Placeholder 5"/>
          <p:cNvSpPr>
            <a:spLocks noGrp="1"/>
          </p:cNvSpPr>
          <p:nvPr>
            <p:ph type="ftr" sz="quarter" idx="11"/>
          </p:nvPr>
        </p:nvSpPr>
        <p:spPr/>
        <p:txBody>
          <a:bodyPr/>
          <a:lstStyle>
            <a:lvl1pPr>
              <a:defRPr/>
            </a:lvl1pPr>
            <a:extLst/>
          </a:lstStyle>
          <a:p>
            <a:pPr>
              <a:defRPr/>
            </a:pPr>
            <a:endParaRPr lang="en-US"/>
          </a:p>
        </p:txBody>
      </p:sp>
      <p:sp>
        <p:nvSpPr>
          <p:cNvPr id="9" name="Slide Number Placeholder 6"/>
          <p:cNvSpPr>
            <a:spLocks noGrp="1"/>
          </p:cNvSpPr>
          <p:nvPr>
            <p:ph type="sldNum" sz="quarter" idx="12"/>
          </p:nvPr>
        </p:nvSpPr>
        <p:spPr/>
        <p:txBody>
          <a:bodyPr/>
          <a:lstStyle>
            <a:lvl1pPr>
              <a:defRPr/>
            </a:lvl1pPr>
            <a:extLst/>
          </a:lstStyle>
          <a:p>
            <a:pPr>
              <a:defRPr/>
            </a:pPr>
            <a:fld id="{ADC3D6B5-1E99-4C6F-B98F-4EC6A004E8A8}" type="slidenum">
              <a:rPr lang="zh-CN" altLang="en-US"/>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4">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3" name="Title Placeholder 2"/>
          <p:cNvSpPr>
            <a:spLocks noGrp="1"/>
          </p:cNvSpPr>
          <p:nvPr>
            <p:ph type="title"/>
          </p:nvPr>
        </p:nvSpPr>
        <p:spPr>
          <a:xfrm>
            <a:off x="457200" y="320675"/>
            <a:ext cx="7239000" cy="1143000"/>
          </a:xfrm>
          <a:prstGeom prst="rect">
            <a:avLst/>
          </a:prstGeom>
        </p:spPr>
        <p:txBody>
          <a:bodyPr vert="horz" lIns="45720" tIns="0" rIns="45720" bIns="0" anchor="b" anchorCtr="0">
            <a:normAutofit/>
          </a:bodyPr>
          <a:lstStyle>
            <a:extLst/>
          </a:lstStyle>
          <a:p>
            <a:r>
              <a:rPr lang="en-US" smtClean="0"/>
              <a:t>Click to edit Master title style</a:t>
            </a:r>
            <a:endParaRPr lang="en-US"/>
          </a:p>
        </p:txBody>
      </p:sp>
      <p:sp>
        <p:nvSpPr>
          <p:cNvPr id="1030" name="Text Placeholder 30"/>
          <p:cNvSpPr>
            <a:spLocks noGrp="1"/>
          </p:cNvSpPr>
          <p:nvPr>
            <p:ph type="body" idx="1"/>
          </p:nvPr>
        </p:nvSpPr>
        <p:spPr bwMode="auto">
          <a:xfrm>
            <a:off x="457200" y="1609725"/>
            <a:ext cx="7239000" cy="48466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 name="Date Placeholder 26"/>
          <p:cNvSpPr>
            <a:spLocks noGrp="1"/>
          </p:cNvSpPr>
          <p:nvPr>
            <p:ph type="dt" sz="half" idx="2"/>
          </p:nvPr>
        </p:nvSpPr>
        <p:spPr>
          <a:xfrm>
            <a:off x="4246563" y="6557963"/>
            <a:ext cx="2001837" cy="227012"/>
          </a:xfrm>
          <a:prstGeom prst="rect">
            <a:avLst/>
          </a:prstGeom>
        </p:spPr>
        <p:txBody>
          <a:bodyPr vert="horz" tIns="0" bIns="0" anchor="b"/>
          <a:lstStyle>
            <a:lvl1pPr algn="l" eaLnBrk="1" latinLnBrk="0" hangingPunct="1">
              <a:defRPr kumimoji="0" sz="1000">
                <a:solidFill>
                  <a:schemeClr val="tx2"/>
                </a:solidFill>
              </a:defRPr>
            </a:lvl1pPr>
            <a:extLst/>
          </a:lstStyle>
          <a:p>
            <a:pPr>
              <a:defRPr/>
            </a:pPr>
            <a:fld id="{FD4F7D54-6480-4A19-87F9-C76ED25F62A7}" type="datetimeFigureOut">
              <a:rPr lang="en-US"/>
              <a:pPr>
                <a:defRPr/>
              </a:pPr>
              <a:t>4/8/2017</a:t>
            </a:fld>
            <a:endParaRPr lang="en-US" dirty="0"/>
          </a:p>
        </p:txBody>
      </p:sp>
      <p:sp>
        <p:nvSpPr>
          <p:cNvPr id="4" name="Footer Placeholder 3"/>
          <p:cNvSpPr>
            <a:spLocks noGrp="1"/>
          </p:cNvSpPr>
          <p:nvPr>
            <p:ph type="ftr" sz="quarter" idx="3"/>
          </p:nvPr>
        </p:nvSpPr>
        <p:spPr>
          <a:xfrm>
            <a:off x="457200" y="6557963"/>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defRPr/>
            </a:pPr>
            <a:endParaRPr lang="en-US"/>
          </a:p>
        </p:txBody>
      </p:sp>
      <p:sp>
        <p:nvSpPr>
          <p:cNvPr id="16" name="Slide Number Placeholder 15"/>
          <p:cNvSpPr>
            <a:spLocks noGrp="1"/>
          </p:cNvSpPr>
          <p:nvPr>
            <p:ph type="sldNum" sz="quarter" idx="4"/>
          </p:nvPr>
        </p:nvSpPr>
        <p:spPr>
          <a:xfrm>
            <a:off x="6251575" y="6556375"/>
            <a:ext cx="588963" cy="228600"/>
          </a:xfrm>
          <a:prstGeom prst="rect">
            <a:avLst/>
          </a:prstGeom>
        </p:spPr>
        <p:txBody>
          <a:bodyPr vert="horz" lIns="0" tIns="0" rIns="0" bIns="0" anchor="b"/>
          <a:lstStyle>
            <a:lvl1pPr algn="r" eaLnBrk="1" latinLnBrk="0" hangingPunct="1">
              <a:defRPr kumimoji="0" sz="1100">
                <a:solidFill>
                  <a:schemeClr val="tx2"/>
                </a:solidFill>
              </a:defRPr>
            </a:lvl1pPr>
            <a:extLst/>
          </a:lstStyle>
          <a:p>
            <a:pPr>
              <a:defRPr/>
            </a:pPr>
            <a:fld id="{46B8A1BF-217E-4A96-AA29-72D77A33108A}" type="slidenum">
              <a:rPr lang="zh-CN" altLang="en-US"/>
              <a:pPr>
                <a:defRPr/>
              </a:pPr>
              <a:t>‹#›</a:t>
            </a:fld>
            <a:endParaRPr lang="en-US" altLang="zh-CN"/>
          </a:p>
        </p:txBody>
      </p:sp>
      <p:sp>
        <p:nvSpPr>
          <p:cNvPr id="8" name="Rectangle 1036"/>
          <p:cNvSpPr>
            <a:spLocks noChangeArrowheads="1"/>
          </p:cNvSpPr>
          <p:nvPr userDrawn="1"/>
        </p:nvSpPr>
        <p:spPr bwMode="auto">
          <a:xfrm>
            <a:off x="0" y="5943600"/>
            <a:ext cx="9144000" cy="914400"/>
          </a:xfrm>
          <a:prstGeom prst="rect">
            <a:avLst/>
          </a:prstGeom>
          <a:gradFill rotWithShape="1">
            <a:gsLst>
              <a:gs pos="0">
                <a:schemeClr val="bg1"/>
              </a:gs>
              <a:gs pos="100000">
                <a:srgbClr val="7B84C6"/>
              </a:gs>
            </a:gsLst>
            <a:lin ang="5400000" scaled="1"/>
          </a:gradFill>
          <a:ln w="12700">
            <a:noFill/>
            <a:miter lim="800000"/>
            <a:headEnd/>
            <a:tailEnd/>
          </a:ln>
          <a:effectLst/>
        </p:spPr>
        <p:txBody>
          <a:bodyPr wrap="none" anchor="ctr"/>
          <a:lstStyle/>
          <a:p>
            <a:pPr algn="ctr">
              <a:defRPr/>
            </a:pPr>
            <a:endParaRPr lang="zh-CN" altLang="en-US" sz="4400" i="0">
              <a:solidFill>
                <a:srgbClr val="0000B6"/>
              </a:solidFill>
              <a:latin typeface="Book Antiqua" pitchFamily="18" charset="0"/>
              <a:ea typeface="SimSun" pitchFamily="2" charset="-122"/>
            </a:endParaRPr>
          </a:p>
        </p:txBody>
      </p:sp>
    </p:spTree>
  </p:cSld>
  <p:clrMap bg1="lt1" tx1="dk1" bg2="lt2" tx2="dk2" accent1="accent1" accent2="accent2" accent3="accent3" accent4="accent4" accent5="accent5" accent6="accent6" hlink="hlink" folHlink="folHlink"/>
  <p:sldLayoutIdLst>
    <p:sldLayoutId id="2147483952" r:id="rId1"/>
    <p:sldLayoutId id="2147483945" r:id="rId2"/>
    <p:sldLayoutId id="2147483953" r:id="rId3"/>
    <p:sldLayoutId id="2147483946" r:id="rId4"/>
    <p:sldLayoutId id="2147483947" r:id="rId5"/>
    <p:sldLayoutId id="2147483948" r:id="rId6"/>
    <p:sldLayoutId id="2147483949" r:id="rId7"/>
    <p:sldLayoutId id="2147483950" r:id="rId8"/>
    <p:sldLayoutId id="2147483954" r:id="rId9"/>
    <p:sldLayoutId id="2147483951" r:id="rId10"/>
    <p:sldLayoutId id="2147483955" r:id="rId11"/>
    <p:sldLayoutId id="2147483956" r:id="rId12"/>
  </p:sldLayoutIdLst>
  <p:txStyles>
    <p:titleStyle>
      <a:lvl1pPr algn="l" rtl="0" eaLnBrk="0" fontAlgn="base" hangingPunct="0">
        <a:spcBef>
          <a:spcPct val="0"/>
        </a:spcBef>
        <a:spcAft>
          <a:spcPct val="0"/>
        </a:spcAft>
        <a:defRPr sz="3800" b="1" kern="1200" cap="all">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defRPr>
      </a:lvl1pPr>
      <a:lvl2pPr algn="l" rtl="0" eaLnBrk="0" fontAlgn="base" hangingPunct="0">
        <a:spcBef>
          <a:spcPct val="0"/>
        </a:spcBef>
        <a:spcAft>
          <a:spcPct val="0"/>
        </a:spcAft>
        <a:defRPr sz="3800" b="1">
          <a:solidFill>
            <a:schemeClr val="tx1"/>
          </a:solidFill>
          <a:latin typeface="Trebuchet MS" pitchFamily="34" charset="0"/>
        </a:defRPr>
      </a:lvl2pPr>
      <a:lvl3pPr algn="l" rtl="0" eaLnBrk="0" fontAlgn="base" hangingPunct="0">
        <a:spcBef>
          <a:spcPct val="0"/>
        </a:spcBef>
        <a:spcAft>
          <a:spcPct val="0"/>
        </a:spcAft>
        <a:defRPr sz="3800" b="1">
          <a:solidFill>
            <a:schemeClr val="tx1"/>
          </a:solidFill>
          <a:latin typeface="Trebuchet MS" pitchFamily="34" charset="0"/>
        </a:defRPr>
      </a:lvl3pPr>
      <a:lvl4pPr algn="l" rtl="0" eaLnBrk="0" fontAlgn="base" hangingPunct="0">
        <a:spcBef>
          <a:spcPct val="0"/>
        </a:spcBef>
        <a:spcAft>
          <a:spcPct val="0"/>
        </a:spcAft>
        <a:defRPr sz="3800" b="1">
          <a:solidFill>
            <a:schemeClr val="tx1"/>
          </a:solidFill>
          <a:latin typeface="Trebuchet MS" pitchFamily="34" charset="0"/>
        </a:defRPr>
      </a:lvl4pPr>
      <a:lvl5pPr algn="l" rtl="0" eaLnBrk="0" fontAlgn="base" hangingPunct="0">
        <a:spcBef>
          <a:spcPct val="0"/>
        </a:spcBef>
        <a:spcAft>
          <a:spcPct val="0"/>
        </a:spcAft>
        <a:defRPr sz="3800" b="1">
          <a:solidFill>
            <a:schemeClr val="tx1"/>
          </a:solidFill>
          <a:latin typeface="Trebuchet MS" pitchFamily="34" charset="0"/>
        </a:defRPr>
      </a:lvl5pPr>
      <a:lvl6pPr marL="457200" algn="l" rtl="0" fontAlgn="base">
        <a:spcBef>
          <a:spcPct val="0"/>
        </a:spcBef>
        <a:spcAft>
          <a:spcPct val="0"/>
        </a:spcAft>
        <a:defRPr sz="3800" b="1">
          <a:solidFill>
            <a:schemeClr val="tx1"/>
          </a:solidFill>
          <a:latin typeface="Trebuchet MS" pitchFamily="34" charset="0"/>
        </a:defRPr>
      </a:lvl6pPr>
      <a:lvl7pPr marL="914400" algn="l" rtl="0" fontAlgn="base">
        <a:spcBef>
          <a:spcPct val="0"/>
        </a:spcBef>
        <a:spcAft>
          <a:spcPct val="0"/>
        </a:spcAft>
        <a:defRPr sz="3800" b="1">
          <a:solidFill>
            <a:schemeClr val="tx1"/>
          </a:solidFill>
          <a:latin typeface="Trebuchet MS" pitchFamily="34" charset="0"/>
        </a:defRPr>
      </a:lvl7pPr>
      <a:lvl8pPr marL="1371600" algn="l" rtl="0" fontAlgn="base">
        <a:spcBef>
          <a:spcPct val="0"/>
        </a:spcBef>
        <a:spcAft>
          <a:spcPct val="0"/>
        </a:spcAft>
        <a:defRPr sz="3800" b="1">
          <a:solidFill>
            <a:schemeClr val="tx1"/>
          </a:solidFill>
          <a:latin typeface="Trebuchet MS" pitchFamily="34" charset="0"/>
        </a:defRPr>
      </a:lvl8pPr>
      <a:lvl9pPr marL="1828800" algn="l" rtl="0" fontAlgn="base">
        <a:spcBef>
          <a:spcPct val="0"/>
        </a:spcBef>
        <a:spcAft>
          <a:spcPct val="0"/>
        </a:spcAft>
        <a:defRPr sz="3800" b="1">
          <a:solidFill>
            <a:schemeClr val="tx1"/>
          </a:solidFill>
          <a:latin typeface="Trebuchet MS" pitchFamily="34" charset="0"/>
        </a:defRPr>
      </a:lvl9pPr>
      <a:extLst/>
    </p:titleStyle>
    <p:bodyStyle>
      <a:lvl1pPr marL="273050" indent="-273050" algn="l" rtl="0" eaLnBrk="0" fontAlgn="base" hangingPunct="0">
        <a:spcBef>
          <a:spcPts val="600"/>
        </a:spcBef>
        <a:spcAft>
          <a:spcPct val="0"/>
        </a:spcAft>
        <a:buClr>
          <a:schemeClr val="tx2"/>
        </a:buClr>
        <a:buSzPct val="73000"/>
        <a:buFont typeface="Wingdings 2" pitchFamily="18" charset="2"/>
        <a:buChar char=""/>
        <a:defRPr sz="2600" kern="1200">
          <a:solidFill>
            <a:schemeClr val="tx1"/>
          </a:solidFill>
          <a:latin typeface="+mn-lt"/>
          <a:ea typeface="+mn-ea"/>
          <a:cs typeface="+mn-cs"/>
        </a:defRPr>
      </a:lvl1pPr>
      <a:lvl2pPr marL="520700" indent="-228600" algn="l" rtl="0" eaLnBrk="0" fontAlgn="base" hangingPunct="0">
        <a:spcBef>
          <a:spcPts val="500"/>
        </a:spcBef>
        <a:spcAft>
          <a:spcPct val="0"/>
        </a:spcAft>
        <a:buClr>
          <a:srgbClr val="F9B639"/>
        </a:buClr>
        <a:buSzPct val="80000"/>
        <a:buFont typeface="Wingdings 2" pitchFamily="18" charset="2"/>
        <a:buChar char=""/>
        <a:defRPr sz="2300" kern="1200">
          <a:solidFill>
            <a:srgbClr val="6C6C6C"/>
          </a:solidFill>
          <a:latin typeface="+mn-lt"/>
          <a:ea typeface="+mn-ea"/>
          <a:cs typeface="+mn-cs"/>
        </a:defRPr>
      </a:lvl2pPr>
      <a:lvl3pPr marL="758825" indent="-228600" algn="l" rtl="0" eaLnBrk="0" fontAlgn="base" hangingPunct="0">
        <a:spcBef>
          <a:spcPts val="400"/>
        </a:spcBef>
        <a:spcAft>
          <a:spcPct val="0"/>
        </a:spcAft>
        <a:buClr>
          <a:srgbClr val="F9B639"/>
        </a:buClr>
        <a:buSzPct val="60000"/>
        <a:buFont typeface="Wingdings" pitchFamily="2" charset="2"/>
        <a:buChar char=""/>
        <a:defRPr sz="2000" kern="1200">
          <a:solidFill>
            <a:schemeClr val="tx1"/>
          </a:solidFill>
          <a:latin typeface="+mn-lt"/>
          <a:ea typeface="+mn-ea"/>
          <a:cs typeface="+mn-cs"/>
        </a:defRPr>
      </a:lvl3pPr>
      <a:lvl4pPr marL="1004888" indent="-228600" algn="l" rtl="0" eaLnBrk="0" fontAlgn="base" hangingPunct="0">
        <a:spcBef>
          <a:spcPct val="20000"/>
        </a:spcBef>
        <a:spcAft>
          <a:spcPct val="0"/>
        </a:spcAft>
        <a:buClr>
          <a:srgbClr val="F9B639"/>
        </a:buClr>
        <a:buSzPct val="80000"/>
        <a:buFont typeface="Wingdings 2" pitchFamily="18" charset="2"/>
        <a:buChar char=""/>
        <a:defRPr sz="2000" kern="1200">
          <a:solidFill>
            <a:srgbClr val="6C6C6C"/>
          </a:solidFill>
          <a:latin typeface="+mn-lt"/>
          <a:ea typeface="+mn-ea"/>
          <a:cs typeface="+mn-cs"/>
        </a:defRPr>
      </a:lvl4pPr>
      <a:lvl5pPr marL="1279525" indent="-228600" algn="l" rtl="0" eaLnBrk="0" fontAlgn="base" hangingPunct="0">
        <a:spcBef>
          <a:spcPts val="400"/>
        </a:spcBef>
        <a:spcAft>
          <a:spcPct val="0"/>
        </a:spcAft>
        <a:buClr>
          <a:srgbClr val="F9B639"/>
        </a:buClr>
        <a:buSzPct val="70000"/>
        <a:buFont typeface="Wingdings" pitchFamily="2" charset="2"/>
        <a:buChar char=""/>
        <a:defRPr sz="20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DFF11D-ACD4-4AF2-B826-E146D12D5736}" type="datetimeFigureOut">
              <a:rPr lang="en-US" smtClean="0"/>
              <a:pPr/>
              <a:t>4/8/2017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2CE2A0-519A-458F-B902-A986DE80C9A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www.scholarpedia.org/article/Neuronal_correlates_of_consciousness"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37.jpeg"/></Relationships>
</file>

<file path=ppt/slides/_rels/slide8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      Machine Consciousness</a:t>
            </a:r>
            <a:endParaRPr lang="en-IN" dirty="0"/>
          </a:p>
        </p:txBody>
      </p:sp>
      <p:pic>
        <p:nvPicPr>
          <p:cNvPr id="4" name="Content Placeholder 3" descr="_20170205_112842.JPG"/>
          <p:cNvPicPr>
            <a:picLocks noGrp="1" noChangeAspect="1"/>
          </p:cNvPicPr>
          <p:nvPr>
            <p:ph idx="1"/>
          </p:nvPr>
        </p:nvPicPr>
        <p:blipFill>
          <a:blip r:embed="rId3"/>
          <a:stretch>
            <a:fillRect/>
          </a:stretch>
        </p:blipFill>
        <p:spPr>
          <a:xfrm>
            <a:off x="1491175" y="2166425"/>
            <a:ext cx="5669279" cy="3910818"/>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4000" u="sng" dirty="0" smtClean="0">
                <a:ea typeface="SimSun" pitchFamily="2" charset="-122"/>
              </a:rPr>
              <a:t>Can a machine think?</a:t>
            </a:r>
            <a:br>
              <a:rPr lang="en-US" altLang="zh-CN" sz="4000" u="sng" dirty="0" smtClean="0">
                <a:ea typeface="SimSun" pitchFamily="2" charset="-122"/>
              </a:rPr>
            </a:br>
            <a:endParaRPr lang="en-IN" u="sng" dirty="0"/>
          </a:p>
        </p:txBody>
      </p:sp>
      <p:sp>
        <p:nvSpPr>
          <p:cNvPr id="3" name="Content Placeholder 2"/>
          <p:cNvSpPr>
            <a:spLocks noGrp="1"/>
          </p:cNvSpPr>
          <p:nvPr>
            <p:ph idx="1"/>
          </p:nvPr>
        </p:nvSpPr>
        <p:spPr>
          <a:xfrm>
            <a:off x="457200" y="4033044"/>
            <a:ext cx="7239000" cy="4846638"/>
          </a:xfrm>
        </p:spPr>
        <p:txBody>
          <a:bodyPr/>
          <a:lstStyle/>
          <a:p>
            <a:pPr>
              <a:buNone/>
            </a:pPr>
            <a:r>
              <a:rPr lang="en-IN" dirty="0" smtClean="0"/>
              <a:t>  Till date, it’s not known whether machines (computers) can think or not , nor if humans are machines. Henceforth,,,, the effort to build conscious machines will probably give us the answer.</a:t>
            </a:r>
            <a:endParaRPr lang="en-IN" dirty="0"/>
          </a:p>
        </p:txBody>
      </p:sp>
      <p:pic>
        <p:nvPicPr>
          <p:cNvPr id="4" name="Picture 3" descr="_20170214_214244.JPG"/>
          <p:cNvPicPr>
            <a:picLocks noChangeAspect="1"/>
          </p:cNvPicPr>
          <p:nvPr/>
        </p:nvPicPr>
        <p:blipFill>
          <a:blip r:embed="rId2"/>
          <a:stretch>
            <a:fillRect/>
          </a:stretch>
        </p:blipFill>
        <p:spPr>
          <a:xfrm>
            <a:off x="2038350" y="1061244"/>
            <a:ext cx="4127500" cy="27813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3600" u="sng" dirty="0" smtClean="0">
                <a:ea typeface="SimSun" pitchFamily="2" charset="-122"/>
              </a:rPr>
              <a:t>Should we build intelligent machines? </a:t>
            </a:r>
            <a:br>
              <a:rPr lang="en-US" altLang="zh-CN" sz="3600" u="sng" dirty="0" smtClean="0">
                <a:ea typeface="SimSun" pitchFamily="2" charset="-122"/>
              </a:rPr>
            </a:br>
            <a:endParaRPr lang="en-IN" u="sng" dirty="0"/>
          </a:p>
        </p:txBody>
      </p:sp>
      <p:sp>
        <p:nvSpPr>
          <p:cNvPr id="3" name="Content Placeholder 2"/>
          <p:cNvSpPr>
            <a:spLocks noGrp="1"/>
          </p:cNvSpPr>
          <p:nvPr>
            <p:ph idx="1"/>
          </p:nvPr>
        </p:nvSpPr>
        <p:spPr/>
        <p:txBody>
          <a:bodyPr/>
          <a:lstStyle/>
          <a:p>
            <a:r>
              <a:rPr lang="en-US" dirty="0" smtClean="0"/>
              <a:t> Required in applications which requires r</a:t>
            </a:r>
            <a:r>
              <a:rPr lang="en-IN" dirty="0" err="1" smtClean="0"/>
              <a:t>easoning</a:t>
            </a:r>
            <a:r>
              <a:rPr lang="en-IN" dirty="0" smtClean="0"/>
              <a:t>, problem solving</a:t>
            </a:r>
            <a:r>
              <a:rPr lang="en-US" dirty="0" smtClean="0"/>
              <a:t> ,,,,,</a:t>
            </a:r>
          </a:p>
          <a:p>
            <a:pPr>
              <a:buFont typeface="Wingdings" pitchFamily="2" charset="2"/>
              <a:buChar char="Ø"/>
            </a:pPr>
            <a:r>
              <a:rPr lang="en-US" dirty="0" smtClean="0"/>
              <a:t> In </a:t>
            </a:r>
            <a:r>
              <a:rPr lang="en-IN" dirty="0" smtClean="0"/>
              <a:t>Autonomous vehicles .*</a:t>
            </a:r>
          </a:p>
          <a:p>
            <a:pPr>
              <a:buFont typeface="Wingdings" pitchFamily="2" charset="2"/>
              <a:buChar char="Ø"/>
            </a:pPr>
            <a:r>
              <a:rPr lang="en-IN" dirty="0" smtClean="0"/>
              <a:t>Medical diagnosis.</a:t>
            </a:r>
          </a:p>
          <a:p>
            <a:pPr>
              <a:buFont typeface="Wingdings" pitchFamily="2" charset="2"/>
              <a:buChar char="Ø"/>
            </a:pPr>
            <a:r>
              <a:rPr lang="en-IN" dirty="0" smtClean="0"/>
              <a:t>Creating art.</a:t>
            </a:r>
          </a:p>
          <a:p>
            <a:pPr>
              <a:buFont typeface="Wingdings" pitchFamily="2" charset="2"/>
              <a:buChar char="Ø"/>
            </a:pPr>
            <a:r>
              <a:rPr lang="en-IN" dirty="0" smtClean="0"/>
              <a:t> Proving mathematical theorems.</a:t>
            </a:r>
          </a:p>
          <a:p>
            <a:pPr>
              <a:buFont typeface="Wingdings" pitchFamily="2" charset="2"/>
              <a:buChar char="Ø"/>
            </a:pPr>
            <a:r>
              <a:rPr lang="en-IN" dirty="0" smtClean="0"/>
              <a:t> Playing games .**</a:t>
            </a:r>
          </a:p>
          <a:p>
            <a:pPr>
              <a:buFont typeface="Wingdings" pitchFamily="2" charset="2"/>
              <a:buChar char="Ø"/>
            </a:pPr>
            <a:r>
              <a:rPr lang="en-IN" dirty="0" smtClean="0"/>
              <a:t> Search engines .***</a:t>
            </a:r>
          </a:p>
          <a:p>
            <a:pPr>
              <a:buFont typeface="Wingdings" pitchFamily="2" charset="2"/>
              <a:buChar char="Ø"/>
            </a:pPr>
            <a:r>
              <a:rPr lang="en-IN" dirty="0" smtClean="0"/>
              <a:t>Online assistants .****</a:t>
            </a:r>
          </a:p>
          <a:p>
            <a:pPr>
              <a:buFont typeface="Wingdings" pitchFamily="2" charset="2"/>
              <a:buChar char="Ø"/>
            </a:pPr>
            <a:r>
              <a:rPr lang="en-IN" dirty="0" smtClean="0"/>
              <a:t>Image recognition in photographs.  </a:t>
            </a:r>
            <a:endParaRPr lang="en-IN" dirty="0"/>
          </a:p>
        </p:txBody>
      </p:sp>
      <p:pic>
        <p:nvPicPr>
          <p:cNvPr id="4" name="Picture 3" descr="_20170216_201546.JPG"/>
          <p:cNvPicPr>
            <a:picLocks noChangeAspect="1"/>
          </p:cNvPicPr>
          <p:nvPr/>
        </p:nvPicPr>
        <p:blipFill>
          <a:blip r:embed="rId3"/>
          <a:stretch>
            <a:fillRect/>
          </a:stretch>
        </p:blipFill>
        <p:spPr>
          <a:xfrm>
            <a:off x="6718300" y="0"/>
            <a:ext cx="2425700" cy="17780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4000" u="sng" dirty="0" smtClean="0">
                <a:ea typeface="SimSun" pitchFamily="2" charset="-122"/>
              </a:rPr>
              <a:t>Should we build intelligent machines?(contd..)</a:t>
            </a:r>
            <a:endParaRPr lang="en-IN" dirty="0"/>
          </a:p>
        </p:txBody>
      </p:sp>
      <p:sp>
        <p:nvSpPr>
          <p:cNvPr id="3" name="Content Placeholder 2"/>
          <p:cNvSpPr>
            <a:spLocks noGrp="1"/>
          </p:cNvSpPr>
          <p:nvPr>
            <p:ph idx="1"/>
          </p:nvPr>
        </p:nvSpPr>
        <p:spPr/>
        <p:txBody>
          <a:bodyPr/>
          <a:lstStyle/>
          <a:p>
            <a:pPr>
              <a:buFont typeface="Wingdings" pitchFamily="2" charset="2"/>
              <a:buChar char="Ø"/>
            </a:pPr>
            <a:r>
              <a:rPr lang="en-IN" dirty="0" smtClean="0"/>
              <a:t>Spam filtering.</a:t>
            </a:r>
          </a:p>
          <a:p>
            <a:pPr>
              <a:buFont typeface="Wingdings" pitchFamily="2" charset="2"/>
              <a:buChar char="Ø"/>
            </a:pPr>
            <a:r>
              <a:rPr lang="en-IN" dirty="0" smtClean="0"/>
              <a:t> Prediction of judicial decisions .</a:t>
            </a:r>
          </a:p>
          <a:p>
            <a:pPr>
              <a:buFont typeface="Wingdings" pitchFamily="2" charset="2"/>
              <a:buChar char="Ø"/>
            </a:pPr>
            <a:r>
              <a:rPr lang="en-IN" dirty="0" smtClean="0"/>
              <a:t>Targeting online advertisements.</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239000" cy="1143000"/>
          </a:xfrm>
        </p:spPr>
        <p:txBody>
          <a:bodyPr/>
          <a:lstStyle/>
          <a:p>
            <a:r>
              <a:rPr lang="en-US" altLang="zh-CN" sz="3600" u="sng" dirty="0" smtClean="0">
                <a:ea typeface="SimSun" pitchFamily="2" charset="-122"/>
              </a:rPr>
              <a:t>LEVELS OF MACHINE consciousness</a:t>
            </a:r>
            <a:endParaRPr lang="en-IN" dirty="0"/>
          </a:p>
        </p:txBody>
      </p:sp>
      <p:pic>
        <p:nvPicPr>
          <p:cNvPr id="4" name="Content Placeholder 3" descr="_20170226_132147.JPG"/>
          <p:cNvPicPr>
            <a:picLocks noGrp="1" noChangeAspect="1"/>
          </p:cNvPicPr>
          <p:nvPr>
            <p:ph idx="1"/>
          </p:nvPr>
        </p:nvPicPr>
        <p:blipFill>
          <a:blip r:embed="rId2"/>
          <a:stretch>
            <a:fillRect/>
          </a:stretch>
        </p:blipFill>
        <p:spPr>
          <a:xfrm>
            <a:off x="272156" y="1353504"/>
            <a:ext cx="4311273" cy="2779394"/>
          </a:xfrm>
          <a:prstGeom prst="rect">
            <a:avLst/>
          </a:prstGeom>
          <a:ln>
            <a:noFill/>
          </a:ln>
          <a:effectLst>
            <a:softEdge rad="112500"/>
          </a:effectLst>
        </p:spPr>
      </p:pic>
      <p:pic>
        <p:nvPicPr>
          <p:cNvPr id="5" name="Picture 4" descr="_20170226_132256.JPG"/>
          <p:cNvPicPr>
            <a:picLocks noChangeAspect="1"/>
          </p:cNvPicPr>
          <p:nvPr/>
        </p:nvPicPr>
        <p:blipFill>
          <a:blip r:embed="rId3"/>
          <a:stretch>
            <a:fillRect/>
          </a:stretch>
        </p:blipFill>
        <p:spPr>
          <a:xfrm>
            <a:off x="11429" y="3879679"/>
            <a:ext cx="4572000" cy="2779395"/>
          </a:xfrm>
          <a:prstGeom prst="rect">
            <a:avLst/>
          </a:prstGeom>
          <a:ln>
            <a:noFill/>
          </a:ln>
          <a:effectLst>
            <a:softEdge rad="112500"/>
          </a:effectLst>
        </p:spPr>
      </p:pic>
      <p:pic>
        <p:nvPicPr>
          <p:cNvPr id="6" name="Picture 5" descr="2016-05-02-11-08-06-134-1.jpg"/>
          <p:cNvPicPr>
            <a:picLocks noChangeAspect="1"/>
          </p:cNvPicPr>
          <p:nvPr/>
        </p:nvPicPr>
        <p:blipFill>
          <a:blip r:embed="rId4"/>
          <a:stretch>
            <a:fillRect/>
          </a:stretch>
        </p:blipFill>
        <p:spPr>
          <a:xfrm>
            <a:off x="4583429" y="1353504"/>
            <a:ext cx="4560571" cy="413590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4000" u="sng" dirty="0" smtClean="0">
                <a:ea typeface="SimSun" pitchFamily="2" charset="-122"/>
              </a:rPr>
              <a:t>LEVELS OF MACHINE consciousness</a:t>
            </a:r>
            <a:endParaRPr lang="en-IN" dirty="0"/>
          </a:p>
        </p:txBody>
      </p:sp>
      <p:sp>
        <p:nvSpPr>
          <p:cNvPr id="3" name="Content Placeholder 2"/>
          <p:cNvSpPr>
            <a:spLocks noGrp="1"/>
          </p:cNvSpPr>
          <p:nvPr>
            <p:ph idx="1"/>
          </p:nvPr>
        </p:nvSpPr>
        <p:spPr/>
        <p:txBody>
          <a:bodyPr/>
          <a:lstStyle/>
          <a:p>
            <a:pPr>
              <a:buFont typeface="Wingdings" pitchFamily="2" charset="2"/>
              <a:buChar char="Ø"/>
            </a:pPr>
            <a:r>
              <a:rPr lang="en-IN" sz="2400" dirty="0" smtClean="0"/>
              <a:t> </a:t>
            </a:r>
            <a:r>
              <a:rPr lang="en-IN" sz="2400" dirty="0" err="1" smtClean="0"/>
              <a:t>Sloman</a:t>
            </a:r>
            <a:r>
              <a:rPr lang="en-IN" sz="2400" dirty="0" smtClean="0"/>
              <a:t> and </a:t>
            </a:r>
            <a:r>
              <a:rPr lang="en-IN" sz="2400" dirty="0" err="1" smtClean="0"/>
              <a:t>Chrisley</a:t>
            </a:r>
            <a:r>
              <a:rPr lang="en-IN" sz="2400" dirty="0" smtClean="0"/>
              <a:t> suggest that instead of defining and characterizing consciousness, it is better to put down the expected traits of something being conscious*</a:t>
            </a:r>
          </a:p>
          <a:p>
            <a:pPr>
              <a:buFont typeface="Wingdings" pitchFamily="2" charset="2"/>
              <a:buChar char="Ø"/>
            </a:pPr>
            <a:r>
              <a:rPr lang="en-IN" sz="2400" dirty="0" smtClean="0"/>
              <a:t>Besides avoiding unnecessary abstraction and unproductive philosophical rigor, it serves another important purpose. It provides a guideline for artificially implementable aspect of consciousness and a manner of defining the requirements for a machine to be conscious. **</a:t>
            </a:r>
          </a:p>
          <a:p>
            <a:pPr>
              <a:buFont typeface="Wingdings" pitchFamily="2" charset="2"/>
              <a:buChar char="Ø"/>
            </a:pPr>
            <a:r>
              <a:rPr lang="en-IN" sz="2400" dirty="0" smtClean="0"/>
              <a:t>The point that is being made is that multiple levels of abstractions may be defined regarding the expected level and form of consciousness</a:t>
            </a:r>
          </a:p>
          <a:p>
            <a:endParaRPr lang="en-IN"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u="sng" dirty="0" smtClean="0">
                <a:ea typeface="SimSun" pitchFamily="2" charset="-122"/>
              </a:rPr>
              <a:t> LEVELS OF MACHINE consciousness(CONCLUSION)</a:t>
            </a:r>
            <a:endParaRPr lang="en-IN" dirty="0"/>
          </a:p>
        </p:txBody>
      </p:sp>
      <p:sp>
        <p:nvSpPr>
          <p:cNvPr id="3" name="Content Placeholder 2"/>
          <p:cNvSpPr>
            <a:spLocks noGrp="1"/>
          </p:cNvSpPr>
          <p:nvPr>
            <p:ph idx="1"/>
          </p:nvPr>
        </p:nvSpPr>
        <p:spPr/>
        <p:txBody>
          <a:bodyPr/>
          <a:lstStyle/>
          <a:p>
            <a:pPr>
              <a:buFont typeface="Wingdings" pitchFamily="2" charset="2"/>
              <a:buChar char="Ø"/>
            </a:pPr>
            <a:r>
              <a:rPr lang="en-IN" sz="2400" dirty="0" smtClean="0"/>
              <a:t>Consciousness is an emerging phenomenon. It involves perception, learning, memory, decision making, and self-awareness. Like intelligence, consciousness may be more or less developed. For instance, social consciousness is less developed in an average 10 years old child than in an adult. The child’s frontal area responsible for empathy, responsibility, etc. is still developing. So, we would like to define a scalable concept of consciousness by describing a minimum set of conditions for a conscious mind.</a:t>
            </a:r>
            <a:endParaRPr lang="en-IN"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675"/>
            <a:ext cx="7239000" cy="1143000"/>
          </a:xfrm>
        </p:spPr>
        <p:txBody>
          <a:bodyPr>
            <a:normAutofit fontScale="90000"/>
          </a:bodyPr>
          <a:lstStyle/>
          <a:p>
            <a:r>
              <a:rPr lang="en-IN" u="sng" dirty="0" smtClean="0"/>
              <a:t>REACTIVE,DELIBERATIVE AND </a:t>
            </a:r>
            <a:br>
              <a:rPr lang="en-IN" u="sng" dirty="0" smtClean="0"/>
            </a:br>
            <a:r>
              <a:rPr lang="en-IN" u="sng" dirty="0" smtClean="0"/>
              <a:t>REFLECTIVE  MECHANISMS OF </a:t>
            </a:r>
            <a:br>
              <a:rPr lang="en-IN" u="sng" dirty="0" smtClean="0"/>
            </a:br>
            <a:r>
              <a:rPr lang="en-IN" u="sng" dirty="0" smtClean="0"/>
              <a:t>INFORMATION PROCESSING </a:t>
            </a:r>
            <a:br>
              <a:rPr lang="en-IN" u="sng" dirty="0" smtClean="0"/>
            </a:br>
            <a:endParaRPr lang="en-IN" u="sng" dirty="0"/>
          </a:p>
        </p:txBody>
      </p:sp>
      <p:sp>
        <p:nvSpPr>
          <p:cNvPr id="3" name="Content Placeholder 2"/>
          <p:cNvSpPr>
            <a:spLocks noGrp="1"/>
          </p:cNvSpPr>
          <p:nvPr>
            <p:ph idx="1"/>
          </p:nvPr>
        </p:nvSpPr>
        <p:spPr>
          <a:xfrm>
            <a:off x="457200" y="2391508"/>
            <a:ext cx="7239000" cy="4846638"/>
          </a:xfrm>
        </p:spPr>
        <p:txBody>
          <a:bodyPr/>
          <a:lstStyle/>
          <a:p>
            <a:pPr>
              <a:buFont typeface="Wingdings" pitchFamily="2" charset="2"/>
              <a:buChar char="Ø"/>
            </a:pPr>
            <a:r>
              <a:rPr lang="en-IN" dirty="0" smtClean="0"/>
              <a:t>Reactive mechanism means that the virtual machine always lives in present (never in past or future) and simply reacts or responds to the present stimuli. It is able to make sense of the presently acquired information and choose an action from presently possible options. It never learns from past, nor can it predict future possibilities, and thus it cannot plan, predict, foresee and adapt.</a:t>
            </a:r>
          </a:p>
          <a:p>
            <a:pPr>
              <a:buNone/>
            </a:pPr>
            <a:endParaRPr lang="en-IN" dirty="0"/>
          </a:p>
        </p:txBody>
      </p:sp>
      <p:pic>
        <p:nvPicPr>
          <p:cNvPr id="4" name="Picture 3" descr="_20170205_115324.JPG"/>
          <p:cNvPicPr>
            <a:picLocks noChangeAspect="1"/>
          </p:cNvPicPr>
          <p:nvPr/>
        </p:nvPicPr>
        <p:blipFill>
          <a:blip r:embed="rId2"/>
          <a:stretch>
            <a:fillRect/>
          </a:stretch>
        </p:blipFill>
        <p:spPr>
          <a:xfrm>
            <a:off x="6555545" y="1"/>
            <a:ext cx="2588456" cy="2391508"/>
          </a:xfrm>
          <a:prstGeom prst="rect">
            <a:avLst/>
          </a:prstGeom>
          <a:ln>
            <a:noFill/>
          </a:ln>
          <a:effectLst>
            <a:softEdge rad="112500"/>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3889"/>
            <a:ext cx="7239000" cy="1143000"/>
          </a:xfrm>
        </p:spPr>
        <p:txBody>
          <a:bodyPr>
            <a:normAutofit fontScale="90000"/>
          </a:bodyPr>
          <a:lstStyle/>
          <a:p>
            <a:r>
              <a:rPr lang="en-IN" u="sng" dirty="0" smtClean="0"/>
              <a:t>REACTIVE,DELIBERATIVE AND </a:t>
            </a:r>
            <a:br>
              <a:rPr lang="en-IN" u="sng" dirty="0" smtClean="0"/>
            </a:br>
            <a:r>
              <a:rPr lang="en-IN" u="sng" dirty="0" smtClean="0"/>
              <a:t>REFLECTIVE  MECHANISMS OF </a:t>
            </a:r>
            <a:br>
              <a:rPr lang="en-IN" u="sng" dirty="0" smtClean="0"/>
            </a:br>
            <a:r>
              <a:rPr lang="en-IN" u="sng" dirty="0" smtClean="0"/>
              <a:t>INFORMATION PROCESSING </a:t>
            </a:r>
            <a:br>
              <a:rPr lang="en-IN" u="sng" dirty="0" smtClean="0"/>
            </a:br>
            <a:endParaRPr lang="en-IN" u="sng" dirty="0"/>
          </a:p>
        </p:txBody>
      </p:sp>
      <p:sp>
        <p:nvSpPr>
          <p:cNvPr id="3" name="Content Placeholder 2"/>
          <p:cNvSpPr>
            <a:spLocks noGrp="1"/>
          </p:cNvSpPr>
          <p:nvPr>
            <p:ph idx="1"/>
          </p:nvPr>
        </p:nvSpPr>
        <p:spPr>
          <a:xfrm>
            <a:off x="457200" y="2035175"/>
            <a:ext cx="7239000" cy="4846638"/>
          </a:xfrm>
        </p:spPr>
        <p:txBody>
          <a:bodyPr/>
          <a:lstStyle/>
          <a:p>
            <a:pPr>
              <a:buFont typeface="Wingdings" pitchFamily="2" charset="2"/>
              <a:buChar char="Ø"/>
            </a:pPr>
            <a:r>
              <a:rPr lang="en-IN" dirty="0" smtClean="0"/>
              <a:t>Deliberative mechanism, on the other hand, is equipped with an advanced ontology that can represent, store, process and relate to the possibilities (of input information, intermediary and internal states, as well as the possible actions). Thus, in some sense (depending upon the richness, depth and breadth, and design of ontology), it has the ability to learn, plan and govern its actions while being aware of the process and having active involvement in it.</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5077"/>
            <a:ext cx="7239000" cy="1143000"/>
          </a:xfrm>
        </p:spPr>
        <p:txBody>
          <a:bodyPr>
            <a:normAutofit fontScale="90000"/>
          </a:bodyPr>
          <a:lstStyle/>
          <a:p>
            <a:r>
              <a:rPr lang="en-IN" u="sng" dirty="0" smtClean="0"/>
              <a:t>REACTIVE,DELIBERATIVE AND </a:t>
            </a:r>
            <a:br>
              <a:rPr lang="en-IN" u="sng" dirty="0" smtClean="0"/>
            </a:br>
            <a:r>
              <a:rPr lang="en-IN" u="sng" dirty="0" smtClean="0"/>
              <a:t>REFLECTIVE  MECHANISMS OF </a:t>
            </a:r>
            <a:br>
              <a:rPr lang="en-IN" u="sng" dirty="0" smtClean="0"/>
            </a:br>
            <a:r>
              <a:rPr lang="en-IN" u="sng" dirty="0" smtClean="0"/>
              <a:t>INFORMATION PROCESSING </a:t>
            </a:r>
            <a:br>
              <a:rPr lang="en-IN" u="sng" dirty="0" smtClean="0"/>
            </a:br>
            <a:endParaRPr lang="en-IN" u="sng" dirty="0"/>
          </a:p>
        </p:txBody>
      </p:sp>
      <p:sp>
        <p:nvSpPr>
          <p:cNvPr id="3" name="Content Placeholder 2"/>
          <p:cNvSpPr>
            <a:spLocks noGrp="1"/>
          </p:cNvSpPr>
          <p:nvPr>
            <p:ph idx="1"/>
          </p:nvPr>
        </p:nvSpPr>
        <p:spPr>
          <a:xfrm>
            <a:off x="457200" y="2011362"/>
            <a:ext cx="7239000" cy="4846638"/>
          </a:xfrm>
        </p:spPr>
        <p:txBody>
          <a:bodyPr/>
          <a:lstStyle/>
          <a:p>
            <a:pPr>
              <a:buFont typeface="Wingdings" pitchFamily="2" charset="2"/>
              <a:buChar char="Ø"/>
            </a:pPr>
            <a:r>
              <a:rPr lang="en-IN" dirty="0" smtClean="0"/>
              <a:t>Reflective mechanism enables the virtual machine to reflect on its own actions, to self-monitor, self-examine, and self control. Self-control in reflective mechanism is a result of being aware of one-self and one’s own actions. Thus, it is reflective mechanism that shall enable the machine to possess </a:t>
            </a:r>
            <a:r>
              <a:rPr lang="en-IN" dirty="0" err="1" smtClean="0"/>
              <a:t>qualia</a:t>
            </a:r>
            <a:r>
              <a:rPr lang="en-IN" dirty="0" smtClean="0"/>
              <a:t>, introspect itself, possess emotions, and relate to itself and its own existence. It also enables a machine to interpolate its self-knowledge in order to understand other machines.</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PERSPECTIVES OF MACHINE CONSCIOUSNESS:</a:t>
            </a:r>
            <a:endParaRPr lang="en-IN" u="sng" dirty="0"/>
          </a:p>
        </p:txBody>
      </p:sp>
      <p:sp>
        <p:nvSpPr>
          <p:cNvPr id="3" name="Content Placeholder 2"/>
          <p:cNvSpPr>
            <a:spLocks noGrp="1"/>
          </p:cNvSpPr>
          <p:nvPr>
            <p:ph idx="1"/>
          </p:nvPr>
        </p:nvSpPr>
        <p:spPr/>
        <p:txBody>
          <a:bodyPr/>
          <a:lstStyle/>
          <a:p>
            <a:pPr>
              <a:buFont typeface="Wingdings" pitchFamily="2" charset="2"/>
              <a:buChar char="Ø"/>
            </a:pPr>
            <a:r>
              <a:rPr lang="en-IN" dirty="0" smtClean="0"/>
              <a:t>According to </a:t>
            </a:r>
            <a:r>
              <a:rPr lang="en-IN" dirty="0" err="1" smtClean="0"/>
              <a:t>Sloman</a:t>
            </a:r>
            <a:r>
              <a:rPr lang="en-IN" dirty="0" smtClean="0"/>
              <a:t> ,,,consciousness is the catalyst  of action (consciousness initiates action, or appropriate.</a:t>
            </a:r>
          </a:p>
          <a:p>
            <a:pPr>
              <a:buNone/>
            </a:pPr>
            <a:endParaRPr lang="en-IN" dirty="0"/>
          </a:p>
        </p:txBody>
      </p:sp>
      <p:pic>
        <p:nvPicPr>
          <p:cNvPr id="4" name="Picture 3" descr="_20170226_125657.JPG"/>
          <p:cNvPicPr>
            <a:picLocks noChangeAspect="1"/>
          </p:cNvPicPr>
          <p:nvPr/>
        </p:nvPicPr>
        <p:blipFill>
          <a:blip r:embed="rId2"/>
          <a:stretch>
            <a:fillRect/>
          </a:stretch>
        </p:blipFill>
        <p:spPr>
          <a:xfrm>
            <a:off x="2000250" y="3014663"/>
            <a:ext cx="4857750" cy="353377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idx="1"/>
          </p:nvPr>
        </p:nvSpPr>
        <p:spPr>
          <a:xfrm>
            <a:off x="0" y="789709"/>
            <a:ext cx="8689975" cy="4395788"/>
          </a:xfrm>
        </p:spPr>
        <p:txBody>
          <a:bodyPr/>
          <a:lstStyle/>
          <a:p>
            <a:pPr indent="539750" eaLnBrk="1" hangingPunct="1">
              <a:lnSpc>
                <a:spcPct val="120000"/>
              </a:lnSpc>
              <a:spcBef>
                <a:spcPct val="0"/>
              </a:spcBef>
              <a:buNone/>
            </a:pPr>
            <a:endParaRPr lang="en-US" altLang="zh-CN" sz="2400" dirty="0" smtClean="0">
              <a:ea typeface="SimSun" pitchFamily="2" charset="-122"/>
            </a:endParaRPr>
          </a:p>
          <a:p>
            <a:pPr indent="539750" eaLnBrk="1" hangingPunct="1">
              <a:lnSpc>
                <a:spcPct val="120000"/>
              </a:lnSpc>
              <a:spcBef>
                <a:spcPct val="0"/>
              </a:spcBef>
              <a:buFont typeface="Wingdings" pitchFamily="2" charset="2"/>
              <a:buChar char="Ø"/>
            </a:pPr>
            <a:r>
              <a:rPr lang="en-US" altLang="zh-CN" sz="2400" dirty="0" smtClean="0">
                <a:ea typeface="SimSun" pitchFamily="2" charset="-122"/>
              </a:rPr>
              <a:t>Introduction.</a:t>
            </a:r>
          </a:p>
          <a:p>
            <a:pPr indent="539750" eaLnBrk="1" hangingPunct="1">
              <a:lnSpc>
                <a:spcPct val="120000"/>
              </a:lnSpc>
              <a:spcBef>
                <a:spcPct val="0"/>
              </a:spcBef>
              <a:buFont typeface="Wingdings" pitchFamily="2" charset="2"/>
              <a:buChar char="Ø"/>
            </a:pPr>
            <a:r>
              <a:rPr lang="en-US" altLang="zh-CN" sz="2400" dirty="0" smtClean="0">
                <a:ea typeface="SimSun" pitchFamily="2" charset="-122"/>
              </a:rPr>
              <a:t>Levels of Machine Consciousness.</a:t>
            </a:r>
          </a:p>
          <a:p>
            <a:pPr indent="539750" eaLnBrk="1" hangingPunct="1">
              <a:lnSpc>
                <a:spcPct val="120000"/>
              </a:lnSpc>
              <a:spcBef>
                <a:spcPct val="0"/>
              </a:spcBef>
              <a:buFont typeface="Wingdings" pitchFamily="2" charset="2"/>
              <a:buChar char="Ø"/>
            </a:pPr>
            <a:r>
              <a:rPr lang="en-IN" sz="2400" dirty="0" smtClean="0"/>
              <a:t>Reactive, Deliberative and Reflective </a:t>
            </a:r>
          </a:p>
          <a:p>
            <a:pPr indent="539750" eaLnBrk="1" hangingPunct="1">
              <a:lnSpc>
                <a:spcPct val="120000"/>
              </a:lnSpc>
              <a:spcBef>
                <a:spcPct val="0"/>
              </a:spcBef>
              <a:buNone/>
            </a:pPr>
            <a:r>
              <a:rPr lang="en-IN" sz="2400" dirty="0" smtClean="0"/>
              <a:t>mechanisms of information processing.</a:t>
            </a:r>
          </a:p>
          <a:p>
            <a:pPr indent="539750" eaLnBrk="1" hangingPunct="1">
              <a:lnSpc>
                <a:spcPct val="120000"/>
              </a:lnSpc>
              <a:spcBef>
                <a:spcPct val="0"/>
              </a:spcBef>
              <a:buFont typeface="Wingdings" pitchFamily="2" charset="2"/>
              <a:buChar char="Ø"/>
            </a:pPr>
            <a:r>
              <a:rPr lang="en-US" sz="2400" dirty="0" smtClean="0"/>
              <a:t>Perspectives of machine consciousness.</a:t>
            </a:r>
            <a:endParaRPr lang="en-IN" sz="2400" dirty="0" smtClean="0"/>
          </a:p>
          <a:p>
            <a:pPr indent="539750" eaLnBrk="1" hangingPunct="1">
              <a:lnSpc>
                <a:spcPct val="120000"/>
              </a:lnSpc>
              <a:spcBef>
                <a:spcPct val="0"/>
              </a:spcBef>
              <a:buFont typeface="Wingdings" pitchFamily="2" charset="2"/>
              <a:buChar char="Ø"/>
            </a:pPr>
            <a:r>
              <a:rPr lang="en-US" altLang="zh-CN" sz="2400" dirty="0" smtClean="0">
                <a:ea typeface="SimSun" pitchFamily="2" charset="-122"/>
              </a:rPr>
              <a:t>Problems in implementation.</a:t>
            </a:r>
          </a:p>
          <a:p>
            <a:pPr indent="539750" eaLnBrk="1" hangingPunct="1">
              <a:lnSpc>
                <a:spcPct val="120000"/>
              </a:lnSpc>
              <a:spcBef>
                <a:spcPct val="0"/>
              </a:spcBef>
              <a:buFont typeface="Wingdings" pitchFamily="2" charset="2"/>
              <a:buChar char="Ø"/>
            </a:pPr>
            <a:r>
              <a:rPr lang="en-US" altLang="zh-CN" sz="2400" dirty="0" smtClean="0">
                <a:ea typeface="SimSun" pitchFamily="2" charset="-122"/>
              </a:rPr>
              <a:t> Evolution of  AI life.</a:t>
            </a:r>
          </a:p>
          <a:p>
            <a:pPr marL="274320" indent="539750" eaLnBrk="1" fontAlgn="auto" hangingPunct="1">
              <a:lnSpc>
                <a:spcPct val="120000"/>
              </a:lnSpc>
              <a:spcBef>
                <a:spcPct val="0"/>
              </a:spcBef>
              <a:spcAft>
                <a:spcPts val="0"/>
              </a:spcAft>
              <a:buFont typeface="Wingdings" pitchFamily="2" charset="2"/>
              <a:buChar char="Ø"/>
              <a:defRPr/>
            </a:pPr>
            <a:r>
              <a:rPr lang="en-US" altLang="zh-CN" sz="2400" dirty="0" smtClean="0">
                <a:ea typeface="SimSun" pitchFamily="2" charset="-122"/>
              </a:rPr>
              <a:t>Areas of Machine consciousness.</a:t>
            </a:r>
          </a:p>
          <a:p>
            <a:pPr marL="274320" indent="539750" eaLnBrk="1" fontAlgn="auto" hangingPunct="1">
              <a:lnSpc>
                <a:spcPct val="120000"/>
              </a:lnSpc>
              <a:spcBef>
                <a:spcPct val="0"/>
              </a:spcBef>
              <a:spcAft>
                <a:spcPts val="0"/>
              </a:spcAft>
              <a:buFont typeface="Wingdings" pitchFamily="2" charset="2"/>
              <a:buChar char="Ø"/>
              <a:defRPr/>
            </a:pPr>
            <a:r>
              <a:rPr lang="en-US" altLang="zh-CN" sz="2400" dirty="0" smtClean="0">
                <a:ea typeface="SimSun" pitchFamily="2" charset="-122"/>
              </a:rPr>
              <a:t>Relationship between Machine consciousness and </a:t>
            </a:r>
          </a:p>
          <a:p>
            <a:pPr marL="274320" indent="539750" eaLnBrk="1" fontAlgn="auto" hangingPunct="1">
              <a:lnSpc>
                <a:spcPct val="120000"/>
              </a:lnSpc>
              <a:spcBef>
                <a:spcPct val="0"/>
              </a:spcBef>
              <a:spcAft>
                <a:spcPts val="0"/>
              </a:spcAft>
              <a:buNone/>
              <a:defRPr/>
            </a:pPr>
            <a:r>
              <a:rPr lang="en-US" altLang="zh-CN" sz="2400" dirty="0" smtClean="0">
                <a:ea typeface="SimSun" pitchFamily="2" charset="-122"/>
              </a:rPr>
              <a:t>other areas. </a:t>
            </a:r>
          </a:p>
          <a:p>
            <a:pPr marL="274320" indent="539750" eaLnBrk="1" fontAlgn="auto" hangingPunct="1">
              <a:lnSpc>
                <a:spcPct val="120000"/>
              </a:lnSpc>
              <a:spcBef>
                <a:spcPct val="0"/>
              </a:spcBef>
              <a:spcAft>
                <a:spcPts val="0"/>
              </a:spcAft>
              <a:buFont typeface="Wingdings" pitchFamily="2" charset="2"/>
              <a:buChar char="Ø"/>
              <a:defRPr/>
            </a:pPr>
            <a:r>
              <a:rPr lang="en-US" altLang="zh-CN" sz="2400" dirty="0" smtClean="0">
                <a:ea typeface="SimSun" pitchFamily="2" charset="-122"/>
              </a:rPr>
              <a:t>Criticisms  of  Machine consciousness.</a:t>
            </a:r>
          </a:p>
          <a:p>
            <a:pPr marL="274320" indent="539750" eaLnBrk="1" fontAlgn="auto" hangingPunct="1">
              <a:lnSpc>
                <a:spcPct val="120000"/>
              </a:lnSpc>
              <a:spcBef>
                <a:spcPct val="0"/>
              </a:spcBef>
              <a:spcAft>
                <a:spcPts val="0"/>
              </a:spcAft>
              <a:buFont typeface="Wingdings" pitchFamily="2" charset="2"/>
              <a:buChar char="Ø"/>
              <a:defRPr/>
            </a:pPr>
            <a:r>
              <a:rPr lang="en-US" altLang="zh-CN" sz="2400" dirty="0" smtClean="0">
                <a:ea typeface="SimSun" pitchFamily="2" charset="-122"/>
              </a:rPr>
              <a:t>Research on Machine Consciousness.</a:t>
            </a:r>
          </a:p>
          <a:p>
            <a:pPr indent="539750" eaLnBrk="1" hangingPunct="1">
              <a:lnSpc>
                <a:spcPct val="120000"/>
              </a:lnSpc>
              <a:spcBef>
                <a:spcPct val="0"/>
              </a:spcBef>
            </a:pPr>
            <a:endParaRPr lang="en-US" altLang="zh-CN" sz="2400" dirty="0" smtClean="0">
              <a:ea typeface="SimSun" pitchFamily="2" charset="-122"/>
            </a:endParaRPr>
          </a:p>
          <a:p>
            <a:pPr indent="539750" eaLnBrk="1" hangingPunct="1">
              <a:lnSpc>
                <a:spcPct val="120000"/>
              </a:lnSpc>
              <a:spcBef>
                <a:spcPct val="0"/>
              </a:spcBef>
              <a:buFont typeface="Wingdings 2" pitchFamily="18" charset="2"/>
              <a:buNone/>
            </a:pPr>
            <a:endParaRPr lang="en-US" altLang="zh-CN" sz="2400" dirty="0" smtClean="0">
              <a:ea typeface="SimSun" pitchFamily="2" charset="-122"/>
            </a:endParaRPr>
          </a:p>
          <a:p>
            <a:pPr indent="539750" eaLnBrk="1" hangingPunct="1">
              <a:lnSpc>
                <a:spcPct val="120000"/>
              </a:lnSpc>
              <a:spcBef>
                <a:spcPct val="0"/>
              </a:spcBef>
            </a:pPr>
            <a:endParaRPr lang="en-US" altLang="zh-CN" sz="2400" dirty="0" smtClean="0">
              <a:ea typeface="SimSun" pitchFamily="2" charset="-122"/>
            </a:endParaRPr>
          </a:p>
          <a:p>
            <a:pPr indent="539750" eaLnBrk="1" hangingPunct="1">
              <a:lnSpc>
                <a:spcPct val="120000"/>
              </a:lnSpc>
              <a:spcBef>
                <a:spcPct val="0"/>
              </a:spcBef>
            </a:pPr>
            <a:endParaRPr lang="en-US" altLang="zh-CN" sz="2400" dirty="0" smtClean="0">
              <a:ea typeface="SimSun" pitchFamily="2" charset="-122"/>
            </a:endParaRPr>
          </a:p>
          <a:p>
            <a:pPr indent="539750" eaLnBrk="1" hangingPunct="1">
              <a:lnSpc>
                <a:spcPct val="120000"/>
              </a:lnSpc>
              <a:spcBef>
                <a:spcPct val="0"/>
              </a:spcBef>
            </a:pPr>
            <a:endParaRPr lang="en-US" altLang="zh-CN" sz="2400" dirty="0" smtClean="0">
              <a:ea typeface="SimSun" pitchFamily="2" charset="-122"/>
            </a:endParaRPr>
          </a:p>
        </p:txBody>
      </p:sp>
      <p:sp>
        <p:nvSpPr>
          <p:cNvPr id="1604611" name="Rectangle 3"/>
          <p:cNvSpPr>
            <a:spLocks noChangeArrowheads="1"/>
          </p:cNvSpPr>
          <p:nvPr/>
        </p:nvSpPr>
        <p:spPr bwMode="auto">
          <a:xfrm>
            <a:off x="587664" y="332509"/>
            <a:ext cx="6819900" cy="457200"/>
          </a:xfrm>
          <a:prstGeom prst="rect">
            <a:avLst/>
          </a:prstGeom>
          <a:noFill/>
          <a:ln w="9525">
            <a:noFill/>
            <a:miter lim="800000"/>
            <a:headEnd/>
            <a:tailEnd/>
          </a:ln>
        </p:spPr>
        <p:txBody>
          <a:bodyPr/>
          <a:lstStyle/>
          <a:p>
            <a:pPr>
              <a:lnSpc>
                <a:spcPct val="92000"/>
              </a:lnSpc>
              <a:defRPr/>
            </a:pPr>
            <a:r>
              <a:rPr lang="en-US" altLang="zh-CN" sz="4400" b="1" u="sng" dirty="0" smtClean="0">
                <a:solidFill>
                  <a:srgbClr val="C66B5A"/>
                </a:solidFill>
                <a:effectLst>
                  <a:outerShdw blurRad="38100" dist="38100" dir="2700000" algn="tl">
                    <a:srgbClr val="C0C0C0"/>
                  </a:outerShdw>
                </a:effectLst>
                <a:latin typeface="Times New Roman" pitchFamily="18" charset="0"/>
                <a:ea typeface="SimSun" pitchFamily="2" charset="-122"/>
              </a:rPr>
              <a:t>Contents:</a:t>
            </a:r>
            <a:endParaRPr lang="en-US" altLang="zh-CN" sz="4400" b="1" u="sng" dirty="0">
              <a:solidFill>
                <a:srgbClr val="C66B5A"/>
              </a:solidFill>
              <a:effectLst>
                <a:outerShdw blurRad="38100" dist="38100" dir="2700000" algn="tl">
                  <a:srgbClr val="C0C0C0"/>
                </a:outerShdw>
              </a:effectLst>
              <a:latin typeface="Times New Roman" pitchFamily="18" charset="0"/>
              <a:ea typeface="SimSun" pitchFamily="2" charset="-122"/>
            </a:endParaRPr>
          </a:p>
        </p:txBody>
      </p:sp>
      <p:pic>
        <p:nvPicPr>
          <p:cNvPr id="8196" name="Picture 8" descr="untitled"/>
          <p:cNvPicPr>
            <a:picLocks noChangeAspect="1" noChangeArrowheads="1"/>
          </p:cNvPicPr>
          <p:nvPr/>
        </p:nvPicPr>
        <p:blipFill>
          <a:blip r:embed="rId3"/>
          <a:stretch>
            <a:fillRect/>
          </a:stretch>
        </p:blipFill>
        <p:spPr bwMode="auto">
          <a:xfrm>
            <a:off x="7052885" y="-196947"/>
            <a:ext cx="2288062" cy="2639363"/>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1143000"/>
          </a:xfrm>
        </p:spPr>
        <p:txBody>
          <a:bodyPr>
            <a:normAutofit fontScale="90000"/>
          </a:bodyPr>
          <a:lstStyle/>
          <a:p>
            <a:r>
              <a:rPr lang="en-US" dirty="0" smtClean="0"/>
              <a:t> </a:t>
            </a:r>
            <a:r>
              <a:rPr lang="en-US" u="sng" dirty="0" smtClean="0"/>
              <a:t>verification of PERSPECTIVES OF MACHINE CONSCIOUSNESS:</a:t>
            </a:r>
            <a:endParaRPr lang="en-IN" u="sng" dirty="0"/>
          </a:p>
        </p:txBody>
      </p:sp>
      <p:sp>
        <p:nvSpPr>
          <p:cNvPr id="3" name="Content Placeholder 2"/>
          <p:cNvSpPr>
            <a:spLocks noGrp="1"/>
          </p:cNvSpPr>
          <p:nvPr>
            <p:ph idx="1"/>
          </p:nvPr>
        </p:nvSpPr>
        <p:spPr>
          <a:xfrm>
            <a:off x="457200" y="1357313"/>
            <a:ext cx="7239000" cy="4846638"/>
          </a:xfrm>
        </p:spPr>
        <p:txBody>
          <a:bodyPr/>
          <a:lstStyle/>
          <a:p>
            <a:pPr>
              <a:buFont typeface="Wingdings" pitchFamily="2" charset="2"/>
              <a:buChar char="§"/>
            </a:pPr>
            <a:r>
              <a:rPr lang="en-IN" dirty="0" smtClean="0"/>
              <a:t>Plants indicate that they too are virtual machines . Example : Pitcher Plants and touch-sensitive mimosa </a:t>
            </a:r>
            <a:r>
              <a:rPr lang="en-IN" dirty="0" err="1" smtClean="0"/>
              <a:t>pudica</a:t>
            </a:r>
            <a:r>
              <a:rPr lang="en-IN" dirty="0" smtClean="0"/>
              <a:t>.</a:t>
            </a:r>
          </a:p>
          <a:p>
            <a:pPr>
              <a:buFont typeface="Wingdings" pitchFamily="2" charset="2"/>
              <a:buChar char="§"/>
            </a:pPr>
            <a:r>
              <a:rPr lang="en-IN" dirty="0" smtClean="0"/>
              <a:t>Plants can’t be referred as conscious because Contemporary AI machines that exhibit some kind of information processing and control should also be referred to as being conscious which, obviously is an overstatement.</a:t>
            </a:r>
          </a:p>
          <a:p>
            <a:pPr>
              <a:buFont typeface="Wingdings" pitchFamily="2" charset="2"/>
              <a:buChar char="§"/>
            </a:pPr>
            <a:r>
              <a:rPr lang="en-IN" dirty="0" smtClean="0"/>
              <a:t>The actions performed by low level animals (like insects)  are basically sensory motor skills or results of circadian (sleep/wake) rhythm, and do not require consciousness. but these animals are not conscious.</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PERSPECTIVES OF MACHINE CONSCIOUSNESS:</a:t>
            </a:r>
            <a:endParaRPr lang="en-IN" u="sng" dirty="0"/>
          </a:p>
        </p:txBody>
      </p:sp>
      <p:sp>
        <p:nvSpPr>
          <p:cNvPr id="3" name="Content Placeholder 2"/>
          <p:cNvSpPr>
            <a:spLocks noGrp="1"/>
          </p:cNvSpPr>
          <p:nvPr>
            <p:ph idx="1"/>
          </p:nvPr>
        </p:nvSpPr>
        <p:spPr>
          <a:xfrm>
            <a:off x="457200" y="1463675"/>
            <a:ext cx="7239000" cy="4846638"/>
          </a:xfrm>
        </p:spPr>
        <p:txBody>
          <a:bodyPr/>
          <a:lstStyle/>
          <a:p>
            <a:pPr>
              <a:buFont typeface="Wingdings" pitchFamily="2" charset="2"/>
              <a:buChar char="Ø"/>
            </a:pPr>
            <a:r>
              <a:rPr lang="en-IN" dirty="0" smtClean="0"/>
              <a:t>According to Muller ,,,Consciousness needs to involve a centralized system (unlike plants) .He says that it is someone (I, he, it), a </a:t>
            </a:r>
            <a:r>
              <a:rPr lang="en-IN" dirty="0" err="1" smtClean="0"/>
              <a:t>center</a:t>
            </a:r>
            <a:r>
              <a:rPr lang="en-IN" dirty="0" smtClean="0"/>
              <a:t> of being, that is aware or conscious and that experiences.</a:t>
            </a:r>
          </a:p>
          <a:p>
            <a:pPr>
              <a:buFont typeface="Wingdings" pitchFamily="2" charset="2"/>
              <a:buChar char="Ø"/>
            </a:pPr>
            <a:endParaRPr lang="en-IN" dirty="0" smtClean="0"/>
          </a:p>
          <a:p>
            <a:pPr>
              <a:buNone/>
            </a:pPr>
            <a:endParaRPr lang="en-IN" dirty="0" smtClean="0"/>
          </a:p>
          <a:p>
            <a:pPr>
              <a:buNone/>
            </a:pPr>
            <a:endParaRPr lang="en-IN" dirty="0"/>
          </a:p>
        </p:txBody>
      </p:sp>
      <p:pic>
        <p:nvPicPr>
          <p:cNvPr id="4" name="Picture 3" descr="_20170226_130007.JPG"/>
          <p:cNvPicPr>
            <a:picLocks noChangeAspect="1"/>
          </p:cNvPicPr>
          <p:nvPr/>
        </p:nvPicPr>
        <p:blipFill>
          <a:blip r:embed="rId2"/>
          <a:stretch>
            <a:fillRect/>
          </a:stretch>
        </p:blipFill>
        <p:spPr>
          <a:xfrm>
            <a:off x="1928812" y="3486149"/>
            <a:ext cx="4572000" cy="314325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verification of PERSPECTIVES OF MACHINE CONSCIOUSNESS:</a:t>
            </a:r>
            <a:endParaRPr lang="en-IN" u="sng" dirty="0"/>
          </a:p>
        </p:txBody>
      </p:sp>
      <p:sp>
        <p:nvSpPr>
          <p:cNvPr id="3" name="Content Placeholder 2"/>
          <p:cNvSpPr>
            <a:spLocks noGrp="1"/>
          </p:cNvSpPr>
          <p:nvPr>
            <p:ph idx="1"/>
          </p:nvPr>
        </p:nvSpPr>
        <p:spPr/>
        <p:txBody>
          <a:bodyPr/>
          <a:lstStyle/>
          <a:p>
            <a:pPr>
              <a:buFont typeface="Wingdings" pitchFamily="2" charset="2"/>
              <a:buChar char="§"/>
            </a:pPr>
            <a:r>
              <a:rPr lang="en-IN" dirty="0" smtClean="0"/>
              <a:t>We can  partially agree that centralized system is necessary for consciousness. More evolved and conscious animals invariably have a developed central nervous system. It is also notable that the level of consciousness increases with the development of pre-frontal cortex. Henceforth ,, centralized system is necessary but not sufficient for consciousness and other conditions must be present as well .</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PERSPECTIVES OF MACHINE CONSCIOUSNESS:</a:t>
            </a:r>
            <a:endParaRPr lang="en-IN" u="sng" dirty="0"/>
          </a:p>
        </p:txBody>
      </p:sp>
      <p:sp>
        <p:nvSpPr>
          <p:cNvPr id="3" name="Content Placeholder 2"/>
          <p:cNvSpPr>
            <a:spLocks noGrp="1"/>
          </p:cNvSpPr>
          <p:nvPr>
            <p:ph idx="1"/>
          </p:nvPr>
        </p:nvSpPr>
        <p:spPr/>
        <p:txBody>
          <a:bodyPr/>
          <a:lstStyle/>
          <a:p>
            <a:pPr>
              <a:buFont typeface="Wingdings" pitchFamily="2" charset="2"/>
              <a:buChar char="Ø"/>
            </a:pPr>
            <a:r>
              <a:rPr lang="en-IN" dirty="0" smtClean="0"/>
              <a:t>Different perspective is presented by Blackmore and </a:t>
            </a:r>
            <a:r>
              <a:rPr lang="en-IN" dirty="0" err="1" smtClean="0"/>
              <a:t>Velmans</a:t>
            </a:r>
            <a:r>
              <a:rPr lang="en-IN" dirty="0" smtClean="0"/>
              <a:t>. They propose that human-like consciousness is an illusion (it exists but is not what it appears to be). When we try to replicate human/animal behaviour, we create this illusion that we are a conscious self having a stream of experiences.</a:t>
            </a: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verification of PERSPECTIVES OF MACHINE CONSCIOUSNESS:</a:t>
            </a:r>
            <a:endParaRPr lang="en-IN" u="sng" dirty="0"/>
          </a:p>
        </p:txBody>
      </p:sp>
      <p:sp>
        <p:nvSpPr>
          <p:cNvPr id="3" name="Content Placeholder 2"/>
          <p:cNvSpPr>
            <a:spLocks noGrp="1"/>
          </p:cNvSpPr>
          <p:nvPr>
            <p:ph idx="1"/>
          </p:nvPr>
        </p:nvSpPr>
        <p:spPr/>
        <p:txBody>
          <a:bodyPr/>
          <a:lstStyle/>
          <a:p>
            <a:pPr>
              <a:buFont typeface="Wingdings" pitchFamily="2" charset="2"/>
              <a:buChar char="§"/>
            </a:pPr>
            <a:r>
              <a:rPr lang="en-IN" dirty="0" smtClean="0"/>
              <a:t>Consciousness is not an illusion; it does exist and is experienced physically. </a:t>
            </a: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1143000"/>
          </a:xfrm>
        </p:spPr>
        <p:txBody>
          <a:bodyPr>
            <a:normAutofit fontScale="90000"/>
          </a:bodyPr>
          <a:lstStyle/>
          <a:p>
            <a:r>
              <a:rPr lang="en-US" altLang="zh-CN" sz="4000" u="sng" dirty="0" smtClean="0">
                <a:ea typeface="SimSun" pitchFamily="2" charset="-122"/>
              </a:rPr>
              <a:t>Problems in implementation</a:t>
            </a:r>
            <a:endParaRPr lang="en-IN" u="sng" dirty="0"/>
          </a:p>
        </p:txBody>
      </p:sp>
      <p:pic>
        <p:nvPicPr>
          <p:cNvPr id="4" name="Content Placeholder 3" descr="_20170212_134041.JPG"/>
          <p:cNvPicPr>
            <a:picLocks noGrp="1" noChangeAspect="1"/>
          </p:cNvPicPr>
          <p:nvPr>
            <p:ph idx="1"/>
          </p:nvPr>
        </p:nvPicPr>
        <p:blipFill>
          <a:blip r:embed="rId3"/>
          <a:stretch>
            <a:fillRect/>
          </a:stretch>
        </p:blipFill>
        <p:spPr>
          <a:xfrm>
            <a:off x="4572000" y="1143000"/>
            <a:ext cx="4572000" cy="35052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5" name="TextBox 4"/>
          <p:cNvSpPr txBox="1"/>
          <p:nvPr/>
        </p:nvSpPr>
        <p:spPr>
          <a:xfrm>
            <a:off x="457200" y="1371600"/>
            <a:ext cx="8102600" cy="5262979"/>
          </a:xfrm>
          <a:prstGeom prst="rect">
            <a:avLst/>
          </a:prstGeom>
          <a:noFill/>
        </p:spPr>
        <p:txBody>
          <a:bodyPr wrap="square" rtlCol="0">
            <a:spAutoFit/>
          </a:bodyPr>
          <a:lstStyle/>
          <a:p>
            <a:pPr>
              <a:buFont typeface="Wingdings" pitchFamily="2" charset="2"/>
              <a:buChar char="Ø"/>
            </a:pPr>
            <a:r>
              <a:rPr lang="en-IN" i="0" dirty="0" smtClean="0"/>
              <a:t>The problem of formalism </a:t>
            </a:r>
            <a:br>
              <a:rPr lang="en-IN" i="0" dirty="0" smtClean="0"/>
            </a:br>
            <a:r>
              <a:rPr lang="en-IN" i="0" dirty="0" smtClean="0"/>
              <a:t>and abstraction.*</a:t>
            </a:r>
          </a:p>
          <a:p>
            <a:endParaRPr lang="en-IN" i="0" dirty="0" smtClean="0"/>
          </a:p>
          <a:p>
            <a:pPr>
              <a:buFont typeface="Wingdings" pitchFamily="2" charset="2"/>
              <a:buChar char="Ø"/>
            </a:pPr>
            <a:r>
              <a:rPr lang="en-IN" i="0" dirty="0" smtClean="0"/>
              <a:t>Various important</a:t>
            </a:r>
          </a:p>
          <a:p>
            <a:r>
              <a:rPr lang="en-IN" i="0" dirty="0" smtClean="0"/>
              <a:t> questions arise:</a:t>
            </a:r>
          </a:p>
          <a:p>
            <a:pPr marL="457200" indent="-457200">
              <a:buAutoNum type="alphaLcParenR"/>
            </a:pPr>
            <a:r>
              <a:rPr lang="en-IN" i="0" dirty="0" smtClean="0"/>
              <a:t>Should, to what extent, </a:t>
            </a:r>
          </a:p>
          <a:p>
            <a:pPr marL="457200" indent="-457200"/>
            <a:r>
              <a:rPr lang="en-IN" i="0" dirty="0" smtClean="0"/>
              <a:t>  and which physical</a:t>
            </a:r>
          </a:p>
          <a:p>
            <a:pPr marL="457200" indent="-457200"/>
            <a:r>
              <a:rPr lang="en-IN" i="0" dirty="0" smtClean="0"/>
              <a:t>  phenomena affect the</a:t>
            </a:r>
          </a:p>
          <a:p>
            <a:pPr marL="457200" indent="-457200"/>
            <a:r>
              <a:rPr lang="en-IN" i="0" dirty="0" smtClean="0"/>
              <a:t>  consciousness?</a:t>
            </a:r>
          </a:p>
          <a:p>
            <a:pPr marL="457200" indent="-457200"/>
            <a:r>
              <a:rPr lang="en-IN" i="0" dirty="0" smtClean="0"/>
              <a:t>b) How these physical phenomena </a:t>
            </a:r>
          </a:p>
          <a:p>
            <a:pPr marL="457200" indent="-457200"/>
            <a:r>
              <a:rPr lang="en-IN" i="0" dirty="0" smtClean="0"/>
              <a:t>     should be represented?</a:t>
            </a:r>
          </a:p>
          <a:p>
            <a:pPr marL="457200" indent="-457200"/>
            <a:r>
              <a:rPr lang="en-IN" i="0" dirty="0" smtClean="0"/>
              <a:t>c) How should they affect the consciousness? In what form should the consciousness be implemented and how can it manifest itself.**</a:t>
            </a:r>
            <a:endParaRPr lang="en-IN" i="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u="sng" dirty="0" smtClean="0">
                <a:ea typeface="SimSun" pitchFamily="2" charset="-122"/>
              </a:rPr>
              <a:t>Problems in implementation(CONTD..)</a:t>
            </a:r>
            <a:endParaRPr lang="en-IN" u="sng" dirty="0"/>
          </a:p>
        </p:txBody>
      </p:sp>
      <p:sp>
        <p:nvSpPr>
          <p:cNvPr id="3" name="Content Placeholder 2"/>
          <p:cNvSpPr>
            <a:spLocks noGrp="1"/>
          </p:cNvSpPr>
          <p:nvPr>
            <p:ph idx="1"/>
          </p:nvPr>
        </p:nvSpPr>
        <p:spPr/>
        <p:txBody>
          <a:bodyPr/>
          <a:lstStyle/>
          <a:p>
            <a:pPr>
              <a:buFont typeface="Wingdings" pitchFamily="2" charset="2"/>
              <a:buChar char="Ø"/>
            </a:pPr>
            <a:r>
              <a:rPr lang="en-IN" dirty="0" smtClean="0"/>
              <a:t>Knowledge of possibilities is usually limited, and may not suffice for implementing the desired effect. </a:t>
            </a:r>
          </a:p>
          <a:p>
            <a:pPr>
              <a:buFont typeface="Wingdings" pitchFamily="2" charset="2"/>
              <a:buChar char="Ø"/>
            </a:pPr>
            <a:r>
              <a:rPr lang="en-IN" dirty="0" smtClean="0"/>
              <a:t>Availability, adequacy and viability of the technology for implementation of </a:t>
            </a:r>
            <a:br>
              <a:rPr lang="en-IN" dirty="0" smtClean="0"/>
            </a:br>
            <a:r>
              <a:rPr lang="en-IN" dirty="0" smtClean="0"/>
              <a:t>consciousness.</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altLang="zh-CN" sz="4000" dirty="0" smtClean="0">
                <a:ea typeface="SimSun" pitchFamily="2" charset="-122"/>
              </a:rPr>
              <a:t>       </a:t>
            </a:r>
            <a:r>
              <a:rPr lang="en-US" altLang="zh-CN" sz="4000" u="sng" dirty="0" smtClean="0">
                <a:ea typeface="SimSun" pitchFamily="2" charset="-122"/>
              </a:rPr>
              <a:t>Evolution of AI life</a:t>
            </a:r>
            <a:br>
              <a:rPr lang="en-US" altLang="zh-CN" sz="4000" u="sng" dirty="0" smtClean="0">
                <a:ea typeface="SimSun" pitchFamily="2" charset="-122"/>
              </a:rPr>
            </a:br>
            <a:endParaRPr lang="en-IN" u="sng" dirty="0"/>
          </a:p>
        </p:txBody>
      </p:sp>
      <p:sp>
        <p:nvSpPr>
          <p:cNvPr id="19459" name="Content Placeholder 2"/>
          <p:cNvSpPr>
            <a:spLocks noGrp="1"/>
          </p:cNvSpPr>
          <p:nvPr>
            <p:ph idx="1"/>
          </p:nvPr>
        </p:nvSpPr>
        <p:spPr>
          <a:xfrm>
            <a:off x="457200" y="3898900"/>
            <a:ext cx="7239000" cy="4846638"/>
          </a:xfrm>
        </p:spPr>
        <p:txBody>
          <a:bodyPr/>
          <a:lstStyle/>
          <a:p>
            <a:pPr eaLnBrk="1" hangingPunct="1"/>
            <a:r>
              <a:rPr lang="en-IN" sz="2400" dirty="0" smtClean="0"/>
              <a:t>Computational AI Life *can be divided into three categories: 1) situated-agent systems, 2) self-replicating evolving program systems, and 3) artificial chemistries .</a:t>
            </a:r>
            <a:br>
              <a:rPr lang="en-IN" sz="2400" dirty="0" smtClean="0"/>
            </a:br>
            <a:r>
              <a:rPr lang="en-IN" sz="2400" dirty="0" smtClean="0"/>
              <a:t> </a:t>
            </a:r>
            <a:endParaRPr lang="en-IN" sz="2400" b="1" dirty="0" smtClean="0"/>
          </a:p>
        </p:txBody>
      </p:sp>
      <p:pic>
        <p:nvPicPr>
          <p:cNvPr id="5" name="Picture 4" descr="_20170216_192045.JPG"/>
          <p:cNvPicPr>
            <a:picLocks noChangeAspect="1"/>
          </p:cNvPicPr>
          <p:nvPr/>
        </p:nvPicPr>
        <p:blipFill>
          <a:blip r:embed="rId3"/>
          <a:stretch>
            <a:fillRect/>
          </a:stretch>
        </p:blipFill>
        <p:spPr>
          <a:xfrm>
            <a:off x="1905000" y="1143000"/>
            <a:ext cx="4572000" cy="25908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u="sng" dirty="0" smtClean="0">
                <a:ea typeface="SimSun" pitchFamily="2" charset="-122"/>
              </a:rPr>
              <a:t>Evolution of AI life(contd..)</a:t>
            </a:r>
            <a:br>
              <a:rPr lang="en-US" altLang="zh-CN" sz="3600" u="sng" dirty="0" smtClean="0">
                <a:ea typeface="SimSun" pitchFamily="2" charset="-122"/>
              </a:rPr>
            </a:br>
            <a:endParaRPr lang="en-IN" dirty="0"/>
          </a:p>
        </p:txBody>
      </p:sp>
      <p:sp>
        <p:nvSpPr>
          <p:cNvPr id="3" name="Content Placeholder 2"/>
          <p:cNvSpPr>
            <a:spLocks noGrp="1"/>
          </p:cNvSpPr>
          <p:nvPr>
            <p:ph idx="1"/>
          </p:nvPr>
        </p:nvSpPr>
        <p:spPr>
          <a:xfrm>
            <a:off x="457200" y="971550"/>
            <a:ext cx="7239000" cy="4846638"/>
          </a:xfrm>
        </p:spPr>
        <p:txBody>
          <a:bodyPr/>
          <a:lstStyle/>
          <a:p>
            <a:pPr>
              <a:buFont typeface="Wingdings" pitchFamily="2" charset="2"/>
              <a:buChar char="Ø"/>
            </a:pPr>
            <a:r>
              <a:rPr lang="en-IN" sz="2800" dirty="0" smtClean="0"/>
              <a:t>1) Situated-agent systems:</a:t>
            </a:r>
          </a:p>
          <a:p>
            <a:pPr>
              <a:buFont typeface="Wingdings" pitchFamily="2" charset="2"/>
              <a:buChar char="Ø"/>
            </a:pPr>
            <a:endParaRPr lang="en-IN" sz="2800" dirty="0" smtClean="0"/>
          </a:p>
          <a:p>
            <a:pPr>
              <a:buFont typeface="Wingdings" pitchFamily="2" charset="2"/>
              <a:buChar char="v"/>
            </a:pPr>
            <a:endParaRPr lang="en-IN" sz="2800" dirty="0" smtClean="0"/>
          </a:p>
          <a:p>
            <a:pPr>
              <a:buFont typeface="Wingdings" pitchFamily="2" charset="2"/>
              <a:buChar char="v"/>
            </a:pPr>
            <a:endParaRPr lang="en-IN" sz="2800" dirty="0" smtClean="0"/>
          </a:p>
          <a:p>
            <a:pPr>
              <a:buFont typeface="Wingdings" pitchFamily="2" charset="2"/>
              <a:buChar char="v"/>
            </a:pPr>
            <a:endParaRPr lang="en-IN" sz="2800" dirty="0" smtClean="0"/>
          </a:p>
          <a:p>
            <a:pPr>
              <a:buFont typeface="Wingdings" pitchFamily="2" charset="2"/>
              <a:buChar char="v"/>
            </a:pPr>
            <a:endParaRPr lang="en-IN" sz="2800" dirty="0" smtClean="0"/>
          </a:p>
          <a:p>
            <a:pPr>
              <a:buNone/>
            </a:pPr>
            <a:endParaRPr lang="en-IN" sz="2800" dirty="0" smtClean="0"/>
          </a:p>
          <a:p>
            <a:pPr>
              <a:buFont typeface="Wingdings" pitchFamily="2" charset="2"/>
              <a:buChar char="v"/>
            </a:pPr>
            <a:r>
              <a:rPr lang="en-IN" sz="2800" dirty="0" smtClean="0"/>
              <a:t>Agents *are evolved in a physical environment or semi-physical simulation. The agents are evolved using various forms of population-based evolutionary algorithms.**</a:t>
            </a:r>
          </a:p>
          <a:p>
            <a:pPr>
              <a:buFont typeface="Wingdings" pitchFamily="2" charset="2"/>
              <a:buChar char="Ø"/>
            </a:pPr>
            <a:endParaRPr lang="en-IN" dirty="0"/>
          </a:p>
        </p:txBody>
      </p:sp>
      <p:pic>
        <p:nvPicPr>
          <p:cNvPr id="4" name="Picture 3" descr="_20170219_174309.JPG"/>
          <p:cNvPicPr>
            <a:picLocks noChangeAspect="1"/>
          </p:cNvPicPr>
          <p:nvPr/>
        </p:nvPicPr>
        <p:blipFill>
          <a:blip r:embed="rId3"/>
          <a:stretch>
            <a:fillRect/>
          </a:stretch>
        </p:blipFill>
        <p:spPr>
          <a:xfrm>
            <a:off x="2286000" y="1576387"/>
            <a:ext cx="4572000" cy="270986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239000" cy="1143000"/>
          </a:xfrm>
        </p:spPr>
        <p:txBody>
          <a:bodyPr/>
          <a:lstStyle/>
          <a:p>
            <a:r>
              <a:rPr lang="en-US" altLang="zh-CN" sz="3600" u="sng" dirty="0" smtClean="0">
                <a:ea typeface="SimSun" pitchFamily="2" charset="-122"/>
              </a:rPr>
              <a:t>Evolution of AI life(contd..)</a:t>
            </a:r>
            <a:endParaRPr lang="en-IN" u="sng" dirty="0"/>
          </a:p>
        </p:txBody>
      </p:sp>
      <p:sp>
        <p:nvSpPr>
          <p:cNvPr id="3" name="Content Placeholder 2"/>
          <p:cNvSpPr>
            <a:spLocks noGrp="1"/>
          </p:cNvSpPr>
          <p:nvPr>
            <p:ph idx="1"/>
          </p:nvPr>
        </p:nvSpPr>
        <p:spPr>
          <a:xfrm>
            <a:off x="457200" y="1143000"/>
            <a:ext cx="7239000" cy="4846638"/>
          </a:xfrm>
        </p:spPr>
        <p:txBody>
          <a:bodyPr/>
          <a:lstStyle/>
          <a:p>
            <a:pPr>
              <a:buFont typeface="Wingdings" pitchFamily="2" charset="2"/>
              <a:buChar char="Ø"/>
            </a:pPr>
            <a:r>
              <a:rPr lang="en-IN" dirty="0" smtClean="0"/>
              <a:t> </a:t>
            </a:r>
            <a:r>
              <a:rPr lang="en-IN" sz="2800" dirty="0" smtClean="0"/>
              <a:t> 2) Self-replicating evolving program systems:</a:t>
            </a:r>
          </a:p>
          <a:p>
            <a:pPr>
              <a:buFont typeface="Wingdings" pitchFamily="2" charset="2"/>
              <a:buChar char="Ø"/>
            </a:pPr>
            <a:endParaRPr lang="en-US" sz="2800" dirty="0" smtClean="0"/>
          </a:p>
          <a:p>
            <a:pPr>
              <a:buFont typeface="Wingdings" pitchFamily="2" charset="2"/>
              <a:buChar char="Ø"/>
            </a:pPr>
            <a:endParaRPr lang="en-US" sz="2800" dirty="0" smtClean="0"/>
          </a:p>
          <a:p>
            <a:pPr>
              <a:buFont typeface="Wingdings" pitchFamily="2" charset="2"/>
              <a:buChar char="Ø"/>
            </a:pPr>
            <a:endParaRPr lang="en-US" sz="2800" dirty="0" smtClean="0"/>
          </a:p>
          <a:p>
            <a:pPr>
              <a:buFont typeface="Wingdings" pitchFamily="2" charset="2"/>
              <a:buChar char="Ø"/>
            </a:pPr>
            <a:endParaRPr lang="en-US" sz="2800" dirty="0" smtClean="0"/>
          </a:p>
          <a:p>
            <a:pPr>
              <a:buFont typeface="Wingdings" pitchFamily="2" charset="2"/>
              <a:buChar char="Ø"/>
            </a:pPr>
            <a:endParaRPr lang="en-IN" sz="2800" dirty="0" smtClean="0"/>
          </a:p>
          <a:p>
            <a:pPr>
              <a:buFont typeface="Wingdings" pitchFamily="2" charset="2"/>
              <a:buChar char="v"/>
            </a:pPr>
            <a:endParaRPr lang="en-IN" dirty="0" smtClean="0"/>
          </a:p>
          <a:p>
            <a:pPr>
              <a:buFont typeface="Wingdings" pitchFamily="2" charset="2"/>
              <a:buChar char="v"/>
            </a:pPr>
            <a:r>
              <a:rPr lang="en-IN" dirty="0" smtClean="0"/>
              <a:t> Include platforms such as Tierra *Define populations of code snippets that are placed in memory in a specialized virtual machine and are run in parallel**</a:t>
            </a:r>
            <a:endParaRPr lang="en-IN" dirty="0"/>
          </a:p>
        </p:txBody>
      </p:sp>
      <p:pic>
        <p:nvPicPr>
          <p:cNvPr id="4" name="Picture 3" descr="_20170225_232423.JPG"/>
          <p:cNvPicPr>
            <a:picLocks noChangeAspect="1"/>
          </p:cNvPicPr>
          <p:nvPr/>
        </p:nvPicPr>
        <p:blipFill>
          <a:blip r:embed="rId3"/>
          <a:stretch>
            <a:fillRect/>
          </a:stretch>
        </p:blipFill>
        <p:spPr>
          <a:xfrm>
            <a:off x="1871662" y="2024063"/>
            <a:ext cx="4572000" cy="3124200"/>
          </a:xfrm>
          <a:prstGeom prst="rect">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idx="1"/>
          </p:nvPr>
        </p:nvSpPr>
        <p:spPr>
          <a:xfrm>
            <a:off x="250825" y="1409700"/>
            <a:ext cx="8689975" cy="4395788"/>
          </a:xfrm>
        </p:spPr>
        <p:txBody>
          <a:bodyPr>
            <a:normAutofit/>
          </a:bodyPr>
          <a:lstStyle/>
          <a:p>
            <a:pPr marL="274320" indent="539750" eaLnBrk="1" fontAlgn="auto" hangingPunct="1">
              <a:lnSpc>
                <a:spcPct val="120000"/>
              </a:lnSpc>
              <a:spcBef>
                <a:spcPct val="0"/>
              </a:spcBef>
              <a:spcAft>
                <a:spcPts val="0"/>
              </a:spcAft>
              <a:buFont typeface="Wingdings 2"/>
              <a:buChar char=""/>
              <a:defRPr/>
            </a:pPr>
            <a:r>
              <a:rPr lang="en-US" altLang="zh-CN" sz="2400" dirty="0" smtClean="0">
                <a:ea typeface="SimSun" pitchFamily="2" charset="-122"/>
              </a:rPr>
              <a:t>Issues of Machine Consciousness.</a:t>
            </a:r>
          </a:p>
          <a:p>
            <a:pPr marL="274320" indent="539750" eaLnBrk="1" fontAlgn="auto" hangingPunct="1">
              <a:lnSpc>
                <a:spcPct val="120000"/>
              </a:lnSpc>
              <a:spcBef>
                <a:spcPct val="0"/>
              </a:spcBef>
              <a:spcAft>
                <a:spcPts val="0"/>
              </a:spcAft>
              <a:buFont typeface="Wingdings 2"/>
              <a:buChar char=""/>
              <a:defRPr/>
            </a:pPr>
            <a:r>
              <a:rPr lang="en-US" altLang="zh-CN" sz="2400" dirty="0" smtClean="0">
                <a:ea typeface="SimSun" pitchFamily="2" charset="-122"/>
              </a:rPr>
              <a:t>Benefits of Machine Consciousness.</a:t>
            </a:r>
          </a:p>
          <a:p>
            <a:pPr marL="274320" indent="539750" eaLnBrk="1" fontAlgn="auto" hangingPunct="1">
              <a:lnSpc>
                <a:spcPct val="120000"/>
              </a:lnSpc>
              <a:spcBef>
                <a:spcPct val="0"/>
              </a:spcBef>
              <a:spcAft>
                <a:spcPts val="0"/>
              </a:spcAft>
              <a:buFont typeface="Wingdings 2"/>
              <a:buChar char=""/>
              <a:defRPr/>
            </a:pPr>
            <a:r>
              <a:rPr lang="en-US" altLang="zh-CN" sz="2400" dirty="0" smtClean="0">
                <a:effectLst>
                  <a:outerShdw blurRad="38100" dist="38100" dir="2700000" algn="tl">
                    <a:srgbClr val="C0C0C0"/>
                  </a:outerShdw>
                </a:effectLst>
                <a:latin typeface="Times New Roman" pitchFamily="18" charset="0"/>
                <a:ea typeface="SimSun" pitchFamily="2" charset="-122"/>
                <a:cs typeface="Times New Roman" pitchFamily="18" charset="0"/>
              </a:rPr>
              <a:t>Conscious System Requirements.</a:t>
            </a:r>
          </a:p>
          <a:p>
            <a:pPr marL="274320" indent="539750" eaLnBrk="1" fontAlgn="auto" hangingPunct="1">
              <a:lnSpc>
                <a:spcPct val="120000"/>
              </a:lnSpc>
              <a:spcBef>
                <a:spcPct val="0"/>
              </a:spcBef>
              <a:spcAft>
                <a:spcPts val="0"/>
              </a:spcAft>
              <a:buFont typeface="Wingdings 2"/>
              <a:buChar char=""/>
              <a:defRPr/>
            </a:pPr>
            <a:r>
              <a:rPr lang="en-US" altLang="zh-CN" sz="2400" dirty="0" smtClean="0">
                <a:ea typeface="SimSun" pitchFamily="2" charset="-122"/>
              </a:rPr>
              <a:t>Computational Model of Machine Consciousness.</a:t>
            </a:r>
          </a:p>
          <a:p>
            <a:pPr marL="274320" indent="539750" eaLnBrk="1" fontAlgn="auto" hangingPunct="1">
              <a:lnSpc>
                <a:spcPct val="120000"/>
              </a:lnSpc>
              <a:spcBef>
                <a:spcPct val="0"/>
              </a:spcBef>
              <a:spcAft>
                <a:spcPts val="0"/>
              </a:spcAft>
              <a:buFont typeface="Wingdings 2"/>
              <a:buChar char=""/>
              <a:defRPr/>
            </a:pPr>
            <a:r>
              <a:rPr lang="en-US" altLang="zh-CN" sz="2400" dirty="0" smtClean="0">
                <a:ea typeface="SimSun" pitchFamily="2" charset="-122"/>
              </a:rPr>
              <a:t>Conclusion.</a:t>
            </a:r>
          </a:p>
          <a:p>
            <a:pPr marL="274320" indent="539750" eaLnBrk="1" fontAlgn="auto" hangingPunct="1">
              <a:lnSpc>
                <a:spcPct val="120000"/>
              </a:lnSpc>
              <a:spcBef>
                <a:spcPct val="0"/>
              </a:spcBef>
              <a:spcAft>
                <a:spcPts val="0"/>
              </a:spcAft>
              <a:buFont typeface="Wingdings 2"/>
              <a:buChar char=""/>
              <a:defRPr/>
            </a:pPr>
            <a:r>
              <a:rPr lang="en-US" altLang="zh-CN" sz="2400" dirty="0" smtClean="0">
                <a:ea typeface="SimSun" pitchFamily="2" charset="-122"/>
              </a:rPr>
              <a:t>Future Scope.</a:t>
            </a:r>
          </a:p>
          <a:p>
            <a:pPr marL="274320" indent="539750" eaLnBrk="1" fontAlgn="auto" hangingPunct="1">
              <a:lnSpc>
                <a:spcPct val="120000"/>
              </a:lnSpc>
              <a:spcBef>
                <a:spcPct val="0"/>
              </a:spcBef>
              <a:spcAft>
                <a:spcPts val="0"/>
              </a:spcAft>
              <a:buFont typeface="Wingdings 2"/>
              <a:buChar char=""/>
              <a:defRPr/>
            </a:pPr>
            <a:r>
              <a:rPr lang="en-US" altLang="zh-CN" sz="2400" dirty="0" smtClean="0">
                <a:ea typeface="SimSun" pitchFamily="2" charset="-122"/>
              </a:rPr>
              <a:t>References.</a:t>
            </a:r>
          </a:p>
          <a:p>
            <a:pPr marL="274320" indent="539750" eaLnBrk="1" fontAlgn="auto" hangingPunct="1">
              <a:lnSpc>
                <a:spcPct val="120000"/>
              </a:lnSpc>
              <a:spcBef>
                <a:spcPct val="0"/>
              </a:spcBef>
              <a:spcAft>
                <a:spcPts val="0"/>
              </a:spcAft>
              <a:buFont typeface="Wingdings 2"/>
              <a:buChar char=""/>
              <a:defRPr/>
            </a:pPr>
            <a:endParaRPr lang="en-US" altLang="zh-CN" sz="2400" dirty="0" smtClean="0">
              <a:ea typeface="SimSun" pitchFamily="2" charset="-122"/>
            </a:endParaRPr>
          </a:p>
          <a:p>
            <a:pPr marL="274320" indent="539750" eaLnBrk="1" fontAlgn="auto" hangingPunct="1">
              <a:lnSpc>
                <a:spcPct val="120000"/>
              </a:lnSpc>
              <a:spcBef>
                <a:spcPct val="0"/>
              </a:spcBef>
              <a:spcAft>
                <a:spcPts val="0"/>
              </a:spcAft>
              <a:buFont typeface="Wingdings 2"/>
              <a:buChar char=""/>
              <a:defRPr/>
            </a:pPr>
            <a:endParaRPr lang="en-US" altLang="zh-CN" sz="2400" dirty="0" smtClean="0">
              <a:ea typeface="SimSun" pitchFamily="2" charset="-122"/>
            </a:endParaRPr>
          </a:p>
        </p:txBody>
      </p:sp>
      <p:sp>
        <p:nvSpPr>
          <p:cNvPr id="1604611" name="Rectangle 3"/>
          <p:cNvSpPr>
            <a:spLocks noChangeArrowheads="1"/>
          </p:cNvSpPr>
          <p:nvPr/>
        </p:nvSpPr>
        <p:spPr bwMode="auto">
          <a:xfrm>
            <a:off x="850900" y="511175"/>
            <a:ext cx="6819900" cy="457200"/>
          </a:xfrm>
          <a:prstGeom prst="rect">
            <a:avLst/>
          </a:prstGeom>
          <a:noFill/>
          <a:ln w="9525">
            <a:noFill/>
            <a:miter lim="800000"/>
            <a:headEnd/>
            <a:tailEnd/>
          </a:ln>
        </p:spPr>
        <p:txBody>
          <a:bodyPr/>
          <a:lstStyle/>
          <a:p>
            <a:pPr>
              <a:lnSpc>
                <a:spcPct val="92000"/>
              </a:lnSpc>
              <a:defRPr/>
            </a:pPr>
            <a:r>
              <a:rPr lang="en-US" altLang="zh-CN" sz="4400" b="1" u="sng" dirty="0" smtClean="0">
                <a:solidFill>
                  <a:srgbClr val="C66B5A"/>
                </a:solidFill>
                <a:effectLst>
                  <a:outerShdw blurRad="38100" dist="38100" dir="2700000" algn="tl">
                    <a:srgbClr val="C0C0C0"/>
                  </a:outerShdw>
                </a:effectLst>
                <a:latin typeface="Times New Roman" pitchFamily="18" charset="0"/>
                <a:ea typeface="SimSun" pitchFamily="2" charset="-122"/>
              </a:rPr>
              <a:t>Contents(Contd..)</a:t>
            </a:r>
            <a:endParaRPr lang="en-US" altLang="zh-CN" sz="4400" b="1" u="sng" dirty="0">
              <a:solidFill>
                <a:srgbClr val="C66B5A"/>
              </a:solidFill>
              <a:effectLst>
                <a:outerShdw blurRad="38100" dist="38100" dir="2700000" algn="tl">
                  <a:srgbClr val="C0C0C0"/>
                </a:outerShdw>
              </a:effectLst>
              <a:latin typeface="Times New Roman" pitchFamily="18" charset="0"/>
              <a:ea typeface="SimSun"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4000" u="sng" dirty="0" smtClean="0">
                <a:ea typeface="SimSun" pitchFamily="2" charset="-122"/>
              </a:rPr>
              <a:t>Evolution of AI life(contd..)</a:t>
            </a:r>
            <a:endParaRPr lang="en-IN" dirty="0"/>
          </a:p>
        </p:txBody>
      </p:sp>
      <p:sp>
        <p:nvSpPr>
          <p:cNvPr id="3" name="Content Placeholder 2"/>
          <p:cNvSpPr>
            <a:spLocks noGrp="1"/>
          </p:cNvSpPr>
          <p:nvPr>
            <p:ph idx="1"/>
          </p:nvPr>
        </p:nvSpPr>
        <p:spPr>
          <a:xfrm>
            <a:off x="457200" y="3857625"/>
            <a:ext cx="7239000" cy="4846638"/>
          </a:xfrm>
        </p:spPr>
        <p:txBody>
          <a:bodyPr/>
          <a:lstStyle/>
          <a:p>
            <a:pPr>
              <a:buFont typeface="Wingdings" pitchFamily="2" charset="2"/>
              <a:buChar char="Ø"/>
            </a:pPr>
            <a:r>
              <a:rPr lang="en-IN" sz="2800" dirty="0" smtClean="0"/>
              <a:t>3) Artificial chemistries:</a:t>
            </a:r>
          </a:p>
          <a:p>
            <a:pPr>
              <a:buFont typeface="Wingdings" pitchFamily="2" charset="2"/>
              <a:buChar char="v"/>
            </a:pPr>
            <a:r>
              <a:rPr lang="en-IN" dirty="0" smtClean="0"/>
              <a:t>A </a:t>
            </a:r>
            <a:r>
              <a:rPr lang="en-IN" dirty="0" err="1" smtClean="0"/>
              <a:t>Chem</a:t>
            </a:r>
            <a:r>
              <a:rPr lang="en-IN" dirty="0" smtClean="0"/>
              <a:t> systems have also received much attention in the last decade and are used extensively as theoretical tools.</a:t>
            </a:r>
          </a:p>
          <a:p>
            <a:endParaRPr lang="en-IN" dirty="0" smtClean="0"/>
          </a:p>
          <a:p>
            <a:endParaRPr lang="en-IN" dirty="0"/>
          </a:p>
        </p:txBody>
      </p:sp>
      <p:pic>
        <p:nvPicPr>
          <p:cNvPr id="4" name="Picture 3" descr="_20170225_231618.JPG"/>
          <p:cNvPicPr>
            <a:picLocks noChangeAspect="1"/>
          </p:cNvPicPr>
          <p:nvPr/>
        </p:nvPicPr>
        <p:blipFill>
          <a:blip r:embed="rId2"/>
          <a:stretch>
            <a:fillRect/>
          </a:stretch>
        </p:blipFill>
        <p:spPr>
          <a:xfrm>
            <a:off x="2286000" y="1847850"/>
            <a:ext cx="4572000" cy="2009775"/>
          </a:xfrm>
          <a:prstGeom prst="rect">
            <a:avLst/>
          </a:prstGeom>
          <a:ln>
            <a:noFill/>
          </a:ln>
          <a:effectLst>
            <a:softEdge rad="112500"/>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u="sng" dirty="0" smtClean="0"/>
              <a:t>Areas of Machine          Consciousness Research</a:t>
            </a:r>
            <a:endParaRPr lang="en-IN" dirty="0"/>
          </a:p>
        </p:txBody>
      </p:sp>
      <p:pic>
        <p:nvPicPr>
          <p:cNvPr id="4" name="Content Placeholder 7" descr="_20170205_192700.JPG"/>
          <p:cNvPicPr>
            <a:picLocks noGrp="1" noChangeAspect="1"/>
          </p:cNvPicPr>
          <p:nvPr>
            <p:ph idx="1"/>
          </p:nvPr>
        </p:nvPicPr>
        <p:blipFill>
          <a:blip r:embed="rId2"/>
          <a:stretch>
            <a:fillRect/>
          </a:stretch>
        </p:blipFill>
        <p:spPr>
          <a:xfrm>
            <a:off x="1790700" y="1832769"/>
            <a:ext cx="4572000" cy="4400550"/>
          </a:xfrm>
          <a:prstGeom prst="rect">
            <a:avLst/>
          </a:prstGeom>
          <a:ln>
            <a:noFill/>
          </a:ln>
          <a:effectLst>
            <a:softEdge rad="112500"/>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IN" u="sng" dirty="0" smtClean="0"/>
              <a:t>Areas of Machine          Consciousness Research Contd</a:t>
            </a:r>
            <a:r>
              <a:rPr lang="en-IN" dirty="0" smtClean="0"/>
              <a:t>.</a:t>
            </a:r>
            <a:endParaRPr lang="en-IN" dirty="0"/>
          </a:p>
        </p:txBody>
      </p:sp>
      <p:sp>
        <p:nvSpPr>
          <p:cNvPr id="25603" name="Content Placeholder 2"/>
          <p:cNvSpPr>
            <a:spLocks noGrp="1"/>
          </p:cNvSpPr>
          <p:nvPr>
            <p:ph idx="1"/>
          </p:nvPr>
        </p:nvSpPr>
        <p:spPr/>
        <p:txBody>
          <a:bodyPr/>
          <a:lstStyle/>
          <a:p>
            <a:pPr eaLnBrk="1" hangingPunct="1">
              <a:buNone/>
            </a:pPr>
            <a:r>
              <a:rPr lang="en-IN" sz="2800" dirty="0" smtClean="0"/>
              <a:t> </a:t>
            </a:r>
            <a:r>
              <a:rPr lang="en-IN" sz="2800" b="1" dirty="0" smtClean="0"/>
              <a:t>1)Machines with the External Behaviour Associated with Consciousness (MC1):</a:t>
            </a:r>
          </a:p>
          <a:p>
            <a:pPr eaLnBrk="1" hangingPunct="1"/>
            <a:r>
              <a:rPr lang="en-IN" sz="2800" dirty="0" smtClean="0"/>
              <a:t>A lot of our waking behaviours are carried out unconsciously in response to stimulation from behaviour include patients in a persistent vegetative state, who commonly produce the environment. *</a:t>
            </a:r>
            <a:endParaRPr lang="en-IN"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IN" u="sng" dirty="0" smtClean="0"/>
              <a:t>Areas of Machine          Consciousness Research Contd.</a:t>
            </a:r>
            <a:endParaRPr lang="en-IN" u="sng" dirty="0"/>
          </a:p>
        </p:txBody>
      </p:sp>
      <p:sp>
        <p:nvSpPr>
          <p:cNvPr id="3" name="Content Placeholder 2"/>
          <p:cNvSpPr>
            <a:spLocks noGrp="1"/>
          </p:cNvSpPr>
          <p:nvPr>
            <p:ph idx="1"/>
          </p:nvPr>
        </p:nvSpPr>
        <p:spPr/>
        <p:txBody>
          <a:bodyPr>
            <a:normAutofit fontScale="92500"/>
          </a:bodyPr>
          <a:lstStyle/>
          <a:p>
            <a:pPr marL="274320" indent="-274320" eaLnBrk="1" fontAlgn="auto" hangingPunct="1">
              <a:spcAft>
                <a:spcPts val="0"/>
              </a:spcAft>
              <a:buFont typeface="Wingdings 2"/>
              <a:buNone/>
              <a:defRPr/>
            </a:pPr>
            <a:r>
              <a:rPr lang="en-IN" b="1" dirty="0" smtClean="0"/>
              <a:t>2)Machines with the Cognitive Characteristics Associated with Consciousness (MC2):</a:t>
            </a:r>
          </a:p>
          <a:p>
            <a:pPr marL="274320" indent="-274320" eaLnBrk="1" fontAlgn="auto" hangingPunct="1">
              <a:spcAft>
                <a:spcPts val="0"/>
              </a:spcAft>
              <a:buFont typeface="Wingdings 2"/>
              <a:buChar char=""/>
              <a:defRPr/>
            </a:pPr>
            <a:r>
              <a:rPr lang="en-IN" dirty="0" smtClean="0"/>
              <a:t>A number of connections have been made between consciousness and cognitive characteristics, such as imagination, emotions and a self. For example, </a:t>
            </a:r>
            <a:r>
              <a:rPr lang="en-IN" dirty="0" err="1" smtClean="0"/>
              <a:t>Metzinger</a:t>
            </a:r>
            <a:r>
              <a:rPr lang="en-IN" dirty="0" smtClean="0"/>
              <a:t> (2003) puts forward eleven constraints on conscious experience and </a:t>
            </a:r>
            <a:r>
              <a:rPr lang="en-IN" dirty="0" err="1" smtClean="0"/>
              <a:t>Aleksander</a:t>
            </a:r>
            <a:r>
              <a:rPr lang="en-IN" dirty="0" smtClean="0"/>
              <a:t> (2005) suggests five cognitive mechanisms that are minimally necessary for consciousness . Detailed descriptions of conscious states have also been put forward by </a:t>
            </a:r>
            <a:r>
              <a:rPr lang="en-IN" dirty="0" err="1" smtClean="0"/>
              <a:t>phenomenologists</a:t>
            </a:r>
            <a:r>
              <a:rPr lang="en-IN" dirty="0" smtClean="0"/>
              <a:t>,</a:t>
            </a:r>
          </a:p>
          <a:p>
            <a:pPr marL="274320" indent="-274320" eaLnBrk="1" fontAlgn="auto" hangingPunct="1">
              <a:spcAft>
                <a:spcPts val="0"/>
              </a:spcAft>
              <a:buFont typeface="Wingdings 2"/>
              <a:buChar char=""/>
              <a:defRPr/>
            </a:pPr>
            <a:endParaRPr lang="en-IN" dirty="0" smtClean="0"/>
          </a:p>
          <a:p>
            <a:pPr marL="274320" indent="-274320" eaLnBrk="1" fontAlgn="auto" hangingPunct="1">
              <a:spcAft>
                <a:spcPts val="0"/>
              </a:spcAft>
              <a:buFont typeface="Wingdings 2"/>
              <a:buChar char=""/>
              <a:defRPr/>
            </a:pPr>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IN" u="sng" dirty="0" smtClean="0"/>
              <a:t>Areas of Machine          Consciousness Research Contd.</a:t>
            </a:r>
            <a:endParaRPr lang="en-IN" u="sng" dirty="0"/>
          </a:p>
        </p:txBody>
      </p:sp>
      <p:sp>
        <p:nvSpPr>
          <p:cNvPr id="3" name="Content Placeholder 2"/>
          <p:cNvSpPr>
            <a:spLocks noGrp="1"/>
          </p:cNvSpPr>
          <p:nvPr>
            <p:ph idx="1"/>
          </p:nvPr>
        </p:nvSpPr>
        <p:spPr/>
        <p:txBody>
          <a:bodyPr>
            <a:normAutofit fontScale="92500" lnSpcReduction="10000"/>
          </a:bodyPr>
          <a:lstStyle/>
          <a:p>
            <a:pPr marL="274320" indent="-274320" eaLnBrk="1" fontAlgn="auto" hangingPunct="1">
              <a:spcAft>
                <a:spcPts val="0"/>
              </a:spcAft>
              <a:buFont typeface="Wingdings 2"/>
              <a:buNone/>
              <a:defRPr/>
            </a:pPr>
            <a:r>
              <a:rPr lang="en-IN" b="1" dirty="0" smtClean="0"/>
              <a:t>3)Machines with an Architecture that is Claimed to be a Cause or Correlate of Human Consciousness (MC3):</a:t>
            </a:r>
          </a:p>
          <a:p>
            <a:pPr marL="274320" indent="-274320" eaLnBrk="1" fontAlgn="auto" hangingPunct="1">
              <a:spcAft>
                <a:spcPts val="0"/>
              </a:spcAft>
              <a:buFont typeface="Wingdings 2"/>
              <a:buNone/>
              <a:defRPr/>
            </a:pPr>
            <a:r>
              <a:rPr lang="en-IN" dirty="0" smtClean="0"/>
              <a:t>  Many people are working on the simulation of architectures that have been linked to human consciousness, such as </a:t>
            </a:r>
            <a:r>
              <a:rPr lang="en-IN" dirty="0" err="1" smtClean="0"/>
              <a:t>Baars</a:t>
            </a:r>
            <a:r>
              <a:rPr lang="en-IN" dirty="0" smtClean="0"/>
              <a:t>’ (1988) global workspace, neural synchronization (Crick, 1994) or systems with high information integration (</a:t>
            </a:r>
            <a:r>
              <a:rPr lang="en-IN" dirty="0" err="1" smtClean="0"/>
              <a:t>Tononi</a:t>
            </a:r>
            <a:r>
              <a:rPr lang="en-IN" dirty="0" smtClean="0"/>
              <a:t>, 2004). This type of research often arises from the desire to model and test neural or cognitive theories of consciousness and it is one of the most characteristic areas of machine consciousness.</a:t>
            </a:r>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IN" u="sng" dirty="0" smtClean="0"/>
              <a:t>Areas of Machine          Consciousness Research Contd.</a:t>
            </a:r>
            <a:endParaRPr lang="en-IN" u="sng" dirty="0"/>
          </a:p>
        </p:txBody>
      </p:sp>
      <p:sp>
        <p:nvSpPr>
          <p:cNvPr id="3" name="Content Placeholder 2"/>
          <p:cNvSpPr>
            <a:spLocks noGrp="1"/>
          </p:cNvSpPr>
          <p:nvPr>
            <p:ph idx="1"/>
          </p:nvPr>
        </p:nvSpPr>
        <p:spPr/>
        <p:txBody>
          <a:bodyPr>
            <a:normAutofit lnSpcReduction="10000"/>
          </a:bodyPr>
          <a:lstStyle/>
          <a:p>
            <a:pPr marL="274320" indent="-274320" eaLnBrk="1" fontAlgn="auto" hangingPunct="1">
              <a:spcAft>
                <a:spcPts val="0"/>
              </a:spcAft>
              <a:buFont typeface="Wingdings 2"/>
              <a:buNone/>
              <a:defRPr/>
            </a:pPr>
            <a:r>
              <a:rPr lang="en-IN" b="1" dirty="0" smtClean="0"/>
              <a:t>4)Phenomenally Conscious Machines (MC4):</a:t>
            </a:r>
          </a:p>
          <a:p>
            <a:pPr marL="274320" indent="-274320" eaLnBrk="1" fontAlgn="auto" hangingPunct="1">
              <a:spcAft>
                <a:spcPts val="0"/>
              </a:spcAft>
              <a:buFont typeface="Wingdings 2"/>
              <a:buNone/>
              <a:defRPr/>
            </a:pPr>
            <a:r>
              <a:rPr lang="en-IN" dirty="0" smtClean="0"/>
              <a:t>   The first three approaches to machine consciousness are all relatively uncontroversial, since they are modelling phenomena linked to consciousness without any claims about real phenomenal states. The fourth area of machine consciousness is more philosophically problematic, since it is concerned with machines that have real phenomenal experiences machines that are not just tools in consciousness research, but actually conscious themselves.</a:t>
            </a:r>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242048" cy="1905000"/>
          </a:xfrm>
        </p:spPr>
        <p:txBody>
          <a:bodyPr/>
          <a:lstStyle/>
          <a:p>
            <a:pPr eaLnBrk="1" fontAlgn="auto" hangingPunct="1">
              <a:spcAft>
                <a:spcPts val="0"/>
              </a:spcAft>
              <a:defRPr/>
            </a:pPr>
            <a:r>
              <a:rPr lang="en-US" altLang="zh-CN" sz="3600" u="sng" dirty="0" smtClean="0">
                <a:ea typeface="SimSun" pitchFamily="2" charset="-122"/>
              </a:rPr>
              <a:t>Relationship between Machine consciousness</a:t>
            </a:r>
            <a:br>
              <a:rPr lang="en-US" altLang="zh-CN" sz="3600" u="sng" dirty="0" smtClean="0">
                <a:ea typeface="SimSun" pitchFamily="2" charset="-122"/>
              </a:rPr>
            </a:br>
            <a:r>
              <a:rPr lang="en-US" altLang="zh-CN" sz="3600" u="sng" dirty="0" smtClean="0">
                <a:ea typeface="SimSun" pitchFamily="2" charset="-122"/>
              </a:rPr>
              <a:t> and other Areas.</a:t>
            </a:r>
            <a:endParaRPr lang="en-IN" u="sng" dirty="0"/>
          </a:p>
        </p:txBody>
      </p:sp>
      <p:sp>
        <p:nvSpPr>
          <p:cNvPr id="31747" name="TextBox 2"/>
          <p:cNvSpPr txBox="1">
            <a:spLocks noChangeArrowheads="1"/>
          </p:cNvSpPr>
          <p:nvPr/>
        </p:nvSpPr>
        <p:spPr bwMode="auto">
          <a:xfrm>
            <a:off x="207818" y="1964353"/>
            <a:ext cx="7404100" cy="1938992"/>
          </a:xfrm>
          <a:prstGeom prst="rect">
            <a:avLst/>
          </a:prstGeom>
          <a:noFill/>
          <a:ln w="9525">
            <a:noFill/>
            <a:miter lim="800000"/>
            <a:headEnd/>
            <a:tailEnd/>
          </a:ln>
        </p:spPr>
        <p:txBody>
          <a:bodyPr>
            <a:spAutoFit/>
          </a:bodyPr>
          <a:lstStyle/>
          <a:p>
            <a:r>
              <a:rPr lang="en-IN" b="1" i="0" dirty="0"/>
              <a:t>1)Strong and Weak AI </a:t>
            </a:r>
            <a:r>
              <a:rPr lang="en-IN" b="1" i="0" dirty="0" smtClean="0"/>
              <a:t>:</a:t>
            </a:r>
          </a:p>
          <a:p>
            <a:endParaRPr lang="en-US" b="1" i="0" dirty="0" smtClean="0"/>
          </a:p>
          <a:p>
            <a:r>
              <a:rPr lang="en-US" b="1" i="0" dirty="0" smtClean="0"/>
              <a:t>a)Weak AI:</a:t>
            </a:r>
            <a:endParaRPr lang="en-IN" b="1" i="0" dirty="0" smtClean="0"/>
          </a:p>
          <a:p>
            <a:endParaRPr lang="en-IN" b="1" i="0" dirty="0"/>
          </a:p>
          <a:p>
            <a:endParaRPr lang="en-IN" i="0" dirty="0"/>
          </a:p>
        </p:txBody>
      </p:sp>
      <p:pic>
        <p:nvPicPr>
          <p:cNvPr id="5" name="Picture 4" descr="_20170222_215323.JPG"/>
          <p:cNvPicPr>
            <a:picLocks noChangeAspect="1"/>
          </p:cNvPicPr>
          <p:nvPr/>
        </p:nvPicPr>
        <p:blipFill>
          <a:blip r:embed="rId3"/>
          <a:stretch>
            <a:fillRect/>
          </a:stretch>
        </p:blipFill>
        <p:spPr>
          <a:xfrm>
            <a:off x="1873250" y="3117274"/>
            <a:ext cx="4572000" cy="3297382"/>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2055"/>
            <a:ext cx="7239000" cy="1143000"/>
          </a:xfrm>
        </p:spPr>
        <p:txBody>
          <a:bodyPr>
            <a:normAutofit fontScale="90000"/>
          </a:bodyPr>
          <a:lstStyle/>
          <a:p>
            <a:r>
              <a:rPr lang="en-US" altLang="zh-CN" sz="4000" u="sng" dirty="0" smtClean="0">
                <a:ea typeface="SimSun" pitchFamily="2" charset="-122"/>
              </a:rPr>
              <a:t>Relationship between Machine consciousness</a:t>
            </a:r>
            <a:br>
              <a:rPr lang="en-US" altLang="zh-CN" sz="4000" u="sng" dirty="0" smtClean="0">
                <a:ea typeface="SimSun" pitchFamily="2" charset="-122"/>
              </a:rPr>
            </a:br>
            <a:r>
              <a:rPr lang="en-US" altLang="zh-CN" sz="4000" u="sng" dirty="0" smtClean="0">
                <a:ea typeface="SimSun" pitchFamily="2" charset="-122"/>
              </a:rPr>
              <a:t> and other Areas.</a:t>
            </a:r>
            <a:endParaRPr lang="en-IN" dirty="0"/>
          </a:p>
        </p:txBody>
      </p:sp>
      <p:sp>
        <p:nvSpPr>
          <p:cNvPr id="3" name="Content Placeholder 2"/>
          <p:cNvSpPr>
            <a:spLocks noGrp="1"/>
          </p:cNvSpPr>
          <p:nvPr>
            <p:ph idx="1"/>
          </p:nvPr>
        </p:nvSpPr>
        <p:spPr/>
        <p:txBody>
          <a:bodyPr/>
          <a:lstStyle/>
          <a:p>
            <a:pPr>
              <a:buNone/>
            </a:pPr>
            <a:endParaRPr lang="en-IN" dirty="0" smtClean="0"/>
          </a:p>
          <a:p>
            <a:pPr>
              <a:buFont typeface="Wingdings" pitchFamily="2" charset="2"/>
              <a:buChar char="Ø"/>
            </a:pPr>
            <a:r>
              <a:rPr lang="en-IN" dirty="0" smtClean="0"/>
              <a:t>According to weak AI, the principal value of the computer in the study of the mind is that it gives us a very powerful tool. For example, it enables us to formulate and test hypotheses in a more rigorous and precise fashion.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0327"/>
            <a:ext cx="7239000" cy="1143000"/>
          </a:xfrm>
        </p:spPr>
        <p:txBody>
          <a:bodyPr>
            <a:normAutofit fontScale="90000"/>
          </a:bodyPr>
          <a:lstStyle/>
          <a:p>
            <a:r>
              <a:rPr lang="en-US" altLang="zh-CN" sz="3600" u="sng" dirty="0" smtClean="0">
                <a:ea typeface="SimSun" pitchFamily="2" charset="-122"/>
              </a:rPr>
              <a:t>Relationship between Machine consciousness and other Areas(contd..)</a:t>
            </a:r>
            <a:endParaRPr lang="en-IN" dirty="0"/>
          </a:p>
        </p:txBody>
      </p:sp>
      <p:sp>
        <p:nvSpPr>
          <p:cNvPr id="3" name="Content Placeholder 2"/>
          <p:cNvSpPr>
            <a:spLocks noGrp="1"/>
          </p:cNvSpPr>
          <p:nvPr>
            <p:ph idx="1"/>
          </p:nvPr>
        </p:nvSpPr>
        <p:spPr>
          <a:xfrm>
            <a:off x="457200" y="2011362"/>
            <a:ext cx="7239000" cy="4846638"/>
          </a:xfrm>
        </p:spPr>
        <p:txBody>
          <a:bodyPr/>
          <a:lstStyle/>
          <a:p>
            <a:pPr>
              <a:buNone/>
            </a:pPr>
            <a:r>
              <a:rPr lang="en-IN" b="1" dirty="0" smtClean="0"/>
              <a:t>b)Strong AI :</a:t>
            </a:r>
          </a:p>
        </p:txBody>
      </p:sp>
      <p:pic>
        <p:nvPicPr>
          <p:cNvPr id="4" name="Picture 3" descr="_20170222_215114.JPG"/>
          <p:cNvPicPr>
            <a:picLocks noChangeAspect="1"/>
          </p:cNvPicPr>
          <p:nvPr/>
        </p:nvPicPr>
        <p:blipFill>
          <a:blip r:embed="rId2"/>
          <a:stretch>
            <a:fillRect/>
          </a:stretch>
        </p:blipFill>
        <p:spPr>
          <a:xfrm>
            <a:off x="1482436" y="2770909"/>
            <a:ext cx="5943600" cy="3689639"/>
          </a:xfrm>
          <a:prstGeom prst="rect">
            <a:avLst/>
          </a:prstGeom>
          <a:ln>
            <a:noFill/>
          </a:ln>
          <a:effectLst>
            <a:softEdge rad="112500"/>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4000" u="sng" dirty="0" smtClean="0">
                <a:ea typeface="SimSun" pitchFamily="2" charset="-122"/>
              </a:rPr>
              <a:t>Relationship between Machine consciousness and other Areas(contd..)</a:t>
            </a:r>
            <a:endParaRPr lang="en-IN" dirty="0"/>
          </a:p>
        </p:txBody>
      </p:sp>
      <p:sp>
        <p:nvSpPr>
          <p:cNvPr id="3" name="Content Placeholder 2"/>
          <p:cNvSpPr>
            <a:spLocks noGrp="1"/>
          </p:cNvSpPr>
          <p:nvPr>
            <p:ph idx="1"/>
          </p:nvPr>
        </p:nvSpPr>
        <p:spPr>
          <a:xfrm>
            <a:off x="457200" y="2011362"/>
            <a:ext cx="7239000" cy="4846638"/>
          </a:xfrm>
        </p:spPr>
        <p:txBody>
          <a:bodyPr/>
          <a:lstStyle/>
          <a:p>
            <a:pPr>
              <a:buFont typeface="Wingdings" pitchFamily="2" charset="2"/>
              <a:buChar char="Ø"/>
            </a:pPr>
            <a:r>
              <a:rPr lang="en-IN" dirty="0" smtClean="0"/>
              <a:t>According to strong AI, the computer is not merely a tool in the study of the mind: rather, the appropriately programmed computer really is a mind, in the sense that computers given the right programs can be literally said to understand and have other cognitive states.</a:t>
            </a:r>
          </a:p>
          <a:p>
            <a:endParaRPr lang="en-IN" dirty="0" smtClean="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_20170212_140428.JPG"/>
          <p:cNvPicPr>
            <a:picLocks noChangeAspect="1"/>
          </p:cNvPicPr>
          <p:nvPr/>
        </p:nvPicPr>
        <p:blipFill>
          <a:blip r:embed="rId2"/>
          <a:stretch>
            <a:fillRect/>
          </a:stretch>
        </p:blipFill>
        <p:spPr>
          <a:xfrm>
            <a:off x="2428875" y="203200"/>
            <a:ext cx="3438525" cy="3607812"/>
          </a:xfrm>
          <a:prstGeom prst="ellipse">
            <a:avLst/>
          </a:prstGeom>
          <a:ln>
            <a:noFill/>
          </a:ln>
          <a:effectLst>
            <a:softEdge rad="112500"/>
          </a:effectLst>
        </p:spPr>
      </p:pic>
      <p:sp>
        <p:nvSpPr>
          <p:cNvPr id="3" name="TextBox 2"/>
          <p:cNvSpPr txBox="1"/>
          <p:nvPr/>
        </p:nvSpPr>
        <p:spPr>
          <a:xfrm>
            <a:off x="0" y="3811012"/>
            <a:ext cx="8886825" cy="1938992"/>
          </a:xfrm>
          <a:prstGeom prst="rect">
            <a:avLst/>
          </a:prstGeom>
          <a:noFill/>
        </p:spPr>
        <p:txBody>
          <a:bodyPr wrap="square" rtlCol="0">
            <a:spAutoFit/>
          </a:bodyPr>
          <a:lstStyle/>
          <a:p>
            <a:r>
              <a:rPr lang="en-IN" i="0" dirty="0" smtClean="0"/>
              <a:t>Descartes declared that matter is non-thinking and extends</a:t>
            </a:r>
          </a:p>
          <a:p>
            <a:r>
              <a:rPr lang="en-IN" i="0" dirty="0" smtClean="0"/>
              <a:t> in space, but mind is a “thinking thing” that’s</a:t>
            </a:r>
          </a:p>
          <a:p>
            <a:r>
              <a:rPr lang="en-IN" i="0" dirty="0" smtClean="0"/>
              <a:t> “non-extended.” These metaphysical God-given “rational</a:t>
            </a:r>
          </a:p>
          <a:p>
            <a:r>
              <a:rPr lang="en-IN" i="0" dirty="0" smtClean="0"/>
              <a:t> souls” were ghosts controlling our body’s machinery</a:t>
            </a:r>
          </a:p>
          <a:p>
            <a:r>
              <a:rPr lang="en-IN" i="0" dirty="0" smtClean="0"/>
              <a:t> (whereas animals were soulless machines).</a:t>
            </a:r>
            <a:endParaRPr lang="en-IN" i="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3600" u="sng" dirty="0" smtClean="0">
                <a:ea typeface="SimSun" pitchFamily="2" charset="-122"/>
              </a:rPr>
              <a:t>Relationship between Machine consciousness and</a:t>
            </a:r>
            <a:br>
              <a:rPr lang="en-US" altLang="zh-CN" sz="3600" u="sng" dirty="0" smtClean="0">
                <a:ea typeface="SimSun" pitchFamily="2" charset="-122"/>
              </a:rPr>
            </a:br>
            <a:r>
              <a:rPr lang="en-US" altLang="zh-CN" sz="3600" u="sng" dirty="0" smtClean="0">
                <a:ea typeface="SimSun" pitchFamily="2" charset="-122"/>
              </a:rPr>
              <a:t> other Areas.(contd..)</a:t>
            </a:r>
            <a:endParaRPr lang="en-IN" dirty="0"/>
          </a:p>
        </p:txBody>
      </p:sp>
      <p:sp>
        <p:nvSpPr>
          <p:cNvPr id="3" name="Content Placeholder 2"/>
          <p:cNvSpPr>
            <a:spLocks noGrp="1"/>
          </p:cNvSpPr>
          <p:nvPr>
            <p:ph idx="1"/>
          </p:nvPr>
        </p:nvSpPr>
        <p:spPr>
          <a:xfrm>
            <a:off x="0" y="3754582"/>
            <a:ext cx="7239000" cy="4846638"/>
          </a:xfrm>
        </p:spPr>
        <p:txBody>
          <a:bodyPr/>
          <a:lstStyle/>
          <a:p>
            <a:pPr marL="274320" indent="-274320" eaLnBrk="1" fontAlgn="auto" hangingPunct="1">
              <a:spcAft>
                <a:spcPts val="0"/>
              </a:spcAft>
              <a:buFont typeface="Wingdings 2"/>
              <a:buNone/>
              <a:defRPr/>
            </a:pPr>
            <a:endParaRPr lang="en-IN" b="1" dirty="0" smtClean="0"/>
          </a:p>
          <a:p>
            <a:pPr marL="274320" indent="-274320" eaLnBrk="1" fontAlgn="auto" hangingPunct="1">
              <a:spcAft>
                <a:spcPts val="0"/>
              </a:spcAft>
              <a:buFont typeface="Wingdings" pitchFamily="2" charset="2"/>
              <a:buChar char="Ø"/>
              <a:defRPr/>
            </a:pPr>
            <a:endParaRPr lang="en-IN" dirty="0"/>
          </a:p>
        </p:txBody>
      </p:sp>
      <p:pic>
        <p:nvPicPr>
          <p:cNvPr id="4" name="Picture 3" descr="_20170222_210009.JPG"/>
          <p:cNvPicPr>
            <a:picLocks noChangeAspect="1"/>
          </p:cNvPicPr>
          <p:nvPr/>
        </p:nvPicPr>
        <p:blipFill>
          <a:blip r:embed="rId2"/>
          <a:stretch>
            <a:fillRect/>
          </a:stretch>
        </p:blipFill>
        <p:spPr>
          <a:xfrm>
            <a:off x="1787236" y="2345883"/>
            <a:ext cx="4738255" cy="3417608"/>
          </a:xfrm>
          <a:prstGeom prst="rect">
            <a:avLst/>
          </a:prstGeom>
          <a:ln>
            <a:noFill/>
          </a:ln>
          <a:effectLst>
            <a:softEdge rad="112500"/>
          </a:effectLst>
        </p:spPr>
      </p:pic>
      <p:sp>
        <p:nvSpPr>
          <p:cNvPr id="5" name="Rectangle 4"/>
          <p:cNvSpPr/>
          <p:nvPr/>
        </p:nvSpPr>
        <p:spPr>
          <a:xfrm>
            <a:off x="263235" y="1690255"/>
            <a:ext cx="5043055" cy="461665"/>
          </a:xfrm>
          <a:prstGeom prst="rect">
            <a:avLst/>
          </a:prstGeom>
        </p:spPr>
        <p:txBody>
          <a:bodyPr wrap="square">
            <a:spAutoFit/>
          </a:bodyPr>
          <a:lstStyle/>
          <a:p>
            <a:pPr marL="274320" indent="-274320" eaLnBrk="1" fontAlgn="auto" hangingPunct="1">
              <a:spcAft>
                <a:spcPts val="0"/>
              </a:spcAft>
              <a:buFont typeface="Wingdings 2"/>
              <a:buNone/>
              <a:defRPr/>
            </a:pPr>
            <a:r>
              <a:rPr lang="en-IN" b="1" i="0" dirty="0" smtClean="0"/>
              <a:t>2)Artificial General Intelligence: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5127"/>
            <a:ext cx="7239000" cy="1143000"/>
          </a:xfrm>
        </p:spPr>
        <p:txBody>
          <a:bodyPr>
            <a:normAutofit fontScale="90000"/>
          </a:bodyPr>
          <a:lstStyle/>
          <a:p>
            <a:r>
              <a:rPr lang="en-US" altLang="zh-CN" sz="4000" u="sng" dirty="0" smtClean="0">
                <a:ea typeface="SimSun" pitchFamily="2" charset="-122"/>
              </a:rPr>
              <a:t>Relationship between Machine consciousness and</a:t>
            </a:r>
            <a:br>
              <a:rPr lang="en-US" altLang="zh-CN" sz="4000" u="sng" dirty="0" smtClean="0">
                <a:ea typeface="SimSun" pitchFamily="2" charset="-122"/>
              </a:rPr>
            </a:br>
            <a:r>
              <a:rPr lang="en-US" altLang="zh-CN" sz="4000" u="sng" dirty="0" smtClean="0">
                <a:ea typeface="SimSun" pitchFamily="2" charset="-122"/>
              </a:rPr>
              <a:t> other Areas.(contd..)</a:t>
            </a:r>
            <a:endParaRPr lang="en-IN" dirty="0"/>
          </a:p>
        </p:txBody>
      </p:sp>
      <p:sp>
        <p:nvSpPr>
          <p:cNvPr id="3" name="Content Placeholder 2"/>
          <p:cNvSpPr>
            <a:spLocks noGrp="1"/>
          </p:cNvSpPr>
          <p:nvPr>
            <p:ph idx="1"/>
          </p:nvPr>
        </p:nvSpPr>
        <p:spPr>
          <a:xfrm>
            <a:off x="457200" y="2479964"/>
            <a:ext cx="7239000" cy="4846638"/>
          </a:xfrm>
        </p:spPr>
        <p:txBody>
          <a:bodyPr/>
          <a:lstStyle/>
          <a:p>
            <a:pPr marL="274320" indent="-274320" eaLnBrk="1" fontAlgn="auto" hangingPunct="1">
              <a:spcAft>
                <a:spcPts val="0"/>
              </a:spcAft>
              <a:buFont typeface="Wingdings" pitchFamily="2" charset="2"/>
              <a:buChar char="Ø"/>
              <a:defRPr/>
            </a:pPr>
            <a:r>
              <a:rPr lang="en-IN" dirty="0" smtClean="0"/>
              <a:t>Has similarities with machine consciousness. AGI systems may be produced by copying the cognitive states associated with consciousness (MC2) .</a:t>
            </a:r>
          </a:p>
          <a:p>
            <a:pPr marL="274320" indent="-274320" eaLnBrk="1" fontAlgn="auto" hangingPunct="1">
              <a:spcAft>
                <a:spcPts val="0"/>
              </a:spcAft>
              <a:buFont typeface="Wingdings" pitchFamily="2" charset="2"/>
              <a:buChar char="Ø"/>
              <a:defRPr/>
            </a:pPr>
            <a:r>
              <a:rPr lang="en-IN" dirty="0" smtClean="0"/>
              <a:t> AGI systems may have phenomenal states (MC4). </a:t>
            </a:r>
          </a:p>
          <a:p>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68362"/>
            <a:ext cx="7239000" cy="1143000"/>
          </a:xfrm>
        </p:spPr>
        <p:txBody>
          <a:bodyPr>
            <a:normAutofit fontScale="90000"/>
          </a:bodyPr>
          <a:lstStyle/>
          <a:p>
            <a:pPr eaLnBrk="1" fontAlgn="auto" hangingPunct="1">
              <a:spcAft>
                <a:spcPts val="0"/>
              </a:spcAft>
              <a:defRPr/>
            </a:pPr>
            <a:r>
              <a:rPr lang="en-US" altLang="zh-CN" sz="4000" u="sng" dirty="0" smtClean="0">
                <a:ea typeface="SimSun" pitchFamily="2" charset="-122"/>
              </a:rPr>
              <a:t>Relationship between Machine consciousness</a:t>
            </a:r>
            <a:br>
              <a:rPr lang="en-US" altLang="zh-CN" sz="4000" u="sng" dirty="0" smtClean="0">
                <a:ea typeface="SimSun" pitchFamily="2" charset="-122"/>
              </a:rPr>
            </a:br>
            <a:r>
              <a:rPr lang="en-US" altLang="zh-CN" sz="4000" u="sng" dirty="0" smtClean="0">
                <a:ea typeface="SimSun" pitchFamily="2" charset="-122"/>
              </a:rPr>
              <a:t> and other Areas.(contd..)</a:t>
            </a:r>
            <a:endParaRPr lang="en-IN" dirty="0"/>
          </a:p>
        </p:txBody>
      </p:sp>
      <p:sp>
        <p:nvSpPr>
          <p:cNvPr id="34819" name="Content Placeholder 2"/>
          <p:cNvSpPr>
            <a:spLocks noGrp="1"/>
          </p:cNvSpPr>
          <p:nvPr>
            <p:ph idx="1"/>
          </p:nvPr>
        </p:nvSpPr>
        <p:spPr>
          <a:xfrm>
            <a:off x="457200" y="2011362"/>
            <a:ext cx="7239000" cy="4846638"/>
          </a:xfrm>
        </p:spPr>
        <p:txBody>
          <a:bodyPr/>
          <a:lstStyle/>
          <a:p>
            <a:pPr eaLnBrk="1" hangingPunct="1">
              <a:buFont typeface="Wingdings 2" pitchFamily="18" charset="2"/>
              <a:buNone/>
            </a:pPr>
            <a:r>
              <a:rPr lang="en-IN" b="1" dirty="0" smtClean="0"/>
              <a:t>3) Psychology, Neuroscience and Philosophy:</a:t>
            </a:r>
          </a:p>
          <a:p>
            <a:pPr eaLnBrk="1" hangingPunct="1">
              <a:buFont typeface="Wingdings 2" pitchFamily="18" charset="2"/>
              <a:buNone/>
            </a:pPr>
            <a:endParaRPr lang="en-IN" b="1" dirty="0" smtClean="0"/>
          </a:p>
          <a:p>
            <a:pPr eaLnBrk="1" hangingPunct="1">
              <a:buNone/>
            </a:pPr>
            <a:r>
              <a:rPr lang="en-IN" dirty="0" smtClean="0"/>
              <a:t> </a:t>
            </a:r>
          </a:p>
        </p:txBody>
      </p:sp>
      <p:pic>
        <p:nvPicPr>
          <p:cNvPr id="5" name="Picture 4" descr="_20170222_213825.JPG"/>
          <p:cNvPicPr>
            <a:picLocks noChangeAspect="1"/>
          </p:cNvPicPr>
          <p:nvPr/>
        </p:nvPicPr>
        <p:blipFill>
          <a:blip r:embed="rId3"/>
          <a:stretch>
            <a:fillRect/>
          </a:stretch>
        </p:blipFill>
        <p:spPr>
          <a:xfrm>
            <a:off x="1565563" y="3029816"/>
            <a:ext cx="4572000" cy="2571750"/>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3600" u="sng" dirty="0" smtClean="0">
                <a:ea typeface="SimSun" pitchFamily="2" charset="-122"/>
              </a:rPr>
              <a:t>Relationship between Machine consciousness</a:t>
            </a:r>
            <a:br>
              <a:rPr lang="en-US" altLang="zh-CN" sz="3600" u="sng" dirty="0" smtClean="0">
                <a:ea typeface="SimSun" pitchFamily="2" charset="-122"/>
              </a:rPr>
            </a:br>
            <a:r>
              <a:rPr lang="en-US" altLang="zh-CN" sz="3600" u="sng" dirty="0" smtClean="0">
                <a:ea typeface="SimSun" pitchFamily="2" charset="-122"/>
              </a:rPr>
              <a:t> and other Areas.(contd..)</a:t>
            </a:r>
            <a:endParaRPr lang="en-IN" dirty="0"/>
          </a:p>
        </p:txBody>
      </p:sp>
      <p:sp>
        <p:nvSpPr>
          <p:cNvPr id="3" name="Content Placeholder 2"/>
          <p:cNvSpPr>
            <a:spLocks noGrp="1"/>
          </p:cNvSpPr>
          <p:nvPr>
            <p:ph idx="1"/>
          </p:nvPr>
        </p:nvSpPr>
        <p:spPr/>
        <p:txBody>
          <a:bodyPr/>
          <a:lstStyle/>
          <a:p>
            <a:pPr eaLnBrk="1" hangingPunct="1">
              <a:buFont typeface="Wingdings" pitchFamily="2" charset="2"/>
              <a:buChar char="Ø"/>
            </a:pPr>
            <a:r>
              <a:rPr lang="en-IN" dirty="0" smtClean="0"/>
              <a:t>Cognitive psychology and connectionism also build computer models of cognition, which leads to a substantial amount of overlap with MC2.*</a:t>
            </a:r>
          </a:p>
          <a:p>
            <a:pPr eaLnBrk="1" hangingPunct="1">
              <a:buFont typeface="Wingdings" pitchFamily="2" charset="2"/>
              <a:buChar char="Ø"/>
            </a:pPr>
            <a:r>
              <a:rPr lang="en-IN" dirty="0" smtClean="0"/>
              <a:t>Although philosophy and AI have historically been linked through their common use of logic, this connection has declined in recent years with the atrophy of logic in both subject areas.*1</a:t>
            </a:r>
          </a:p>
          <a:p>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altLang="zh-CN" sz="4000" dirty="0" smtClean="0">
                <a:ea typeface="SimSun" pitchFamily="2" charset="-122"/>
              </a:rPr>
              <a:t/>
            </a:r>
            <a:br>
              <a:rPr lang="en-US" altLang="zh-CN" sz="4000" dirty="0" smtClean="0">
                <a:ea typeface="SimSun" pitchFamily="2" charset="-122"/>
              </a:rPr>
            </a:br>
            <a:r>
              <a:rPr lang="en-US" altLang="zh-CN" sz="3600" dirty="0" smtClean="0">
                <a:ea typeface="SimSun" pitchFamily="2" charset="-122"/>
              </a:rPr>
              <a:t> </a:t>
            </a:r>
            <a:r>
              <a:rPr lang="en-US" altLang="zh-CN" sz="3600" u="sng" dirty="0" smtClean="0">
                <a:ea typeface="SimSun" pitchFamily="2" charset="-122"/>
              </a:rPr>
              <a:t>Criticisms  of  Machine consciousness:</a:t>
            </a:r>
            <a:endParaRPr lang="en-IN" u="sng" dirty="0"/>
          </a:p>
        </p:txBody>
      </p:sp>
      <p:pic>
        <p:nvPicPr>
          <p:cNvPr id="36867" name="Content Placeholder 3" descr="_20170205_205806.JPG"/>
          <p:cNvPicPr>
            <a:picLocks noGrp="1" noChangeAspect="1"/>
          </p:cNvPicPr>
          <p:nvPr>
            <p:ph idx="1"/>
          </p:nvPr>
        </p:nvPicPr>
        <p:blipFill>
          <a:blip r:embed="rId2"/>
          <a:stretch>
            <a:fillRect/>
          </a:stretch>
        </p:blipFill>
        <p:spPr>
          <a:xfrm>
            <a:off x="1790700" y="2780506"/>
            <a:ext cx="4572000" cy="2505075"/>
          </a:xfr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1609416"/>
          </a:xfrm>
        </p:spPr>
        <p:txBody>
          <a:bodyPr/>
          <a:lstStyle/>
          <a:p>
            <a:pPr eaLnBrk="1" fontAlgn="auto" hangingPunct="1">
              <a:spcAft>
                <a:spcPts val="0"/>
              </a:spcAft>
              <a:defRPr/>
            </a:pPr>
            <a:r>
              <a:rPr lang="en-US" altLang="zh-CN" sz="3200" u="sng" dirty="0" smtClean="0">
                <a:ea typeface="SimSun" pitchFamily="2" charset="-122"/>
              </a:rPr>
              <a:t>Criticisms  of  Machine consciousness:</a:t>
            </a:r>
            <a:r>
              <a:rPr lang="en-US" altLang="zh-CN" sz="3200" dirty="0" smtClean="0">
                <a:ea typeface="SimSun" pitchFamily="2" charset="-122"/>
              </a:rPr>
              <a:t/>
            </a:r>
            <a:br>
              <a:rPr lang="en-US" altLang="zh-CN" sz="3200" dirty="0" smtClean="0">
                <a:ea typeface="SimSun" pitchFamily="2" charset="-122"/>
              </a:rPr>
            </a:br>
            <a:endParaRPr lang="en-IN" sz="3200" dirty="0"/>
          </a:p>
        </p:txBody>
      </p:sp>
      <p:sp>
        <p:nvSpPr>
          <p:cNvPr id="37891" name="Content Placeholder 2"/>
          <p:cNvSpPr>
            <a:spLocks noGrp="1"/>
          </p:cNvSpPr>
          <p:nvPr>
            <p:ph idx="1"/>
          </p:nvPr>
        </p:nvSpPr>
        <p:spPr/>
        <p:txBody>
          <a:bodyPr/>
          <a:lstStyle/>
          <a:p>
            <a:pPr eaLnBrk="1" hangingPunct="1">
              <a:buFont typeface="Wingdings 2" pitchFamily="18" charset="2"/>
              <a:buNone/>
            </a:pPr>
            <a:r>
              <a:rPr lang="en-IN" b="1" dirty="0" smtClean="0"/>
              <a:t>1)The Hard Problem of Consciousness:</a:t>
            </a:r>
            <a:endParaRPr lang="en-US" b="1" dirty="0" smtClean="0"/>
          </a:p>
          <a:p>
            <a:pPr eaLnBrk="1" hangingPunct="1">
              <a:buFont typeface="Wingdings 2" pitchFamily="18" charset="2"/>
              <a:buNone/>
            </a:pPr>
            <a:r>
              <a:rPr lang="en-IN" dirty="0" smtClean="0"/>
              <a:t>   Chalmers (1996) distinguishes between the easy problem of explaining how we can discriminate, integrate information, report mental states, focus attention, etc., and the hard problem of explaining phenomenal experience. Although solving the ‘easy’ problem is far from easy, we do at least have some idea how it can be done and MC1, MC2 and MC3 are all focused on this issue.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altLang="zh-CN" sz="4000" u="sng" dirty="0" smtClean="0">
                <a:ea typeface="SimSun" pitchFamily="2" charset="-122"/>
              </a:rPr>
              <a:t>Criticisms  of  Machine consciousness:</a:t>
            </a:r>
            <a:endParaRPr lang="en-IN" u="sng" dirty="0"/>
          </a:p>
        </p:txBody>
      </p:sp>
      <p:sp>
        <p:nvSpPr>
          <p:cNvPr id="38915" name="Content Placeholder 2"/>
          <p:cNvSpPr>
            <a:spLocks noGrp="1"/>
          </p:cNvSpPr>
          <p:nvPr>
            <p:ph idx="1"/>
          </p:nvPr>
        </p:nvSpPr>
        <p:spPr/>
        <p:txBody>
          <a:bodyPr/>
          <a:lstStyle/>
          <a:p>
            <a:pPr eaLnBrk="1" hangingPunct="1">
              <a:buFont typeface="Wingdings 2" pitchFamily="18" charset="2"/>
              <a:buNone/>
            </a:pPr>
            <a:r>
              <a:rPr lang="en-IN" smtClean="0"/>
              <a:t>   On the other hand, although many theories have been put forward about the hard problem, it can be argued that we have no real idea about how to solve it, and if we don’t understand how human consciousness is produced, then it makes little sense to attempt to make a robot phenomenally conscious (MC4).</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altLang="zh-CN" sz="4000" u="sng" dirty="0" smtClean="0">
                <a:ea typeface="SimSun" pitchFamily="2" charset="-122"/>
              </a:rPr>
              <a:t>Criticisms  of  Machine consciousness:</a:t>
            </a:r>
            <a:endParaRPr lang="en-IN" u="sng" dirty="0"/>
          </a:p>
        </p:txBody>
      </p:sp>
      <p:sp>
        <p:nvSpPr>
          <p:cNvPr id="3" name="Content Placeholder 2"/>
          <p:cNvSpPr>
            <a:spLocks noGrp="1"/>
          </p:cNvSpPr>
          <p:nvPr>
            <p:ph idx="1"/>
          </p:nvPr>
        </p:nvSpPr>
        <p:spPr/>
        <p:txBody>
          <a:bodyPr>
            <a:normAutofit fontScale="92500"/>
          </a:bodyPr>
          <a:lstStyle/>
          <a:p>
            <a:pPr marL="274320" indent="-274320" eaLnBrk="1" fontAlgn="auto" hangingPunct="1">
              <a:spcAft>
                <a:spcPts val="0"/>
              </a:spcAft>
              <a:buFont typeface="Wingdings 2"/>
              <a:buNone/>
              <a:defRPr/>
            </a:pPr>
            <a:r>
              <a:rPr lang="en-IN" b="1" dirty="0" smtClean="0"/>
              <a:t>  2 )The Chinese Room:</a:t>
            </a:r>
          </a:p>
          <a:p>
            <a:pPr marL="274320" indent="-274320" eaLnBrk="1" fontAlgn="auto" hangingPunct="1">
              <a:spcAft>
                <a:spcPts val="0"/>
              </a:spcAft>
              <a:buFont typeface="Wingdings 2"/>
              <a:buNone/>
              <a:defRPr/>
            </a:pPr>
            <a:r>
              <a:rPr lang="en-IN" dirty="0" smtClean="0"/>
              <a:t>   The Chinese Room thought experiment consists of a person in a room who receives Chinese characters, processes them according to a set of rules and passes the result back out without understanding what the characters mean. This processing of characters could be used to create have intentional states directed towards the objects represented by the Chinese characters. Although the Chinese Room might be able to model a mind successfully, it will never literally be a mind in the sense intended by MC4.</a:t>
            </a:r>
            <a:endParaRPr lang="en-I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altLang="zh-CN" sz="4000" u="sng" dirty="0" smtClean="0">
                <a:ea typeface="SimSun" pitchFamily="2" charset="-122"/>
              </a:rPr>
              <a:t>Criticisms  of  Machine consciousness</a:t>
            </a:r>
            <a:r>
              <a:rPr lang="en-US" altLang="zh-CN" sz="4000" u="sng" dirty="0" smtClean="0">
                <a:ea typeface="SimSun" pitchFamily="2" charset="-122"/>
                <a:sym typeface="Wingdings" pitchFamily="2" charset="2"/>
              </a:rPr>
              <a:t>(contd..)</a:t>
            </a:r>
            <a:endParaRPr lang="en-IN" u="sng" dirty="0"/>
          </a:p>
        </p:txBody>
      </p:sp>
      <p:sp>
        <p:nvSpPr>
          <p:cNvPr id="3" name="Content Placeholder 2"/>
          <p:cNvSpPr>
            <a:spLocks noGrp="1"/>
          </p:cNvSpPr>
          <p:nvPr>
            <p:ph idx="1"/>
          </p:nvPr>
        </p:nvSpPr>
        <p:spPr/>
        <p:txBody>
          <a:bodyPr>
            <a:normAutofit lnSpcReduction="10000"/>
          </a:bodyPr>
          <a:lstStyle/>
          <a:p>
            <a:pPr marL="274320" indent="-274320" eaLnBrk="1" fontAlgn="auto" hangingPunct="1">
              <a:spcAft>
                <a:spcPts val="0"/>
              </a:spcAft>
              <a:buFont typeface="Wingdings 2"/>
              <a:buNone/>
              <a:defRPr/>
            </a:pPr>
            <a:r>
              <a:rPr lang="en-IN" dirty="0" smtClean="0"/>
              <a:t>  the external behaviour associated with consciousness, to simulate the cognitive characteristics of consciousness or to model a conscious architecture. However, Searle (1980) argues that in no case would the person processing characters in the room understand what is going on or have intentional states directed towards the objects represented by the Chinese characters. Although the Chinese Room might be able to model a mind successfully, it will never literally be a mind in the sense intended by MC4.</a:t>
            </a:r>
          </a:p>
          <a:p>
            <a:pPr marL="274320" indent="-274320" eaLnBrk="1" fontAlgn="auto" hangingPunct="1">
              <a:spcAft>
                <a:spcPts val="0"/>
              </a:spcAft>
              <a:buFont typeface="Wingdings 2"/>
              <a:buNone/>
              <a:defRPr/>
            </a:pPr>
            <a:endParaRPr lang="en-IN" dirty="0" smtClean="0"/>
          </a:p>
          <a:p>
            <a:pPr marL="274320" indent="-274320" eaLnBrk="1" fontAlgn="auto" hangingPunct="1">
              <a:spcAft>
                <a:spcPts val="0"/>
              </a:spcAft>
              <a:buFont typeface="Wingdings 2"/>
              <a:buChar char=""/>
              <a:defRPr/>
            </a:pPr>
            <a:endParaRPr lang="en-I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zh-CN" sz="3600" u="sng" dirty="0" smtClean="0">
                <a:ea typeface="SimSun" pitchFamily="2" charset="-122"/>
              </a:rPr>
              <a:t>Criticisms  of  Machine consciousness(contd..)</a:t>
            </a:r>
            <a:endParaRPr lang="en-IN" u="sng" dirty="0"/>
          </a:p>
        </p:txBody>
      </p:sp>
      <p:sp>
        <p:nvSpPr>
          <p:cNvPr id="41987" name="Content Placeholder 2"/>
          <p:cNvSpPr>
            <a:spLocks noGrp="1"/>
          </p:cNvSpPr>
          <p:nvPr>
            <p:ph idx="1"/>
          </p:nvPr>
        </p:nvSpPr>
        <p:spPr/>
        <p:txBody>
          <a:bodyPr/>
          <a:lstStyle/>
          <a:p>
            <a:pPr eaLnBrk="1" hangingPunct="1">
              <a:buFont typeface="Wingdings 2" pitchFamily="18" charset="2"/>
              <a:buNone/>
            </a:pPr>
            <a:r>
              <a:rPr lang="en-IN" b="1" dirty="0" smtClean="0"/>
              <a:t> 3) Consciousness is Non-algorithmic:</a:t>
            </a:r>
          </a:p>
          <a:p>
            <a:pPr eaLnBrk="1" hangingPunct="1">
              <a:buFont typeface="Wingdings 2" pitchFamily="18" charset="2"/>
              <a:buNone/>
            </a:pPr>
            <a:r>
              <a:rPr lang="en-IN" dirty="0" smtClean="0"/>
              <a:t>    Machine consciousness has also been criticised by Penrose (1990, 1995), who claims that the processing of an algorithm is not enough to evoke phenomenal awareness because subtle and largely unknown physical principles are needed to perform the non-computational actions that lie at the root of consciousness.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descr="glowa2"/>
          <p:cNvPicPr>
            <a:picLocks noChangeAspect="1" noChangeArrowheads="1"/>
          </p:cNvPicPr>
          <p:nvPr/>
        </p:nvPicPr>
        <p:blipFill>
          <a:blip r:embed="rId3"/>
          <a:srcRect/>
          <a:stretch>
            <a:fillRect/>
          </a:stretch>
        </p:blipFill>
        <p:spPr bwMode="auto">
          <a:xfrm>
            <a:off x="6410325" y="0"/>
            <a:ext cx="2733675" cy="35210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0243" name="Rectangle 2"/>
          <p:cNvSpPr>
            <a:spLocks noGrp="1" noChangeArrowheads="1"/>
          </p:cNvSpPr>
          <p:nvPr>
            <p:ph idx="1"/>
          </p:nvPr>
        </p:nvSpPr>
        <p:spPr>
          <a:xfrm>
            <a:off x="93663" y="1338263"/>
            <a:ext cx="7577137" cy="5243512"/>
          </a:xfrm>
        </p:spPr>
        <p:txBody>
          <a:bodyPr/>
          <a:lstStyle/>
          <a:p>
            <a:pPr indent="539750">
              <a:lnSpc>
                <a:spcPct val="120000"/>
              </a:lnSpc>
              <a:spcBef>
                <a:spcPct val="0"/>
              </a:spcBef>
            </a:pPr>
            <a:r>
              <a:rPr lang="en-US" altLang="zh-CN" sz="2400" dirty="0" smtClean="0">
                <a:ea typeface="SimSun" pitchFamily="2" charset="-122"/>
              </a:rPr>
              <a:t>What is consciousness?</a:t>
            </a:r>
          </a:p>
          <a:p>
            <a:pPr indent="539750">
              <a:lnSpc>
                <a:spcPct val="120000"/>
              </a:lnSpc>
              <a:spcBef>
                <a:spcPct val="0"/>
              </a:spcBef>
            </a:pPr>
            <a:r>
              <a:rPr lang="en-US" altLang="zh-CN" sz="2400" dirty="0" smtClean="0">
                <a:ea typeface="SimSun" pitchFamily="2" charset="-122"/>
              </a:rPr>
              <a:t>What is Machine consciousness?</a:t>
            </a:r>
          </a:p>
          <a:p>
            <a:pPr indent="539750">
              <a:lnSpc>
                <a:spcPct val="120000"/>
              </a:lnSpc>
              <a:spcBef>
                <a:spcPct val="0"/>
              </a:spcBef>
            </a:pPr>
            <a:r>
              <a:rPr lang="en-US" altLang="zh-CN" sz="2400" dirty="0" smtClean="0">
                <a:ea typeface="SimSun" pitchFamily="2" charset="-122"/>
              </a:rPr>
              <a:t>Why artificial  machine consciousness?</a:t>
            </a:r>
          </a:p>
          <a:p>
            <a:pPr indent="539750">
              <a:lnSpc>
                <a:spcPct val="120000"/>
              </a:lnSpc>
              <a:spcBef>
                <a:spcPct val="0"/>
              </a:spcBef>
            </a:pPr>
            <a:r>
              <a:rPr lang="en-US" altLang="zh-CN" sz="2400" dirty="0" smtClean="0">
                <a:ea typeface="SimSun" pitchFamily="2" charset="-122"/>
              </a:rPr>
              <a:t>Can a machine think?</a:t>
            </a:r>
          </a:p>
          <a:p>
            <a:pPr indent="539750">
              <a:lnSpc>
                <a:spcPct val="120000"/>
              </a:lnSpc>
              <a:spcBef>
                <a:spcPct val="0"/>
              </a:spcBef>
            </a:pPr>
            <a:r>
              <a:rPr lang="en-US" altLang="zh-CN" sz="2400" dirty="0" smtClean="0">
                <a:ea typeface="SimSun" pitchFamily="2" charset="-122"/>
              </a:rPr>
              <a:t>How to build conscious machine?</a:t>
            </a:r>
          </a:p>
          <a:p>
            <a:pPr indent="539750">
              <a:lnSpc>
                <a:spcPct val="120000"/>
              </a:lnSpc>
              <a:spcBef>
                <a:spcPct val="0"/>
              </a:spcBef>
            </a:pPr>
            <a:r>
              <a:rPr lang="en-US" altLang="zh-CN" sz="2400" dirty="0" smtClean="0">
                <a:ea typeface="SimSun" pitchFamily="2" charset="-122"/>
              </a:rPr>
              <a:t>Is simulation of consciousness the same as consciousness?</a:t>
            </a:r>
          </a:p>
          <a:p>
            <a:pPr indent="539750">
              <a:lnSpc>
                <a:spcPct val="120000"/>
              </a:lnSpc>
              <a:spcBef>
                <a:spcPct val="0"/>
              </a:spcBef>
            </a:pPr>
            <a:r>
              <a:rPr lang="en-US" altLang="zh-CN" sz="2400" dirty="0" smtClean="0">
                <a:ea typeface="SimSun" pitchFamily="2" charset="-122"/>
              </a:rPr>
              <a:t>Should we build intelligent machines?</a:t>
            </a:r>
          </a:p>
          <a:p>
            <a:pPr indent="539750">
              <a:lnSpc>
                <a:spcPct val="120000"/>
              </a:lnSpc>
              <a:spcBef>
                <a:spcPct val="0"/>
              </a:spcBef>
            </a:pPr>
            <a:endParaRPr lang="en-US" altLang="zh-CN" sz="2400" dirty="0" smtClean="0">
              <a:ea typeface="SimSun" pitchFamily="2" charset="-122"/>
            </a:endParaRPr>
          </a:p>
          <a:p>
            <a:pPr indent="539750">
              <a:lnSpc>
                <a:spcPct val="120000"/>
              </a:lnSpc>
              <a:spcBef>
                <a:spcPct val="0"/>
              </a:spcBef>
            </a:pPr>
            <a:endParaRPr lang="en-US" altLang="zh-CN" sz="2400" dirty="0" smtClean="0">
              <a:ea typeface="SimSun" pitchFamily="2" charset="-122"/>
            </a:endParaRPr>
          </a:p>
          <a:p>
            <a:pPr indent="539750">
              <a:lnSpc>
                <a:spcPct val="120000"/>
              </a:lnSpc>
              <a:spcBef>
                <a:spcPct val="0"/>
              </a:spcBef>
            </a:pPr>
            <a:endParaRPr lang="en-US" altLang="zh-CN" sz="2400" dirty="0" smtClean="0">
              <a:ea typeface="SimSun" pitchFamily="2" charset="-122"/>
            </a:endParaRPr>
          </a:p>
          <a:p>
            <a:pPr indent="539750">
              <a:lnSpc>
                <a:spcPct val="120000"/>
              </a:lnSpc>
              <a:spcBef>
                <a:spcPct val="0"/>
              </a:spcBef>
            </a:pPr>
            <a:endParaRPr lang="en-US" altLang="zh-CN" sz="2400" dirty="0" smtClean="0">
              <a:ea typeface="SimSun" pitchFamily="2" charset="-122"/>
            </a:endParaRPr>
          </a:p>
          <a:p>
            <a:pPr indent="539750">
              <a:lnSpc>
                <a:spcPct val="120000"/>
              </a:lnSpc>
              <a:spcBef>
                <a:spcPct val="0"/>
              </a:spcBef>
            </a:pPr>
            <a:endParaRPr lang="en-US" altLang="zh-CN" sz="2400" dirty="0" smtClean="0">
              <a:ea typeface="SimSun" pitchFamily="2" charset="-122"/>
            </a:endParaRPr>
          </a:p>
        </p:txBody>
      </p:sp>
      <p:sp>
        <p:nvSpPr>
          <p:cNvPr id="1604611" name="Rectangle 3"/>
          <p:cNvSpPr>
            <a:spLocks noChangeArrowheads="1"/>
          </p:cNvSpPr>
          <p:nvPr/>
        </p:nvSpPr>
        <p:spPr bwMode="auto">
          <a:xfrm>
            <a:off x="850900" y="511175"/>
            <a:ext cx="6819900" cy="457200"/>
          </a:xfrm>
          <a:prstGeom prst="rect">
            <a:avLst/>
          </a:prstGeom>
          <a:noFill/>
          <a:ln w="9525">
            <a:noFill/>
            <a:miter lim="800000"/>
            <a:headEnd/>
            <a:tailEnd/>
          </a:ln>
        </p:spPr>
        <p:txBody>
          <a:bodyPr/>
          <a:lstStyle/>
          <a:p>
            <a:pPr>
              <a:lnSpc>
                <a:spcPct val="92000"/>
              </a:lnSpc>
              <a:defRPr/>
            </a:pPr>
            <a:r>
              <a:rPr lang="en-US" altLang="zh-CN" sz="4400" b="1" u="sng" dirty="0">
                <a:solidFill>
                  <a:srgbClr val="C66B5A"/>
                </a:solidFill>
                <a:effectLst>
                  <a:outerShdw blurRad="38100" dist="38100" dir="2700000" algn="tl">
                    <a:srgbClr val="C0C0C0"/>
                  </a:outerShdw>
                </a:effectLst>
                <a:latin typeface="Times New Roman" pitchFamily="18" charset="0"/>
                <a:ea typeface="SimSun" pitchFamily="2" charset="-122"/>
              </a:rPr>
              <a:t>Big Questions</a:t>
            </a:r>
          </a:p>
        </p:txBody>
      </p:sp>
      <p:sp>
        <p:nvSpPr>
          <p:cNvPr id="10246" name="Rectangle 2"/>
          <p:cNvSpPr>
            <a:spLocks noChangeArrowheads="1"/>
          </p:cNvSpPr>
          <p:nvPr/>
        </p:nvSpPr>
        <p:spPr bwMode="auto">
          <a:xfrm>
            <a:off x="93663" y="3070225"/>
            <a:ext cx="8875712" cy="3186113"/>
          </a:xfrm>
          <a:prstGeom prst="rect">
            <a:avLst/>
          </a:prstGeom>
          <a:noFill/>
          <a:ln w="12700">
            <a:noFill/>
            <a:miter lim="800000"/>
            <a:headEnd/>
            <a:tailEnd/>
          </a:ln>
        </p:spPr>
        <p:txBody>
          <a:bodyPr lIns="90488" tIns="44450" rIns="90488" bIns="44450"/>
          <a:lstStyle/>
          <a:p>
            <a:pPr marL="342900" indent="539750">
              <a:lnSpc>
                <a:spcPct val="120000"/>
              </a:lnSpc>
              <a:buClr>
                <a:srgbClr val="315263"/>
              </a:buClr>
              <a:buSzPct val="75000"/>
              <a:buFont typeface="Wingdings" pitchFamily="2" charset="2"/>
              <a:buChar char="q"/>
            </a:pPr>
            <a:endParaRPr lang="en-US" altLang="zh-CN" i="0" dirty="0">
              <a:solidFill>
                <a:srgbClr val="315263"/>
              </a:solidFill>
              <a:ea typeface="SimSun"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zh-CN" sz="3600" u="sng" dirty="0" smtClean="0">
                <a:ea typeface="SimSun" pitchFamily="2" charset="-122"/>
              </a:rPr>
              <a:t>Criticisms  of  Machine consciousness(contd..)</a:t>
            </a:r>
            <a:endParaRPr lang="en-IN" u="sng" dirty="0"/>
          </a:p>
        </p:txBody>
      </p:sp>
      <p:sp>
        <p:nvSpPr>
          <p:cNvPr id="44035" name="Content Placeholder 2"/>
          <p:cNvSpPr>
            <a:spLocks noGrp="1"/>
          </p:cNvSpPr>
          <p:nvPr>
            <p:ph idx="1"/>
          </p:nvPr>
        </p:nvSpPr>
        <p:spPr/>
        <p:txBody>
          <a:bodyPr/>
          <a:lstStyle/>
          <a:p>
            <a:pPr eaLnBrk="1" hangingPunct="1">
              <a:buFont typeface="Wingdings 2" pitchFamily="18" charset="2"/>
              <a:buNone/>
            </a:pPr>
            <a:r>
              <a:rPr lang="en-IN" dirty="0" smtClean="0"/>
              <a:t>   If consciousness does something that ‘mere’    computation cannot, then MC1-3 cannot be simulated by a computer and MC4 cannot be</a:t>
            </a:r>
          </a:p>
          <a:p>
            <a:pPr eaLnBrk="1" hangingPunct="1">
              <a:buFont typeface="Wingdings 2" pitchFamily="18" charset="2"/>
              <a:buNone/>
            </a:pPr>
            <a:r>
              <a:rPr lang="en-IN" dirty="0" smtClean="0"/>
              <a:t>   created in a computer.</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altLang="zh-CN" sz="4000" u="sng" dirty="0" smtClean="0">
                <a:ea typeface="SimSun" pitchFamily="2" charset="-122"/>
              </a:rPr>
              <a:t>Criticisms  of  Machine consciousness(contd..)</a:t>
            </a:r>
            <a:endParaRPr lang="en-IN" u="sng" dirty="0"/>
          </a:p>
        </p:txBody>
      </p:sp>
      <p:sp>
        <p:nvSpPr>
          <p:cNvPr id="45059" name="Content Placeholder 2"/>
          <p:cNvSpPr>
            <a:spLocks noGrp="1"/>
          </p:cNvSpPr>
          <p:nvPr>
            <p:ph idx="1"/>
          </p:nvPr>
        </p:nvSpPr>
        <p:spPr/>
        <p:txBody>
          <a:bodyPr/>
          <a:lstStyle/>
          <a:p>
            <a:pPr eaLnBrk="1" hangingPunct="1">
              <a:buFont typeface="Wingdings 2" pitchFamily="18" charset="2"/>
              <a:buNone/>
            </a:pPr>
            <a:r>
              <a:rPr lang="en-IN" b="1" dirty="0" smtClean="0"/>
              <a:t>4) What Computers Still Can’t Do:</a:t>
            </a:r>
          </a:p>
          <a:p>
            <a:pPr eaLnBrk="1" hangingPunct="1">
              <a:buFont typeface="Wingdings 2" pitchFamily="18" charset="2"/>
              <a:buNone/>
            </a:pPr>
            <a:r>
              <a:rPr lang="en-IN" dirty="0" smtClean="0"/>
              <a:t>   Dreyfus (1992) put forward a number of arguments against artificial intelligence projects that attempted to reduce human intelligence to a large number of rules.11 According to </a:t>
            </a:r>
            <a:r>
              <a:rPr lang="en-IN" dirty="0" err="1" smtClean="0"/>
              <a:t>Dreyfus,this</a:t>
            </a:r>
            <a:r>
              <a:rPr lang="en-IN" dirty="0" smtClean="0"/>
              <a:t> can never work because human intelligence depends on skills, a body, </a:t>
            </a:r>
            <a:r>
              <a:rPr lang="en-IN" dirty="0" err="1" smtClean="0"/>
              <a:t>emotions,imagination</a:t>
            </a:r>
            <a:r>
              <a:rPr lang="en-IN" dirty="0" smtClean="0"/>
              <a:t> and other attributes that cannot be encoded into long lists of facts.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7700"/>
            <a:ext cx="7239000" cy="1143000"/>
          </a:xfrm>
        </p:spPr>
        <p:txBody>
          <a:bodyPr>
            <a:normAutofit fontScale="90000"/>
          </a:bodyPr>
          <a:lstStyle/>
          <a:p>
            <a:r>
              <a:rPr lang="en-US" altLang="zh-CN" sz="4000" u="sng" dirty="0" smtClean="0">
                <a:ea typeface="SimSun" pitchFamily="2" charset="-122"/>
              </a:rPr>
              <a:t>Research on Machine Consciousness:</a:t>
            </a:r>
            <a:r>
              <a:rPr lang="en-US" altLang="zh-CN" sz="4000" dirty="0" smtClean="0">
                <a:ea typeface="SimSun" pitchFamily="2" charset="-122"/>
              </a:rPr>
              <a:t/>
            </a:r>
            <a:br>
              <a:rPr lang="en-US" altLang="zh-CN" sz="4000" dirty="0" smtClean="0">
                <a:ea typeface="SimSun" pitchFamily="2" charset="-122"/>
              </a:rPr>
            </a:br>
            <a:endParaRPr lang="en-IN" dirty="0"/>
          </a:p>
        </p:txBody>
      </p:sp>
      <p:pic>
        <p:nvPicPr>
          <p:cNvPr id="4" name="Content Placeholder 3" descr="_20170216_204242.JPG"/>
          <p:cNvPicPr>
            <a:picLocks noGrp="1" noChangeAspect="1"/>
          </p:cNvPicPr>
          <p:nvPr>
            <p:ph idx="1"/>
          </p:nvPr>
        </p:nvPicPr>
        <p:blipFill>
          <a:blip r:embed="rId2"/>
          <a:stretch>
            <a:fillRect/>
          </a:stretch>
        </p:blipFill>
        <p:spPr>
          <a:xfrm>
            <a:off x="1435100" y="1790700"/>
            <a:ext cx="5791200" cy="4584700"/>
          </a:xfrm>
          <a:prstGeom prst="ellipse">
            <a:avLst/>
          </a:prstGeom>
          <a:ln>
            <a:noFill/>
          </a:ln>
          <a:effectLst>
            <a:softEdge rad="112500"/>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u="sng" dirty="0" smtClean="0">
                <a:ea typeface="SimSun" pitchFamily="2" charset="-122"/>
              </a:rPr>
              <a:t>Research on Machine Consciousness:</a:t>
            </a:r>
            <a:endParaRPr lang="en-IN" u="sng" dirty="0"/>
          </a:p>
        </p:txBody>
      </p:sp>
      <p:sp>
        <p:nvSpPr>
          <p:cNvPr id="3" name="Content Placeholder 2"/>
          <p:cNvSpPr>
            <a:spLocks noGrp="1"/>
          </p:cNvSpPr>
          <p:nvPr>
            <p:ph idx="1"/>
          </p:nvPr>
        </p:nvSpPr>
        <p:spPr/>
        <p:txBody>
          <a:bodyPr/>
          <a:lstStyle/>
          <a:p>
            <a:pPr>
              <a:buNone/>
            </a:pPr>
            <a:r>
              <a:rPr lang="en-US" dirty="0" smtClean="0"/>
              <a:t>1)Turing test machine:</a:t>
            </a:r>
          </a:p>
          <a:p>
            <a:pPr>
              <a:buNone/>
            </a:pPr>
            <a:endParaRPr lang="en-IN" dirty="0"/>
          </a:p>
        </p:txBody>
      </p:sp>
      <p:pic>
        <p:nvPicPr>
          <p:cNvPr id="4" name="Picture 3" descr="_20170216_205000.JPG"/>
          <p:cNvPicPr>
            <a:picLocks noChangeAspect="1"/>
          </p:cNvPicPr>
          <p:nvPr/>
        </p:nvPicPr>
        <p:blipFill>
          <a:blip r:embed="rId2"/>
          <a:stretch>
            <a:fillRect/>
          </a:stretch>
        </p:blipFill>
        <p:spPr>
          <a:xfrm>
            <a:off x="1" y="2225675"/>
            <a:ext cx="9337964" cy="4632325"/>
          </a:xfrm>
          <a:prstGeom prst="rect">
            <a:avLst/>
          </a:prstGeom>
          <a:ln>
            <a:noFill/>
          </a:ln>
          <a:effectLst>
            <a:softEdge rad="112500"/>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u="sng" dirty="0" smtClean="0">
                <a:ea typeface="SimSun" pitchFamily="2" charset="-122"/>
              </a:rPr>
              <a:t>Research on Machine Consciousness(CONTD..)</a:t>
            </a:r>
            <a:endParaRPr lang="en-IN" u="sng" dirty="0"/>
          </a:p>
        </p:txBody>
      </p:sp>
      <p:sp>
        <p:nvSpPr>
          <p:cNvPr id="3" name="Content Placeholder 2"/>
          <p:cNvSpPr>
            <a:spLocks noGrp="1"/>
          </p:cNvSpPr>
          <p:nvPr>
            <p:ph idx="1"/>
          </p:nvPr>
        </p:nvSpPr>
        <p:spPr/>
        <p:txBody>
          <a:bodyPr/>
          <a:lstStyle/>
          <a:p>
            <a:r>
              <a:rPr lang="en-IN" dirty="0" smtClean="0"/>
              <a:t>The "standard interpretation" of the Turing Test, in which player C, the interrogator, is given the task of trying to determine which player – A or B – is a computer and which is a human. The interrogator is limited to using the responses to written questions to make the determination.*</a:t>
            </a:r>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4000" u="sng" dirty="0" smtClean="0">
                <a:ea typeface="SimSun" pitchFamily="2" charset="-122"/>
              </a:rPr>
              <a:t>Research on Machine Consciousness(CONTD..)</a:t>
            </a:r>
            <a:endParaRPr lang="en-IN" u="sng" dirty="0"/>
          </a:p>
        </p:txBody>
      </p:sp>
      <p:sp>
        <p:nvSpPr>
          <p:cNvPr id="3" name="Content Placeholder 2"/>
          <p:cNvSpPr>
            <a:spLocks noGrp="1"/>
          </p:cNvSpPr>
          <p:nvPr>
            <p:ph idx="1"/>
          </p:nvPr>
        </p:nvSpPr>
        <p:spPr/>
        <p:txBody>
          <a:bodyPr/>
          <a:lstStyle/>
          <a:p>
            <a:pPr>
              <a:buNone/>
            </a:pPr>
            <a:r>
              <a:rPr lang="en-US" dirty="0" smtClean="0"/>
              <a:t>2)Chinese room:</a:t>
            </a:r>
          </a:p>
          <a:p>
            <a:pPr>
              <a:buNone/>
            </a:pPr>
            <a:endParaRPr lang="en-IN" dirty="0"/>
          </a:p>
        </p:txBody>
      </p:sp>
      <p:pic>
        <p:nvPicPr>
          <p:cNvPr id="4" name="Picture 3" descr="_20170217_053745.JPG"/>
          <p:cNvPicPr>
            <a:picLocks noChangeAspect="1"/>
          </p:cNvPicPr>
          <p:nvPr/>
        </p:nvPicPr>
        <p:blipFill>
          <a:blip r:embed="rId2"/>
          <a:stretch>
            <a:fillRect/>
          </a:stretch>
        </p:blipFill>
        <p:spPr>
          <a:xfrm>
            <a:off x="2355272" y="2294947"/>
            <a:ext cx="4641274" cy="364446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u="sng" dirty="0" smtClean="0">
                <a:ea typeface="SimSun" pitchFamily="2" charset="-122"/>
              </a:rPr>
              <a:t>Research on Machine Consciousness(CONTD..)</a:t>
            </a:r>
            <a:endParaRPr lang="en-IN" u="sng" dirty="0"/>
          </a:p>
        </p:txBody>
      </p:sp>
      <p:sp>
        <p:nvSpPr>
          <p:cNvPr id="3" name="Content Placeholder 2"/>
          <p:cNvSpPr>
            <a:spLocks noGrp="1"/>
          </p:cNvSpPr>
          <p:nvPr>
            <p:ph idx="1"/>
          </p:nvPr>
        </p:nvSpPr>
        <p:spPr/>
        <p:txBody>
          <a:bodyPr/>
          <a:lstStyle/>
          <a:p>
            <a:r>
              <a:rPr lang="en-IN" dirty="0" smtClean="0"/>
              <a:t>In this thought experiment, a person in the "Chinese room" is passed questions from outside the room, and consults a library of books to formulate an answer.</a:t>
            </a:r>
          </a:p>
          <a:p>
            <a:r>
              <a:rPr lang="en-IN" dirty="0" smtClean="0"/>
              <a:t>The Chinese room argument holds that a program cannot give a computer a "mind", "understanding “or“ consciousness", regardless of how intelligently or human-like the program may make the computer behave.</a:t>
            </a:r>
          </a:p>
          <a:p>
            <a:endParaRPr lang="en-IN" dirty="0" smtClean="0"/>
          </a:p>
          <a:p>
            <a:endParaRPr lang="en-I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4000" u="sng" dirty="0" smtClean="0">
                <a:ea typeface="SimSun" pitchFamily="2" charset="-122"/>
              </a:rPr>
              <a:t>Research on Machine Consciousness(CONTD..)</a:t>
            </a:r>
            <a:endParaRPr lang="en-IN" u="sng" dirty="0"/>
          </a:p>
        </p:txBody>
      </p:sp>
      <p:sp>
        <p:nvSpPr>
          <p:cNvPr id="3" name="Content Placeholder 2"/>
          <p:cNvSpPr>
            <a:spLocks noGrp="1"/>
          </p:cNvSpPr>
          <p:nvPr>
            <p:ph idx="1"/>
          </p:nvPr>
        </p:nvSpPr>
        <p:spPr/>
        <p:txBody>
          <a:bodyPr/>
          <a:lstStyle/>
          <a:p>
            <a:pPr>
              <a:buNone/>
            </a:pPr>
            <a:r>
              <a:rPr lang="en-IN" dirty="0" smtClean="0"/>
              <a:t>3)Hanover:</a:t>
            </a:r>
          </a:p>
          <a:p>
            <a:pPr>
              <a:buNone/>
            </a:pPr>
            <a:r>
              <a:rPr lang="en-IN" dirty="0" smtClean="0"/>
              <a:t>   </a:t>
            </a:r>
            <a:endParaRPr lang="en-IN" dirty="0"/>
          </a:p>
        </p:txBody>
      </p:sp>
      <p:pic>
        <p:nvPicPr>
          <p:cNvPr id="4" name="Picture 3" descr="_20170217_055124.JPG"/>
          <p:cNvPicPr>
            <a:picLocks noChangeAspect="1"/>
          </p:cNvPicPr>
          <p:nvPr/>
        </p:nvPicPr>
        <p:blipFill>
          <a:blip r:embed="rId2"/>
          <a:stretch>
            <a:fillRect/>
          </a:stretch>
        </p:blipFill>
        <p:spPr>
          <a:xfrm>
            <a:off x="1260765" y="2202873"/>
            <a:ext cx="5763490" cy="3422071"/>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u="sng" dirty="0" smtClean="0">
                <a:ea typeface="SimSun" pitchFamily="2" charset="-122"/>
              </a:rPr>
              <a:t>Research on Machine Consciousness(CONTD..)</a:t>
            </a:r>
            <a:endParaRPr lang="en-IN" u="sng" dirty="0"/>
          </a:p>
        </p:txBody>
      </p:sp>
      <p:sp>
        <p:nvSpPr>
          <p:cNvPr id="4" name="Content Placeholder 2"/>
          <p:cNvSpPr>
            <a:spLocks noGrp="1"/>
          </p:cNvSpPr>
          <p:nvPr>
            <p:ph idx="1"/>
          </p:nvPr>
        </p:nvSpPr>
        <p:spPr/>
        <p:txBody>
          <a:bodyPr/>
          <a:lstStyle/>
          <a:p>
            <a:pPr>
              <a:buNone/>
            </a:pPr>
            <a:r>
              <a:rPr lang="en-IN" dirty="0" smtClean="0"/>
              <a:t>3)Hanover:</a:t>
            </a:r>
          </a:p>
          <a:p>
            <a:pPr>
              <a:buNone/>
            </a:pPr>
            <a:r>
              <a:rPr lang="en-IN" dirty="0" smtClean="0"/>
              <a:t>   Microsoft is working on a project to develop a machine called "Hanover". Its goal is to memorize all the papers necessary to cancer and help predict which combinations of drugs will be most effective for each patient. One project that is being worked on at the moment is fighting myeloid </a:t>
            </a:r>
            <a:r>
              <a:rPr lang="en-IN" dirty="0" err="1" smtClean="0"/>
              <a:t>luekemia</a:t>
            </a:r>
            <a:r>
              <a:rPr lang="en-IN" dirty="0" smtClean="0"/>
              <a:t>, a fatal cancer where the treatment has not improved in decades. Another study was reported to have found that artificial intelligence was as good as trained doctors in identifying skin cancers.</a:t>
            </a:r>
            <a:endParaRPr lang="en-I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4000" u="sng" dirty="0" smtClean="0">
                <a:ea typeface="SimSun" pitchFamily="2" charset="-122"/>
              </a:rPr>
              <a:t>Research on Machine Consciousness(CONTD..)</a:t>
            </a:r>
            <a:endParaRPr lang="en-IN" dirty="0"/>
          </a:p>
        </p:txBody>
      </p:sp>
      <p:sp>
        <p:nvSpPr>
          <p:cNvPr id="3" name="Content Placeholder 2"/>
          <p:cNvSpPr>
            <a:spLocks noGrp="1"/>
          </p:cNvSpPr>
          <p:nvPr>
            <p:ph idx="1"/>
          </p:nvPr>
        </p:nvSpPr>
        <p:spPr/>
        <p:txBody>
          <a:bodyPr/>
          <a:lstStyle/>
          <a:p>
            <a:pPr>
              <a:buNone/>
            </a:pPr>
            <a:r>
              <a:rPr lang="en-IN" b="1" dirty="0" smtClean="0"/>
              <a:t>4)CRONOS:</a:t>
            </a:r>
            <a:endParaRPr lang="en-IN" dirty="0"/>
          </a:p>
        </p:txBody>
      </p:sp>
      <p:pic>
        <p:nvPicPr>
          <p:cNvPr id="6" name="Picture 5" descr="_20170217_215229.JPG"/>
          <p:cNvPicPr>
            <a:picLocks noChangeAspect="1"/>
          </p:cNvPicPr>
          <p:nvPr/>
        </p:nvPicPr>
        <p:blipFill>
          <a:blip r:embed="rId2"/>
          <a:stretch>
            <a:fillRect/>
          </a:stretch>
        </p:blipFill>
        <p:spPr>
          <a:xfrm>
            <a:off x="0" y="2078183"/>
            <a:ext cx="9144000" cy="477981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92175"/>
            <a:ext cx="7239000" cy="1143000"/>
          </a:xfrm>
        </p:spPr>
        <p:txBody>
          <a:bodyPr>
            <a:normAutofit fontScale="90000"/>
          </a:bodyPr>
          <a:lstStyle/>
          <a:p>
            <a:r>
              <a:rPr lang="en-US" u="sng" dirty="0" smtClean="0"/>
              <a:t>LET’S TRY TO EXPLORE ANSWERS TO  THESE QUESTIONS,,,,,</a:t>
            </a:r>
            <a:endParaRPr lang="en-IN" u="sng" dirty="0"/>
          </a:p>
        </p:txBody>
      </p:sp>
      <p:pic>
        <p:nvPicPr>
          <p:cNvPr id="4" name="Content Placeholder 3" descr="_20170216_200238.JPG"/>
          <p:cNvPicPr>
            <a:picLocks noGrp="1" noChangeAspect="1"/>
          </p:cNvPicPr>
          <p:nvPr>
            <p:ph idx="1"/>
          </p:nvPr>
        </p:nvPicPr>
        <p:blipFill>
          <a:blip r:embed="rId2"/>
          <a:stretch>
            <a:fillRect/>
          </a:stretch>
        </p:blipFill>
        <p:spPr>
          <a:xfrm>
            <a:off x="241300" y="2035175"/>
            <a:ext cx="7454900" cy="4305300"/>
          </a:xfrm>
          <a:prstGeom prst="ellipse">
            <a:avLst/>
          </a:prstGeom>
          <a:ln>
            <a:noFill/>
          </a:ln>
          <a:effectLst>
            <a:softEdge rad="112500"/>
          </a:effectLst>
        </p:spPr>
      </p:pic>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4000" u="sng" dirty="0" smtClean="0">
                <a:ea typeface="SimSun" pitchFamily="2" charset="-122"/>
              </a:rPr>
              <a:t>Research on Machine Consciousness(CONTD..)</a:t>
            </a:r>
            <a:endParaRPr lang="en-IN" dirty="0"/>
          </a:p>
        </p:txBody>
      </p:sp>
      <p:sp>
        <p:nvSpPr>
          <p:cNvPr id="3" name="Content Placeholder 2"/>
          <p:cNvSpPr>
            <a:spLocks noGrp="1"/>
          </p:cNvSpPr>
          <p:nvPr>
            <p:ph idx="1"/>
          </p:nvPr>
        </p:nvSpPr>
        <p:spPr>
          <a:xfrm>
            <a:off x="171450" y="1463675"/>
            <a:ext cx="7239000" cy="4846638"/>
          </a:xfrm>
        </p:spPr>
        <p:txBody>
          <a:bodyPr/>
          <a:lstStyle/>
          <a:p>
            <a:pPr>
              <a:buNone/>
            </a:pPr>
            <a:r>
              <a:rPr lang="en-IN" b="1" dirty="0" smtClean="0"/>
              <a:t>   </a:t>
            </a:r>
          </a:p>
          <a:p>
            <a:pPr>
              <a:buNone/>
            </a:pPr>
            <a:endParaRPr lang="en-IN" dirty="0" smtClean="0"/>
          </a:p>
          <a:p>
            <a:r>
              <a:rPr lang="en-IN" dirty="0" smtClean="0"/>
              <a:t>It consists of CRONOS, a hardware robot closely based on the human musculoskeletal system SIMNOS, a soft real time physics-based simulation of this robot in its environment, a biologically inspired visual system, this used to be called Magnus.</a:t>
            </a:r>
          </a:p>
          <a:p>
            <a:endParaRPr lang="en-IN" dirty="0"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4000" u="sng" dirty="0" smtClean="0">
                <a:ea typeface="SimSun" pitchFamily="2" charset="-122"/>
              </a:rPr>
              <a:t>Research on Machine Consciousness(CONTD..)</a:t>
            </a:r>
            <a:endParaRPr lang="en-IN" dirty="0"/>
          </a:p>
        </p:txBody>
      </p:sp>
      <p:sp>
        <p:nvSpPr>
          <p:cNvPr id="3" name="Content Placeholder 2"/>
          <p:cNvSpPr>
            <a:spLocks noGrp="1"/>
          </p:cNvSpPr>
          <p:nvPr>
            <p:ph idx="1"/>
          </p:nvPr>
        </p:nvSpPr>
        <p:spPr/>
        <p:txBody>
          <a:bodyPr/>
          <a:lstStyle/>
          <a:p>
            <a:pPr>
              <a:buNone/>
            </a:pPr>
            <a:r>
              <a:rPr lang="en-IN" dirty="0" smtClean="0"/>
              <a:t>5)Cog:</a:t>
            </a:r>
          </a:p>
          <a:p>
            <a:pPr>
              <a:buNone/>
            </a:pPr>
            <a:r>
              <a:rPr lang="en-IN" dirty="0" smtClean="0"/>
              <a:t>   This robot also had a simple emotional system to guide learning and a number  of hard wired ‘innate’ reflexes, which formed a starting point for the acquisition of more complex behaviours. The processors controlling Cog were organised into a control hierarchy, ranging from small microcontrollers for joint-level control to digital signal processor networks for audio and visual processing.</a:t>
            </a:r>
            <a:endParaRPr lang="en-I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4000" u="sng" dirty="0" smtClean="0">
                <a:ea typeface="SimSun" pitchFamily="2" charset="-122"/>
              </a:rPr>
              <a:t>Research on Machine Consciousness(CONTD..)</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2314575" y="2251869"/>
            <a:ext cx="3524250" cy="3562350"/>
          </a:xfrm>
          <a:prstGeom prst="rect">
            <a:avLst/>
          </a:prstGeom>
          <a:noFill/>
          <a:ln w="9525">
            <a:noFill/>
            <a:miter lim="800000"/>
            <a:headEnd/>
            <a:tailEnd/>
          </a:ln>
          <a:effectLst/>
        </p:spPr>
      </p:pic>
      <p:sp>
        <p:nvSpPr>
          <p:cNvPr id="6" name="TextBox 5"/>
          <p:cNvSpPr txBox="1"/>
          <p:nvPr/>
        </p:nvSpPr>
        <p:spPr>
          <a:xfrm>
            <a:off x="803564" y="1717964"/>
            <a:ext cx="3311236" cy="461665"/>
          </a:xfrm>
          <a:prstGeom prst="rect">
            <a:avLst/>
          </a:prstGeom>
          <a:noFill/>
        </p:spPr>
        <p:txBody>
          <a:bodyPr wrap="square" rtlCol="0">
            <a:spAutoFit/>
          </a:bodyPr>
          <a:lstStyle/>
          <a:p>
            <a:r>
              <a:rPr lang="en-US" i="0" dirty="0" smtClean="0"/>
              <a:t>6)Cyber Child:</a:t>
            </a:r>
            <a:endParaRPr lang="en-IN" i="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u="sng" dirty="0" smtClean="0">
                <a:ea typeface="SimSun" pitchFamily="2" charset="-122"/>
              </a:rPr>
              <a:t>Research on Machine Consciousness(CONTD..)</a:t>
            </a:r>
            <a:endParaRPr lang="en-IN" dirty="0"/>
          </a:p>
        </p:txBody>
      </p:sp>
      <p:sp>
        <p:nvSpPr>
          <p:cNvPr id="3" name="Content Placeholder 2"/>
          <p:cNvSpPr>
            <a:spLocks noGrp="1"/>
          </p:cNvSpPr>
          <p:nvPr>
            <p:ph idx="1"/>
          </p:nvPr>
        </p:nvSpPr>
        <p:spPr/>
        <p:txBody>
          <a:bodyPr/>
          <a:lstStyle/>
          <a:p>
            <a:r>
              <a:rPr lang="en-IN" dirty="0" smtClean="0"/>
              <a:t>Cyber Child is a simulated infant controlled by a biologically-inspired neural system .This virtual infant has rudimentary muscles controlling the voice and limbs, a stomach, a bladder, pain receptors, touch </a:t>
            </a:r>
            <a:r>
              <a:rPr lang="en-IN" dirty="0" err="1" smtClean="0"/>
              <a:t>receptors,sound</a:t>
            </a:r>
            <a:r>
              <a:rPr lang="en-IN" dirty="0" smtClean="0"/>
              <a:t> receptors and muscle spindles. It also has a blood glucose measurement, which is depleted by energy expenditure and increased by consuming milk. As the consumed milk is metabolised, it is converted into simulated</a:t>
            </a:r>
            <a:endParaRPr lang="en-I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u="sng" dirty="0" smtClean="0">
                <a:ea typeface="SimSun" pitchFamily="2" charset="-122"/>
              </a:rPr>
              <a:t>Research on Machine Consciousness(CONTD..)</a:t>
            </a:r>
            <a:endParaRPr lang="en-IN" dirty="0"/>
          </a:p>
        </p:txBody>
      </p:sp>
      <p:sp>
        <p:nvSpPr>
          <p:cNvPr id="3" name="Content Placeholder 2"/>
          <p:cNvSpPr>
            <a:spLocks noGrp="1"/>
          </p:cNvSpPr>
          <p:nvPr>
            <p:ph idx="1"/>
          </p:nvPr>
        </p:nvSpPr>
        <p:spPr/>
        <p:txBody>
          <a:bodyPr/>
          <a:lstStyle/>
          <a:p>
            <a:pPr>
              <a:buNone/>
            </a:pPr>
            <a:r>
              <a:rPr lang="en-IN" dirty="0" smtClean="0"/>
              <a:t>  urine, which accumulates in the infant’s bladder and increases its  discomfort level. The simulated infant is deemed to have died when its blood glucose level reaches zero.</a:t>
            </a:r>
          </a:p>
          <a:p>
            <a:pPr>
              <a:buFont typeface="Wingdings" pitchFamily="2" charset="2"/>
              <a:buChar char="Ø"/>
            </a:pPr>
            <a:r>
              <a:rPr lang="en-IN" dirty="0" smtClean="0"/>
              <a:t>Cyber Child also has drives that direct it towards acquiring sustenance and avoiding discomfort and it is able to raise a feeding bottle to its mouth and control urination by tensing its bladder muscle.</a:t>
            </a:r>
          </a:p>
          <a:p>
            <a:pPr>
              <a:buFont typeface="Wingdings" pitchFamily="2" charset="2"/>
              <a:buChar char="Ø"/>
            </a:pPr>
            <a:r>
              <a:rPr lang="en-IN" dirty="0" smtClean="0"/>
              <a:t> However, these mechanisms are not enough on their own to ensure the survival of the simulated infant, which ultimately depends</a:t>
            </a:r>
          </a:p>
          <a:p>
            <a:endParaRPr lang="en-I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u="sng" dirty="0" smtClean="0">
                <a:ea typeface="SimSun" pitchFamily="2" charset="-122"/>
              </a:rPr>
              <a:t>Research on Machine Consciousness(CONTD..)</a:t>
            </a:r>
            <a:endParaRPr lang="en-IN" dirty="0"/>
          </a:p>
        </p:txBody>
      </p:sp>
      <p:sp>
        <p:nvSpPr>
          <p:cNvPr id="3" name="Content Placeholder 2"/>
          <p:cNvSpPr>
            <a:spLocks noGrp="1"/>
          </p:cNvSpPr>
          <p:nvPr>
            <p:ph idx="1"/>
          </p:nvPr>
        </p:nvSpPr>
        <p:spPr/>
        <p:txBody>
          <a:bodyPr/>
          <a:lstStyle/>
          <a:p>
            <a:pPr>
              <a:buNone/>
            </a:pPr>
            <a:r>
              <a:rPr lang="en-IN" dirty="0" smtClean="0"/>
              <a:t>   on its ability to communicate its state to a human operator. </a:t>
            </a:r>
          </a:p>
          <a:p>
            <a:pPr>
              <a:buFont typeface="Wingdings" pitchFamily="2" charset="2"/>
              <a:buChar char="Ø"/>
            </a:pPr>
            <a:r>
              <a:rPr lang="en-IN" dirty="0" smtClean="0"/>
              <a:t>Cyber Child is controlled by a simulated neural network containing a number of different areas based on the brain’s </a:t>
            </a:r>
            <a:r>
              <a:rPr lang="en-IN" dirty="0" err="1" smtClean="0"/>
              <a:t>neuro</a:t>
            </a:r>
            <a:r>
              <a:rPr lang="en-IN" dirty="0" smtClean="0"/>
              <a:t> anatomy, including the pre motor cortex, supplementary motor cortex, frontal eye fields, thalamic nuclei, hippocampus and </a:t>
            </a:r>
            <a:r>
              <a:rPr lang="en-IN" dirty="0" err="1" smtClean="0"/>
              <a:t>amygdala</a:t>
            </a:r>
            <a:r>
              <a:rPr lang="en-IN" dirty="0" smtClean="0"/>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4000" u="sng" dirty="0" smtClean="0">
                <a:ea typeface="SimSun" pitchFamily="2" charset="-122"/>
              </a:rPr>
              <a:t>Research on Machine Consciousness(CONTD..)</a:t>
            </a:r>
            <a:endParaRPr lang="en-IN" dirty="0"/>
          </a:p>
        </p:txBody>
      </p:sp>
      <p:sp>
        <p:nvSpPr>
          <p:cNvPr id="3" name="Content Placeholder 2"/>
          <p:cNvSpPr>
            <a:spLocks noGrp="1"/>
          </p:cNvSpPr>
          <p:nvPr>
            <p:ph idx="1"/>
          </p:nvPr>
        </p:nvSpPr>
        <p:spPr/>
        <p:txBody>
          <a:bodyPr/>
          <a:lstStyle/>
          <a:p>
            <a:pPr>
              <a:buNone/>
            </a:pPr>
            <a:r>
              <a:rPr lang="en-US" dirty="0" smtClean="0"/>
              <a:t>   7)EMG Data analysis for multilingual speech processing:</a:t>
            </a:r>
          </a:p>
          <a:p>
            <a:pPr>
              <a:buFont typeface="Wingdings" pitchFamily="2" charset="2"/>
              <a:buChar char="Ø"/>
            </a:pPr>
            <a:r>
              <a:rPr lang="en-IN" dirty="0" smtClean="0"/>
              <a:t>EMG data analysis for speech processing aims to recognize speech by analyzing </a:t>
            </a:r>
            <a:r>
              <a:rPr lang="en-IN" dirty="0" err="1" smtClean="0"/>
              <a:t>sEMG</a:t>
            </a:r>
            <a:r>
              <a:rPr lang="en-IN" dirty="0" smtClean="0"/>
              <a:t> signals generated by specific muscles in the </a:t>
            </a:r>
            <a:br>
              <a:rPr lang="en-IN" dirty="0" smtClean="0"/>
            </a:br>
            <a:r>
              <a:rPr lang="en-IN" dirty="0" smtClean="0"/>
              <a:t>vocal-chord region. This technology has first been proposed and developed by Jorgensen and Betts and has been named silent voice recognition by adapting it for use in a system that recognizes multiple languages randomly, and have thus renamed the technology to silent speech recognition. </a:t>
            </a:r>
          </a:p>
          <a:p>
            <a:endParaRPr lang="en-I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u="sng" dirty="0" smtClean="0">
                <a:ea typeface="SimSun" pitchFamily="2" charset="-122"/>
              </a:rPr>
              <a:t>Research on Machine Consciousness(CONTD..)</a:t>
            </a:r>
            <a:endParaRPr lang="en-IN" dirty="0"/>
          </a:p>
        </p:txBody>
      </p:sp>
      <p:sp>
        <p:nvSpPr>
          <p:cNvPr id="3" name="Content Placeholder 2"/>
          <p:cNvSpPr>
            <a:spLocks noGrp="1"/>
          </p:cNvSpPr>
          <p:nvPr>
            <p:ph idx="1"/>
          </p:nvPr>
        </p:nvSpPr>
        <p:spPr/>
        <p:txBody>
          <a:bodyPr/>
          <a:lstStyle/>
          <a:p>
            <a:pPr>
              <a:buFont typeface="Wingdings" pitchFamily="2" charset="2"/>
              <a:buChar char="Ø"/>
            </a:pPr>
            <a:r>
              <a:rPr lang="en-IN" dirty="0" smtClean="0"/>
              <a:t>The main goals of this technology are communication in harsh environments, medical applications and the processing sub-vocal speech. The architecture of a silent speech recognition system is very simple and consists of three main blocks: data acquisition, data processing and training/recognition.</a:t>
            </a:r>
          </a:p>
          <a:p>
            <a:pPr>
              <a:buNone/>
            </a:pPr>
            <a:r>
              <a:rPr lang="en-IN" dirty="0" smtClean="0"/>
              <a:t> </a:t>
            </a:r>
            <a:endParaRPr lang="en-I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0400"/>
            <a:ext cx="7239000" cy="1143000"/>
          </a:xfrm>
        </p:spPr>
        <p:txBody>
          <a:bodyPr>
            <a:normAutofit fontScale="90000"/>
          </a:bodyPr>
          <a:lstStyle/>
          <a:p>
            <a:pPr eaLnBrk="1" fontAlgn="auto" hangingPunct="1">
              <a:spcAft>
                <a:spcPts val="0"/>
              </a:spcAft>
              <a:defRPr/>
            </a:pPr>
            <a:r>
              <a:rPr lang="en-US" altLang="zh-CN" sz="4000" u="sng" dirty="0" smtClean="0">
                <a:ea typeface="SimSun" pitchFamily="2" charset="-122"/>
              </a:rPr>
              <a:t>Issues of Machine Consciousness</a:t>
            </a:r>
            <a:r>
              <a:rPr lang="en-US" altLang="zh-CN" sz="4000" dirty="0" smtClean="0">
                <a:ea typeface="SimSun" pitchFamily="2" charset="-122"/>
              </a:rPr>
              <a:t/>
            </a:r>
            <a:br>
              <a:rPr lang="en-US" altLang="zh-CN" sz="4000" dirty="0" smtClean="0">
                <a:ea typeface="SimSun" pitchFamily="2" charset="-122"/>
              </a:rPr>
            </a:br>
            <a:endParaRPr lang="en-IN" dirty="0"/>
          </a:p>
        </p:txBody>
      </p:sp>
      <p:sp>
        <p:nvSpPr>
          <p:cNvPr id="46083" name="Content Placeholder 2"/>
          <p:cNvSpPr>
            <a:spLocks noGrp="1"/>
          </p:cNvSpPr>
          <p:nvPr>
            <p:ph idx="1"/>
          </p:nvPr>
        </p:nvSpPr>
        <p:spPr>
          <a:xfrm>
            <a:off x="177800" y="1358900"/>
            <a:ext cx="7239000" cy="4846638"/>
          </a:xfrm>
        </p:spPr>
        <p:txBody>
          <a:bodyPr/>
          <a:lstStyle/>
          <a:p>
            <a:pPr eaLnBrk="1" hangingPunct="1">
              <a:buNone/>
            </a:pPr>
            <a:endParaRPr lang="en-IN" dirty="0" smtClean="0"/>
          </a:p>
        </p:txBody>
      </p:sp>
      <p:pic>
        <p:nvPicPr>
          <p:cNvPr id="4" name="Picture 3" descr="_20170216_184539.JPG"/>
          <p:cNvPicPr>
            <a:picLocks noChangeAspect="1"/>
          </p:cNvPicPr>
          <p:nvPr/>
        </p:nvPicPr>
        <p:blipFill>
          <a:blip r:embed="rId3"/>
          <a:stretch>
            <a:fillRect/>
          </a:stretch>
        </p:blipFill>
        <p:spPr>
          <a:xfrm>
            <a:off x="0" y="1178791"/>
            <a:ext cx="6765636" cy="4402138"/>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3600" u="sng" dirty="0" smtClean="0">
                <a:ea typeface="SimSun" pitchFamily="2" charset="-122"/>
              </a:rPr>
              <a:t>Issues of Machine Consciousness</a:t>
            </a:r>
            <a:r>
              <a:rPr lang="en-US" altLang="zh-CN" sz="3600" dirty="0" smtClean="0">
                <a:ea typeface="SimSun" pitchFamily="2" charset="-122"/>
              </a:rPr>
              <a:t/>
            </a:r>
            <a:br>
              <a:rPr lang="en-US" altLang="zh-CN" sz="3600" dirty="0" smtClean="0">
                <a:ea typeface="SimSun" pitchFamily="2" charset="-122"/>
              </a:rPr>
            </a:br>
            <a:r>
              <a:rPr lang="en-US" altLang="zh-CN" sz="3600" dirty="0" smtClean="0">
                <a:ea typeface="SimSun" pitchFamily="2" charset="-122"/>
              </a:rPr>
              <a:t>(contd..)</a:t>
            </a:r>
            <a:endParaRPr lang="en-IN" dirty="0"/>
          </a:p>
        </p:txBody>
      </p:sp>
      <p:sp>
        <p:nvSpPr>
          <p:cNvPr id="3" name="Content Placeholder 2"/>
          <p:cNvSpPr>
            <a:spLocks noGrp="1"/>
          </p:cNvSpPr>
          <p:nvPr>
            <p:ph idx="1"/>
          </p:nvPr>
        </p:nvSpPr>
        <p:spPr/>
        <p:txBody>
          <a:bodyPr/>
          <a:lstStyle/>
          <a:p>
            <a:pPr>
              <a:buFont typeface="Wingdings" pitchFamily="2" charset="2"/>
              <a:buChar char="Ø"/>
            </a:pPr>
            <a:r>
              <a:rPr lang="en-IN" dirty="0" smtClean="0"/>
              <a:t>Over the last two decades there have been increasing efforts to shed light on these questions in the field that is becoming</a:t>
            </a:r>
            <a:br>
              <a:rPr lang="en-IN" dirty="0" smtClean="0"/>
            </a:br>
            <a:r>
              <a:rPr lang="en-IN" dirty="0" smtClean="0"/>
              <a:t>known as artificial consciousness, or synonymously, machine consciousness. * Such efforts face substantial barriers, not the least of which is that there is no generally agreed-upon definition.</a:t>
            </a:r>
          </a:p>
          <a:p>
            <a:pPr>
              <a:buFont typeface="Wingdings" pitchFamily="2" charset="2"/>
              <a:buChar char="Ø"/>
            </a:pPr>
            <a:r>
              <a:rPr lang="en-IN" dirty="0" smtClean="0"/>
              <a:t>When traditional software fails, responsibility is usually allocated to the people who developed it.**</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000" y="320675"/>
            <a:ext cx="7696200" cy="1143000"/>
          </a:xfrm>
        </p:spPr>
        <p:txBody>
          <a:bodyPr>
            <a:normAutofit fontScale="90000"/>
          </a:bodyPr>
          <a:lstStyle/>
          <a:p>
            <a:pPr>
              <a:defRPr/>
            </a:pPr>
            <a:r>
              <a:rPr lang="en-US" altLang="zh-CN" sz="4000" u="sng" dirty="0" smtClean="0">
                <a:ea typeface="SimSun" pitchFamily="2" charset="-122"/>
              </a:rPr>
              <a:t>What’s consciousness?</a:t>
            </a:r>
            <a:br>
              <a:rPr lang="en-US" altLang="zh-CN" sz="4000" u="sng" dirty="0" smtClean="0">
                <a:ea typeface="SimSun" pitchFamily="2" charset="-122"/>
              </a:rPr>
            </a:br>
            <a:endParaRPr lang="en-IN" u="sng" dirty="0"/>
          </a:p>
        </p:txBody>
      </p:sp>
      <p:pic>
        <p:nvPicPr>
          <p:cNvPr id="11267" name="Content Placeholder 3" descr="_20170212_111729.JPG"/>
          <p:cNvPicPr>
            <a:picLocks noGrp="1" noChangeAspect="1"/>
          </p:cNvPicPr>
          <p:nvPr>
            <p:ph idx="1"/>
          </p:nvPr>
        </p:nvPicPr>
        <p:blipFill>
          <a:blip r:embed="rId2"/>
          <a:srcRect/>
          <a:stretch>
            <a:fillRect/>
          </a:stretch>
        </p:blipFill>
        <p:spPr>
          <a:xfrm>
            <a:off x="1231900" y="1463675"/>
            <a:ext cx="4991100" cy="335121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11268" name="TextBox 6"/>
          <p:cNvSpPr txBox="1">
            <a:spLocks noChangeArrowheads="1"/>
          </p:cNvSpPr>
          <p:nvPr/>
        </p:nvSpPr>
        <p:spPr bwMode="auto">
          <a:xfrm>
            <a:off x="1435100" y="4913313"/>
            <a:ext cx="5918200" cy="831850"/>
          </a:xfrm>
          <a:prstGeom prst="rect">
            <a:avLst/>
          </a:prstGeom>
          <a:noFill/>
          <a:ln w="9525">
            <a:noFill/>
            <a:miter lim="800000"/>
            <a:headEnd/>
            <a:tailEnd/>
          </a:ln>
        </p:spPr>
        <p:txBody>
          <a:bodyPr>
            <a:spAutoFit/>
          </a:bodyPr>
          <a:lstStyle/>
          <a:p>
            <a:r>
              <a:rPr lang="en-US" i="0" dirty="0"/>
              <a:t>Quality or state of being aware of an  external </a:t>
            </a:r>
            <a:r>
              <a:rPr lang="en-IN" i="0" dirty="0"/>
              <a:t>object.</a:t>
            </a:r>
            <a:endParaRPr lang="en-US" i="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6600"/>
            <a:ext cx="7239000" cy="1143000"/>
          </a:xfrm>
        </p:spPr>
        <p:txBody>
          <a:bodyPr>
            <a:normAutofit fontScale="90000"/>
          </a:bodyPr>
          <a:lstStyle/>
          <a:p>
            <a:r>
              <a:rPr lang="en-US" altLang="zh-CN" sz="4000" u="sng" dirty="0" smtClean="0">
                <a:ea typeface="SimSun" pitchFamily="2" charset="-122"/>
              </a:rPr>
              <a:t>Benefits of Machine Consciousness.</a:t>
            </a:r>
            <a:br>
              <a:rPr lang="en-US" altLang="zh-CN" sz="4000" u="sng" dirty="0" smtClean="0">
                <a:ea typeface="SimSun" pitchFamily="2" charset="-122"/>
              </a:rPr>
            </a:br>
            <a:endParaRPr lang="en-IN" u="sng" dirty="0"/>
          </a:p>
        </p:txBody>
      </p:sp>
      <p:pic>
        <p:nvPicPr>
          <p:cNvPr id="5" name="Content Placeholder 4" descr="_20170216_184554.JPG"/>
          <p:cNvPicPr>
            <a:picLocks noGrp="1" noChangeAspect="1"/>
          </p:cNvPicPr>
          <p:nvPr>
            <p:ph idx="1"/>
          </p:nvPr>
        </p:nvPicPr>
        <p:blipFill>
          <a:blip r:embed="rId2"/>
          <a:stretch>
            <a:fillRect/>
          </a:stretch>
        </p:blipFill>
        <p:spPr>
          <a:xfrm>
            <a:off x="0" y="1874042"/>
            <a:ext cx="9444038" cy="4983957"/>
          </a:xfrm>
          <a:prstGeom prst="rect">
            <a:avLst/>
          </a:prstGeom>
          <a:ln>
            <a:noFill/>
          </a:ln>
          <a:effectLst>
            <a:softEdge rad="112500"/>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4000" u="sng" dirty="0" smtClean="0">
                <a:ea typeface="SimSun" pitchFamily="2" charset="-122"/>
              </a:rPr>
              <a:t>Benefits of Machine Consciousness.</a:t>
            </a:r>
            <a:endParaRPr lang="en-IN" dirty="0"/>
          </a:p>
        </p:txBody>
      </p:sp>
      <p:sp>
        <p:nvSpPr>
          <p:cNvPr id="3" name="Content Placeholder 2"/>
          <p:cNvSpPr>
            <a:spLocks noGrp="1"/>
          </p:cNvSpPr>
          <p:nvPr>
            <p:ph idx="1"/>
          </p:nvPr>
        </p:nvSpPr>
        <p:spPr/>
        <p:txBody>
          <a:bodyPr/>
          <a:lstStyle/>
          <a:p>
            <a:pPr>
              <a:buFont typeface="Wingdings" pitchFamily="2" charset="2"/>
              <a:buChar char="Ø"/>
            </a:pPr>
            <a:r>
              <a:rPr lang="en-IN" dirty="0" smtClean="0"/>
              <a:t>Help us to produce more plausible imitations of human behaviour*</a:t>
            </a:r>
          </a:p>
          <a:p>
            <a:pPr>
              <a:buFont typeface="Wingdings" pitchFamily="2" charset="2"/>
              <a:buChar char="Ø"/>
            </a:pPr>
            <a:r>
              <a:rPr lang="en-IN" dirty="0" smtClean="0"/>
              <a:t>This will eventually lead to machines that can understand our human world and language in a human-like way, which will vastly increase their ability to assist us and interact with us open up inter subjective possibilities between humans and machines, enabling computers to imagine what people might be thinking, empathise with them and imitate them.</a:t>
            </a:r>
          </a:p>
          <a:p>
            <a:endParaRPr lang="en-IN" dirty="0"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7114"/>
            <a:ext cx="7239000" cy="1143000"/>
          </a:xfrm>
        </p:spPr>
        <p:txBody>
          <a:bodyPr>
            <a:normAutofit fontScale="90000"/>
          </a:bodyPr>
          <a:lstStyle/>
          <a:p>
            <a:r>
              <a:rPr lang="en-US" altLang="zh-CN" sz="3600" u="sng" dirty="0" smtClean="0">
                <a:solidFill>
                  <a:srgbClr val="C66B5A"/>
                </a:solidFill>
                <a:effectLst>
                  <a:outerShdw blurRad="38100" dist="38100" dir="2700000" algn="tl">
                    <a:srgbClr val="C0C0C0"/>
                  </a:outerShdw>
                </a:effectLst>
                <a:latin typeface="Times New Roman" pitchFamily="18" charset="0"/>
                <a:ea typeface="SimSun" pitchFamily="2" charset="-122"/>
              </a:rPr>
              <a:t>Conscious  System Requirements:</a:t>
            </a:r>
            <a:br>
              <a:rPr lang="en-US" altLang="zh-CN" sz="3600" u="sng" dirty="0" smtClean="0">
                <a:solidFill>
                  <a:srgbClr val="C66B5A"/>
                </a:solidFill>
                <a:effectLst>
                  <a:outerShdw blurRad="38100" dist="38100" dir="2700000" algn="tl">
                    <a:srgbClr val="C0C0C0"/>
                  </a:outerShdw>
                </a:effectLst>
                <a:latin typeface="Times New Roman" pitchFamily="18" charset="0"/>
                <a:ea typeface="SimSun" pitchFamily="2" charset="-122"/>
              </a:rPr>
            </a:br>
            <a:endParaRPr lang="en-IN" dirty="0"/>
          </a:p>
        </p:txBody>
      </p:sp>
      <p:sp>
        <p:nvSpPr>
          <p:cNvPr id="3" name="Content Placeholder 2"/>
          <p:cNvSpPr>
            <a:spLocks noGrp="1"/>
          </p:cNvSpPr>
          <p:nvPr>
            <p:ph idx="1"/>
          </p:nvPr>
        </p:nvSpPr>
        <p:spPr/>
        <p:txBody>
          <a:bodyPr/>
          <a:lstStyle/>
          <a:p>
            <a:pPr indent="539750" eaLnBrk="1" hangingPunct="1">
              <a:buFont typeface="Wingdings" pitchFamily="2" charset="2"/>
              <a:buChar char="Ø"/>
            </a:pPr>
            <a:r>
              <a:rPr lang="en-US" altLang="zh-CN" sz="2800" dirty="0" smtClean="0">
                <a:ea typeface="SimSun" pitchFamily="2" charset="-122"/>
              </a:rPr>
              <a:t>Conscious system is aware of past and present and is capable of critical analysis.</a:t>
            </a:r>
          </a:p>
          <a:p>
            <a:pPr indent="539750" eaLnBrk="1" hangingPunct="1">
              <a:buFont typeface="Wingdings" pitchFamily="2" charset="2"/>
              <a:buChar char="Ø"/>
            </a:pPr>
            <a:r>
              <a:rPr lang="en-US" altLang="zh-CN" sz="2800" dirty="0" smtClean="0">
                <a:ea typeface="SimSun" pitchFamily="2" charset="-122"/>
              </a:rPr>
              <a:t>is aware of the environment in which it resides.</a:t>
            </a:r>
          </a:p>
          <a:p>
            <a:pPr indent="539750" eaLnBrk="1" hangingPunct="1">
              <a:buFont typeface="Wingdings" pitchFamily="2" charset="2"/>
              <a:buChar char="Ø"/>
            </a:pPr>
            <a:r>
              <a:rPr lang="en-US" altLang="zh-CN" sz="2800" dirty="0" smtClean="0">
                <a:ea typeface="SimSun" pitchFamily="2" charset="-122"/>
              </a:rPr>
              <a:t>has a perception of its internal states. </a:t>
            </a:r>
          </a:p>
          <a:p>
            <a:pPr indent="539750" eaLnBrk="1" hangingPunct="1">
              <a:buFont typeface="Wingdings" pitchFamily="2" charset="2"/>
              <a:buChar char="Ø"/>
            </a:pPr>
            <a:r>
              <a:rPr lang="en-US" altLang="zh-CN" sz="2800" dirty="0" smtClean="0">
                <a:ea typeface="SimSun" pitchFamily="2" charset="-122"/>
              </a:rPr>
              <a:t>is capable to predict and explain current and past events.</a:t>
            </a:r>
          </a:p>
          <a:p>
            <a:pPr indent="539750" eaLnBrk="1" hangingPunct="1">
              <a:buFont typeface="Wingdings" pitchFamily="2" charset="2"/>
              <a:buChar char="Ø"/>
            </a:pPr>
            <a:r>
              <a:rPr lang="en-US" altLang="zh-CN" sz="2800" dirty="0" smtClean="0">
                <a:ea typeface="SimSun" pitchFamily="2" charset="-122"/>
              </a:rPr>
              <a:t>is capable of autonomous construction of future actions.</a:t>
            </a:r>
          </a:p>
          <a:p>
            <a:pPr indent="539750" eaLnBrk="1" hangingPunct="1">
              <a:buFont typeface="Wingdings" pitchFamily="2" charset="2"/>
              <a:buChar char="Ø"/>
            </a:pPr>
            <a:r>
              <a:rPr lang="en-US" altLang="zh-CN" sz="2800" dirty="0" smtClean="0">
                <a:ea typeface="SimSun" pitchFamily="2" charset="-122"/>
              </a:rPr>
              <a:t>can utilize past actions in the formulation of future plans.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7114"/>
            <a:ext cx="7239000" cy="1143000"/>
          </a:xfrm>
        </p:spPr>
        <p:txBody>
          <a:bodyPr>
            <a:normAutofit fontScale="90000"/>
          </a:bodyPr>
          <a:lstStyle/>
          <a:p>
            <a:r>
              <a:rPr lang="en-US" altLang="zh-CN" sz="4000" u="sng" dirty="0" smtClean="0">
                <a:solidFill>
                  <a:srgbClr val="C66B5A"/>
                </a:solidFill>
                <a:effectLst>
                  <a:outerShdw blurRad="38100" dist="38100" dir="2700000" algn="tl">
                    <a:srgbClr val="C0C0C0"/>
                  </a:outerShdw>
                </a:effectLst>
                <a:latin typeface="Times New Roman" pitchFamily="18" charset="0"/>
                <a:ea typeface="SimSun" pitchFamily="2" charset="-122"/>
              </a:rPr>
              <a:t>Conscious  System Requirements:</a:t>
            </a:r>
            <a:br>
              <a:rPr lang="en-US" altLang="zh-CN" sz="4000" u="sng" dirty="0" smtClean="0">
                <a:solidFill>
                  <a:srgbClr val="C66B5A"/>
                </a:solidFill>
                <a:effectLst>
                  <a:outerShdw blurRad="38100" dist="38100" dir="2700000" algn="tl">
                    <a:srgbClr val="C0C0C0"/>
                  </a:outerShdw>
                </a:effectLst>
                <a:latin typeface="Times New Roman" pitchFamily="18" charset="0"/>
                <a:ea typeface="SimSun" pitchFamily="2" charset="-122"/>
              </a:rPr>
            </a:br>
            <a:endParaRPr lang="en-IN" dirty="0"/>
          </a:p>
        </p:txBody>
      </p:sp>
      <p:sp>
        <p:nvSpPr>
          <p:cNvPr id="3" name="Content Placeholder 2"/>
          <p:cNvSpPr>
            <a:spLocks noGrp="1"/>
          </p:cNvSpPr>
          <p:nvPr>
            <p:ph idx="1"/>
          </p:nvPr>
        </p:nvSpPr>
        <p:spPr/>
        <p:txBody>
          <a:bodyPr/>
          <a:lstStyle/>
          <a:p>
            <a:pPr indent="539750" eaLnBrk="1" hangingPunct="1">
              <a:buFont typeface="Wingdings" pitchFamily="2" charset="2"/>
              <a:buChar char="Ø"/>
            </a:pPr>
            <a:r>
              <a:rPr lang="en-US" altLang="zh-CN" sz="2800" dirty="0" smtClean="0">
                <a:ea typeface="SimSun" pitchFamily="2" charset="-122"/>
              </a:rPr>
              <a:t>is able to locate itself in its relationship to other entities.</a:t>
            </a:r>
          </a:p>
          <a:p>
            <a:pPr indent="539750" eaLnBrk="1" hangingPunct="1">
              <a:buFont typeface="Wingdings" pitchFamily="2" charset="2"/>
              <a:buChar char="Ø"/>
            </a:pPr>
            <a:r>
              <a:rPr lang="en-US" altLang="zh-CN" sz="2800" dirty="0" smtClean="0">
                <a:ea typeface="SimSun" pitchFamily="2" charset="-122"/>
              </a:rPr>
              <a:t>can generate an internal representation of itself and its environment.</a:t>
            </a:r>
          </a:p>
          <a:p>
            <a:pPr indent="539750" eaLnBrk="1" hangingPunct="1">
              <a:buFont typeface="Wingdings" pitchFamily="2" charset="2"/>
              <a:buChar char="Ø"/>
            </a:pPr>
            <a:r>
              <a:rPr lang="en-US" altLang="zh-CN" sz="2800" dirty="0" smtClean="0">
                <a:ea typeface="SimSun" pitchFamily="2" charset="-122"/>
              </a:rPr>
              <a:t>is capable of autonomously and selectively directing its attention to address current important situations.</a:t>
            </a:r>
          </a:p>
          <a:p>
            <a:endParaRPr lang="en-IN" sz="2800" dirty="0" smtClean="0"/>
          </a:p>
          <a:p>
            <a:endParaRPr lang="en-IN" sz="28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3600" b="0" u="sng" dirty="0" smtClean="0">
                <a:ea typeface="SimSun" pitchFamily="2" charset="-122"/>
              </a:rPr>
              <a:t> Theory on Computational Model of Machine Consciousness.</a:t>
            </a:r>
            <a:endParaRPr lang="en-IN" dirty="0"/>
          </a:p>
        </p:txBody>
      </p:sp>
      <p:sp>
        <p:nvSpPr>
          <p:cNvPr id="3" name="Content Placeholder 2"/>
          <p:cNvSpPr>
            <a:spLocks noGrp="1"/>
          </p:cNvSpPr>
          <p:nvPr>
            <p:ph idx="1"/>
          </p:nvPr>
        </p:nvSpPr>
        <p:spPr>
          <a:xfrm>
            <a:off x="457200" y="1463675"/>
            <a:ext cx="7239000" cy="4846638"/>
          </a:xfrm>
        </p:spPr>
        <p:txBody>
          <a:bodyPr/>
          <a:lstStyle/>
          <a:p>
            <a:pPr>
              <a:buNone/>
            </a:pPr>
            <a:r>
              <a:rPr lang="en-IN" dirty="0" smtClean="0"/>
              <a:t>1)</a:t>
            </a:r>
            <a:r>
              <a:rPr lang="en-IN" dirty="0" err="1" smtClean="0"/>
              <a:t>Baar’s</a:t>
            </a:r>
            <a:r>
              <a:rPr lang="en-IN" dirty="0" smtClean="0"/>
              <a:t> and Franklin proposed a model of consciousness called the global workspace theory and developed an agent called Intelligent Distribution Agent (IDA).*</a:t>
            </a:r>
          </a:p>
          <a:p>
            <a:pPr>
              <a:buFont typeface="Wingdings" pitchFamily="2" charset="2"/>
              <a:buChar char="§"/>
            </a:pPr>
            <a:r>
              <a:rPr lang="en-IN" dirty="0" smtClean="0"/>
              <a:t>According to them -“Consciousness is accomplished by a distributed society of specialists that is  equipped with working memory, called a global workspace, whose contents can be broadcast to the system as a whole”. Global workspace theory suggests a fleeting memory capacity in which only one consistent content can be dominant at any given moment”.</a:t>
            </a:r>
          </a:p>
          <a:p>
            <a:endParaRPr lang="en-I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3600" b="0" u="sng" dirty="0" smtClean="0">
                <a:ea typeface="SimSun" pitchFamily="2" charset="-122"/>
              </a:rPr>
              <a:t> theory on Computational Model of Machine Consciousness(contd..)</a:t>
            </a:r>
            <a:endParaRPr lang="en-IN" dirty="0"/>
          </a:p>
        </p:txBody>
      </p:sp>
      <p:sp>
        <p:nvSpPr>
          <p:cNvPr id="3" name="Content Placeholder 2"/>
          <p:cNvSpPr>
            <a:spLocks noGrp="1"/>
          </p:cNvSpPr>
          <p:nvPr>
            <p:ph idx="1"/>
          </p:nvPr>
        </p:nvSpPr>
        <p:spPr/>
        <p:txBody>
          <a:bodyPr/>
          <a:lstStyle/>
          <a:p>
            <a:pPr>
              <a:buNone/>
            </a:pPr>
            <a:r>
              <a:rPr lang="en-IN" dirty="0" smtClean="0"/>
              <a:t>2)Rosenthal’s Higher Order Thought (HOT) theory : </a:t>
            </a:r>
          </a:p>
          <a:p>
            <a:pPr>
              <a:buFont typeface="Wingdings" pitchFamily="2" charset="2"/>
              <a:buChar char="§"/>
            </a:pPr>
            <a:r>
              <a:rPr lang="en-IN" dirty="0" smtClean="0"/>
              <a:t>Says “We don't sense our conscious thoughts and sensations, since there's no distinctive sensory modality or sense organ for doing so. The only alternative is that we are conscious of our conscious thoughts, feelings, and sensations by having thoughts about them. These higher-order thoughts are themselves seldom conscious; so we are typically unaware of them.”</a:t>
            </a:r>
          </a:p>
          <a:p>
            <a:endParaRPr lang="en-I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3600" b="0" u="sng" dirty="0" smtClean="0">
                <a:ea typeface="SimSun" pitchFamily="2" charset="-122"/>
              </a:rPr>
              <a:t>Theory on Computational Model of Machine Consciousness(contd..)</a:t>
            </a:r>
            <a:endParaRPr lang="en-IN" dirty="0"/>
          </a:p>
        </p:txBody>
      </p:sp>
      <p:sp>
        <p:nvSpPr>
          <p:cNvPr id="3" name="Content Placeholder 2"/>
          <p:cNvSpPr>
            <a:spLocks noGrp="1"/>
          </p:cNvSpPr>
          <p:nvPr>
            <p:ph idx="1"/>
          </p:nvPr>
        </p:nvSpPr>
        <p:spPr/>
        <p:txBody>
          <a:bodyPr/>
          <a:lstStyle/>
          <a:p>
            <a:pPr>
              <a:buNone/>
            </a:pPr>
            <a:r>
              <a:rPr lang="en-IN" dirty="0" smtClean="0"/>
              <a:t>3) </a:t>
            </a:r>
            <a:r>
              <a:rPr lang="en-IN" dirty="0" err="1" smtClean="0"/>
              <a:t>Haikonen</a:t>
            </a:r>
            <a:r>
              <a:rPr lang="en-IN" dirty="0" smtClean="0"/>
              <a:t> has proposed a cognitive architecture based on his theory:</a:t>
            </a:r>
          </a:p>
          <a:p>
            <a:pPr>
              <a:buFont typeface="Wingdings" pitchFamily="2" charset="2"/>
              <a:buChar char="§"/>
            </a:pPr>
            <a:r>
              <a:rPr lang="en-IN" dirty="0" smtClean="0"/>
              <a:t> That if the neural network is large enough and complicated enough, the traits of consciousness will eventually emerge on their own. </a:t>
            </a:r>
          </a:p>
          <a:p>
            <a:pPr>
              <a:buFont typeface="Wingdings" pitchFamily="2" charset="2"/>
              <a:buChar char="§"/>
            </a:pPr>
            <a:r>
              <a:rPr lang="en-IN" dirty="0" smtClean="0"/>
              <a:t>Thus, he suggests that no algorithm specifically designed for implementing consciousness is necessary.</a:t>
            </a:r>
            <a:endParaRPr lang="en-I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3600" b="0" u="sng" dirty="0" smtClean="0">
                <a:ea typeface="SimSun" pitchFamily="2" charset="-122"/>
              </a:rPr>
              <a:t>Theory on Computational Model of Machine Consciousness(contd..)</a:t>
            </a:r>
            <a:endParaRPr lang="en-IN" dirty="0"/>
          </a:p>
        </p:txBody>
      </p:sp>
      <p:sp>
        <p:nvSpPr>
          <p:cNvPr id="3" name="Content Placeholder 2"/>
          <p:cNvSpPr>
            <a:spLocks noGrp="1"/>
          </p:cNvSpPr>
          <p:nvPr>
            <p:ph idx="1"/>
          </p:nvPr>
        </p:nvSpPr>
        <p:spPr/>
        <p:txBody>
          <a:bodyPr/>
          <a:lstStyle/>
          <a:p>
            <a:pPr>
              <a:buNone/>
            </a:pPr>
            <a:r>
              <a:rPr lang="en-IN" dirty="0" smtClean="0"/>
              <a:t>4) Sun proposed another architecture called CLARION :</a:t>
            </a:r>
          </a:p>
          <a:p>
            <a:pPr>
              <a:buFont typeface="Wingdings" pitchFamily="2" charset="2"/>
              <a:buChar char="§"/>
            </a:pPr>
            <a:r>
              <a:rPr lang="en-IN" dirty="0" smtClean="0"/>
              <a:t>CLARION is a two-level architecture in which the lower level concerns things, events, perceptions, reactive information, which cannot be associated with consciousness, and the higher level solely implements consciousness.</a:t>
            </a:r>
          </a:p>
          <a:p>
            <a:pPr>
              <a:buFont typeface="Wingdings" pitchFamily="2" charset="2"/>
              <a:buChar char="§"/>
            </a:pPr>
            <a:r>
              <a:rPr lang="en-IN" dirty="0" smtClean="0"/>
              <a:t> These two levels are inter-connected with each other in both directions to form complete virtual machine architecture. </a:t>
            </a:r>
            <a:endParaRPr lang="en-IN"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3600" b="0" u="sng" dirty="0" smtClean="0">
                <a:ea typeface="SimSun" pitchFamily="2" charset="-122"/>
              </a:rPr>
              <a:t>Theory on Computational Model of Machine Consciousness(contd..)</a:t>
            </a:r>
            <a:endParaRPr lang="en-IN" dirty="0"/>
          </a:p>
        </p:txBody>
      </p:sp>
      <p:sp>
        <p:nvSpPr>
          <p:cNvPr id="3" name="Content Placeholder 2"/>
          <p:cNvSpPr>
            <a:spLocks noGrp="1"/>
          </p:cNvSpPr>
          <p:nvPr>
            <p:ph idx="1"/>
          </p:nvPr>
        </p:nvSpPr>
        <p:spPr>
          <a:xfrm>
            <a:off x="457200" y="1463675"/>
            <a:ext cx="7239000" cy="4846638"/>
          </a:xfrm>
        </p:spPr>
        <p:txBody>
          <a:bodyPr/>
          <a:lstStyle/>
          <a:p>
            <a:pPr>
              <a:buNone/>
            </a:pPr>
            <a:r>
              <a:rPr lang="en-IN" dirty="0" smtClean="0"/>
              <a:t>5) Supra-modular interaction theory proposed by </a:t>
            </a:r>
            <a:r>
              <a:rPr lang="en-IN" dirty="0" err="1" smtClean="0"/>
              <a:t>Morsella</a:t>
            </a:r>
            <a:r>
              <a:rPr lang="en-IN" dirty="0" smtClean="0"/>
              <a:t>:</a:t>
            </a:r>
          </a:p>
          <a:p>
            <a:pPr>
              <a:buFont typeface="Wingdings" pitchFamily="2" charset="2"/>
              <a:buChar char="§"/>
            </a:pPr>
            <a:r>
              <a:rPr lang="en-IN" dirty="0" smtClean="0"/>
              <a:t>Which models consciousness as integration of high level, specialized, multi-modal systems. </a:t>
            </a:r>
          </a:p>
          <a:p>
            <a:pPr>
              <a:buFont typeface="Wingdings" pitchFamily="2" charset="2"/>
              <a:buChar char="§"/>
            </a:pPr>
            <a:r>
              <a:rPr lang="en-IN" dirty="0" smtClean="0"/>
              <a:t>Under this model, a distinction between the consciously penetrable and impenetrable modules (systems) is highlighted, and consciousness appears as a cross-talk among these modules.</a:t>
            </a:r>
          </a:p>
          <a:p>
            <a:pPr>
              <a:buFont typeface="Wingdings" pitchFamily="2" charset="2"/>
              <a:buChar char="§"/>
            </a:pPr>
            <a:r>
              <a:rPr lang="en-IN" dirty="0" smtClean="0"/>
              <a:t> No mechanism is implied how these cross-talks between different modules or levels are organized and how a machine reflects it own actions.</a:t>
            </a:r>
          </a:p>
          <a:p>
            <a:endParaRPr lang="en-IN" dirty="0" smtClean="0"/>
          </a:p>
          <a:p>
            <a:endParaRPr lang="en-IN"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68362"/>
            <a:ext cx="7239000" cy="1143000"/>
          </a:xfrm>
        </p:spPr>
        <p:txBody>
          <a:bodyPr>
            <a:normAutofit fontScale="90000"/>
          </a:bodyPr>
          <a:lstStyle/>
          <a:p>
            <a:r>
              <a:rPr lang="en-US" altLang="zh-CN" sz="4000" b="0" u="sng" dirty="0" smtClean="0">
                <a:ea typeface="SimSun" pitchFamily="2" charset="-122"/>
              </a:rPr>
              <a:t>Theory on Computational Model of Machine Consciousness(contd..)</a:t>
            </a:r>
            <a:endParaRPr lang="en-IN" dirty="0"/>
          </a:p>
        </p:txBody>
      </p:sp>
      <p:sp>
        <p:nvSpPr>
          <p:cNvPr id="3" name="Content Placeholder 2"/>
          <p:cNvSpPr>
            <a:spLocks noGrp="1"/>
          </p:cNvSpPr>
          <p:nvPr>
            <p:ph idx="1"/>
          </p:nvPr>
        </p:nvSpPr>
        <p:spPr>
          <a:xfrm>
            <a:off x="457200" y="2011362"/>
            <a:ext cx="7239000" cy="4846638"/>
          </a:xfrm>
        </p:spPr>
        <p:txBody>
          <a:bodyPr/>
          <a:lstStyle/>
          <a:p>
            <a:pPr>
              <a:buNone/>
            </a:pPr>
            <a:r>
              <a:rPr lang="en-IN" dirty="0" smtClean="0"/>
              <a:t>6) Taylor proposed corollary discharge of attention movement (CODAM) model:</a:t>
            </a:r>
          </a:p>
          <a:p>
            <a:pPr>
              <a:buFont typeface="Wingdings" pitchFamily="2" charset="2"/>
              <a:buChar char="§"/>
            </a:pPr>
            <a:r>
              <a:rPr lang="en-IN" dirty="0" smtClean="0"/>
              <a:t> That emphasizes the role of attention and change in attention for implementing consciousness.</a:t>
            </a:r>
          </a:p>
          <a:p>
            <a:pPr>
              <a:buFont typeface="Wingdings" pitchFamily="2" charset="2"/>
              <a:buChar char="§"/>
            </a:pPr>
            <a:r>
              <a:rPr lang="en-IN" dirty="0" smtClean="0"/>
              <a:t>We do agree that attention and attention switching mechanism is important to realize machine consciousness. </a:t>
            </a:r>
          </a:p>
          <a:p>
            <a:pPr>
              <a:buFont typeface="Wingdings" pitchFamily="2" charset="2"/>
              <a:buChar char="§"/>
            </a:pPr>
            <a:r>
              <a:rPr lang="en-IN" dirty="0" smtClean="0"/>
              <a:t>However, other factors also need to be considered. </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784" name="Rectangle 8"/>
          <p:cNvSpPr>
            <a:spLocks noGrp="1" noChangeArrowheads="1"/>
          </p:cNvSpPr>
          <p:nvPr>
            <p:ph type="title"/>
          </p:nvPr>
        </p:nvSpPr>
        <p:spPr>
          <a:xfrm>
            <a:off x="477838" y="196850"/>
            <a:ext cx="8145462" cy="896938"/>
          </a:xfrm>
        </p:spPr>
        <p:txBody>
          <a:bodyPr/>
          <a:lstStyle/>
          <a:p>
            <a:pPr eaLnBrk="1" fontAlgn="auto" hangingPunct="1">
              <a:lnSpc>
                <a:spcPct val="92000"/>
              </a:lnSpc>
              <a:spcAft>
                <a:spcPts val="0"/>
              </a:spcAft>
              <a:defRPr/>
            </a:pPr>
            <a:r>
              <a:rPr lang="en-US" altLang="zh-CN" b="0" u="sng" dirty="0" smtClean="0">
                <a:ea typeface="SimSun" pitchFamily="2" charset="-122"/>
              </a:rPr>
              <a:t>What’s Machine Consciousness?</a:t>
            </a:r>
          </a:p>
        </p:txBody>
      </p:sp>
      <p:pic>
        <p:nvPicPr>
          <p:cNvPr id="12291" name="Picture 5" descr="biorobot11f-thumb.jpg"/>
          <p:cNvPicPr>
            <a:picLocks noChangeAspect="1"/>
          </p:cNvPicPr>
          <p:nvPr/>
        </p:nvPicPr>
        <p:blipFill>
          <a:blip r:embed="rId3"/>
          <a:srcRect/>
          <a:stretch>
            <a:fillRect/>
          </a:stretch>
        </p:blipFill>
        <p:spPr bwMode="auto">
          <a:xfrm>
            <a:off x="2692400" y="1157287"/>
            <a:ext cx="2774950" cy="322421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12292" name="TextBox 6"/>
          <p:cNvSpPr txBox="1">
            <a:spLocks noChangeArrowheads="1"/>
          </p:cNvSpPr>
          <p:nvPr/>
        </p:nvSpPr>
        <p:spPr bwMode="auto">
          <a:xfrm>
            <a:off x="280988" y="4381500"/>
            <a:ext cx="8342312" cy="1865126"/>
          </a:xfrm>
          <a:prstGeom prst="rect">
            <a:avLst/>
          </a:prstGeom>
          <a:noFill/>
          <a:ln w="9525">
            <a:noFill/>
            <a:miter lim="800000"/>
            <a:headEnd/>
            <a:tailEnd/>
          </a:ln>
        </p:spPr>
        <p:txBody>
          <a:bodyPr>
            <a:spAutoFit/>
          </a:bodyPr>
          <a:lstStyle/>
          <a:p>
            <a:pPr>
              <a:lnSpc>
                <a:spcPct val="120000"/>
              </a:lnSpc>
            </a:pPr>
            <a:r>
              <a:rPr lang="en-US" i="0" dirty="0">
                <a:solidFill>
                  <a:srgbClr val="F86155"/>
                </a:solidFill>
              </a:rPr>
              <a:t>Machine consciousness refers to attempts </a:t>
            </a:r>
            <a:r>
              <a:rPr lang="en-US" i="0" dirty="0" smtClean="0">
                <a:solidFill>
                  <a:srgbClr val="F86155"/>
                </a:solidFill>
              </a:rPr>
              <a:t>to design </a:t>
            </a:r>
            <a:r>
              <a:rPr lang="en-US" i="0" dirty="0">
                <a:solidFill>
                  <a:srgbClr val="F86155"/>
                </a:solidFill>
              </a:rPr>
              <a:t>and analyze informational </a:t>
            </a:r>
            <a:r>
              <a:rPr lang="en-US" i="0" dirty="0" smtClean="0">
                <a:solidFill>
                  <a:srgbClr val="F86155"/>
                </a:solidFill>
              </a:rPr>
              <a:t>machines.</a:t>
            </a:r>
            <a:endParaRPr lang="en-US" i="0" dirty="0"/>
          </a:p>
          <a:p>
            <a:pPr>
              <a:lnSpc>
                <a:spcPct val="120000"/>
              </a:lnSpc>
            </a:pPr>
            <a:endParaRPr lang="en-US" i="0" dirty="0"/>
          </a:p>
          <a:p>
            <a:pPr>
              <a:lnSpc>
                <a:spcPct val="120000"/>
              </a:lnSpc>
            </a:pPr>
            <a:endParaRPr lang="en-US" i="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6725"/>
            <a:ext cx="7239000" cy="1143000"/>
          </a:xfrm>
        </p:spPr>
        <p:txBody>
          <a:bodyPr>
            <a:normAutofit fontScale="90000"/>
          </a:bodyPr>
          <a:lstStyle/>
          <a:p>
            <a:r>
              <a:rPr lang="en-US" altLang="zh-CN" sz="4000" b="0" u="sng" dirty="0" smtClean="0">
                <a:ea typeface="SimSun" pitchFamily="2" charset="-122"/>
              </a:rPr>
              <a:t>Theory on Computational Model of Machine Consciousness(contd..)</a:t>
            </a:r>
            <a:endParaRPr lang="en-IN" dirty="0"/>
          </a:p>
        </p:txBody>
      </p:sp>
      <p:sp>
        <p:nvSpPr>
          <p:cNvPr id="3" name="Content Placeholder 2"/>
          <p:cNvSpPr>
            <a:spLocks noGrp="1"/>
          </p:cNvSpPr>
          <p:nvPr>
            <p:ph idx="1"/>
          </p:nvPr>
        </p:nvSpPr>
        <p:spPr/>
        <p:txBody>
          <a:bodyPr/>
          <a:lstStyle/>
          <a:p>
            <a:pPr>
              <a:buNone/>
            </a:pPr>
            <a:r>
              <a:rPr lang="en-IN" dirty="0" smtClean="0"/>
              <a:t>7) </a:t>
            </a:r>
            <a:r>
              <a:rPr lang="en-IN" dirty="0" err="1" smtClean="0"/>
              <a:t>Sloman</a:t>
            </a:r>
            <a:r>
              <a:rPr lang="en-IN" dirty="0" smtClean="0"/>
              <a:t>, </a:t>
            </a:r>
            <a:r>
              <a:rPr lang="en-IN" dirty="0" err="1" smtClean="0"/>
              <a:t>Chrisley</a:t>
            </a:r>
            <a:r>
              <a:rPr lang="en-IN" dirty="0" smtClean="0"/>
              <a:t> , and their team have proposed the cognitive and affective (</a:t>
            </a:r>
            <a:r>
              <a:rPr lang="en-IN" dirty="0" err="1" smtClean="0"/>
              <a:t>CogAff</a:t>
            </a:r>
            <a:r>
              <a:rPr lang="en-IN" dirty="0" smtClean="0"/>
              <a:t>) schema :</a:t>
            </a:r>
          </a:p>
          <a:p>
            <a:pPr>
              <a:buFont typeface="Wingdings" pitchFamily="2" charset="2"/>
              <a:buChar char="§"/>
            </a:pPr>
            <a:r>
              <a:rPr lang="en-IN" dirty="0" smtClean="0"/>
              <a:t>Which is a generalized schema applicable to a wide range of AI and consciousness architectures. It is able to accommodate multiple hierarchical levels as well as independent lateral modules in its architecture.</a:t>
            </a:r>
          </a:p>
          <a:p>
            <a:pPr>
              <a:buFont typeface="Wingdings" pitchFamily="2" charset="2"/>
              <a:buChar char="§"/>
            </a:pPr>
            <a:r>
              <a:rPr lang="en-IN" dirty="0" smtClean="0"/>
              <a:t> It is capable of representing reactive, deliberative, as well as reflective (meta-management) systems, thus providing a</a:t>
            </a:r>
            <a:endParaRPr lang="en-IN"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3600" b="0" u="sng" dirty="0" smtClean="0">
                <a:ea typeface="SimSun" pitchFamily="2" charset="-122"/>
              </a:rPr>
              <a:t>Theory on Computational Model of Machine Consciousness(contd..)</a:t>
            </a:r>
            <a:endParaRPr lang="en-IN" dirty="0"/>
          </a:p>
        </p:txBody>
      </p:sp>
      <p:sp>
        <p:nvSpPr>
          <p:cNvPr id="3" name="Content Placeholder 2"/>
          <p:cNvSpPr>
            <a:spLocks noGrp="1"/>
          </p:cNvSpPr>
          <p:nvPr>
            <p:ph idx="1"/>
          </p:nvPr>
        </p:nvSpPr>
        <p:spPr/>
        <p:txBody>
          <a:bodyPr/>
          <a:lstStyle/>
          <a:p>
            <a:pPr>
              <a:buNone/>
            </a:pPr>
            <a:r>
              <a:rPr lang="en-IN" dirty="0" smtClean="0"/>
              <a:t>   broad framework for comparison, judgment and possibilities exploration of AI and consciousness architectures. </a:t>
            </a:r>
          </a:p>
          <a:p>
            <a:endParaRPr lang="en-IN" dirty="0" smtClean="0"/>
          </a:p>
          <a:p>
            <a:endParaRPr lang="en-I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479925" y="3048000"/>
            <a:ext cx="184150" cy="762000"/>
          </a:xfrm>
          <a:prstGeom prst="rect">
            <a:avLst/>
          </a:prstGeom>
          <a:noFill/>
          <a:ln w="12700">
            <a:noFill/>
            <a:miter lim="800000"/>
            <a:headEnd/>
            <a:tailEnd/>
          </a:ln>
        </p:spPr>
        <p:txBody>
          <a:bodyPr wrap="none">
            <a:spAutoFit/>
          </a:bodyPr>
          <a:lstStyle/>
          <a:p>
            <a:pPr eaLnBrk="1" hangingPunct="1"/>
            <a:endParaRPr lang="zh-CN" altLang="en-US" sz="4400" i="0">
              <a:solidFill>
                <a:schemeClr val="tx2"/>
              </a:solidFill>
              <a:latin typeface="Times" charset="0"/>
              <a:ea typeface="SimSun" pitchFamily="2" charset="-122"/>
            </a:endParaRPr>
          </a:p>
        </p:txBody>
      </p:sp>
      <p:sp>
        <p:nvSpPr>
          <p:cNvPr id="51203" name="Rectangle 4"/>
          <p:cNvSpPr>
            <a:spLocks noChangeArrowheads="1"/>
          </p:cNvSpPr>
          <p:nvPr/>
        </p:nvSpPr>
        <p:spPr bwMode="auto">
          <a:xfrm>
            <a:off x="0" y="3233738"/>
            <a:ext cx="9144000" cy="0"/>
          </a:xfrm>
          <a:prstGeom prst="rect">
            <a:avLst/>
          </a:prstGeom>
          <a:noFill/>
          <a:ln w="12700">
            <a:noFill/>
            <a:miter lim="800000"/>
            <a:headEnd/>
            <a:tailEnd/>
          </a:ln>
        </p:spPr>
        <p:txBody>
          <a:bodyPr wrap="none" anchor="ctr">
            <a:spAutoFit/>
          </a:bodyPr>
          <a:lstStyle/>
          <a:p>
            <a:endParaRPr lang="pl-PL"/>
          </a:p>
        </p:txBody>
      </p:sp>
      <p:sp>
        <p:nvSpPr>
          <p:cNvPr id="1457157" name="Rectangle 5"/>
          <p:cNvSpPr>
            <a:spLocks noGrp="1" noChangeArrowheads="1"/>
          </p:cNvSpPr>
          <p:nvPr>
            <p:ph type="title"/>
          </p:nvPr>
        </p:nvSpPr>
        <p:spPr>
          <a:xfrm>
            <a:off x="660400" y="287338"/>
            <a:ext cx="8185150" cy="715962"/>
          </a:xfrm>
        </p:spPr>
        <p:txBody>
          <a:bodyPr>
            <a:normAutofit fontScale="90000"/>
          </a:bodyPr>
          <a:lstStyle/>
          <a:p>
            <a:pPr eaLnBrk="1" fontAlgn="auto" hangingPunct="1">
              <a:spcAft>
                <a:spcPts val="0"/>
              </a:spcAft>
              <a:defRPr/>
            </a:pPr>
            <a:r>
              <a:rPr lang="en-US" altLang="zh-CN" sz="3200" b="0" u="sng" dirty="0" smtClean="0">
                <a:ea typeface="SimSun" pitchFamily="2" charset="-122"/>
              </a:rPr>
              <a:t>Computational Model of Machine Consciousness</a:t>
            </a:r>
          </a:p>
        </p:txBody>
      </p:sp>
      <p:grpSp>
        <p:nvGrpSpPr>
          <p:cNvPr id="51205" name="Group 129"/>
          <p:cNvGrpSpPr>
            <a:grpSpLocks noChangeAspect="1"/>
          </p:cNvGrpSpPr>
          <p:nvPr/>
        </p:nvGrpSpPr>
        <p:grpSpPr bwMode="auto">
          <a:xfrm>
            <a:off x="1081088" y="1279525"/>
            <a:ext cx="7199312" cy="5230813"/>
            <a:chOff x="71438" y="7729516"/>
            <a:chExt cx="13916072" cy="10461214"/>
          </a:xfrm>
        </p:grpSpPr>
        <p:grpSp>
          <p:nvGrpSpPr>
            <p:cNvPr id="51209" name="Group 20"/>
            <p:cNvGrpSpPr>
              <a:grpSpLocks/>
            </p:cNvGrpSpPr>
            <p:nvPr/>
          </p:nvGrpSpPr>
          <p:grpSpPr bwMode="auto">
            <a:xfrm>
              <a:off x="3629000" y="12158672"/>
              <a:ext cx="4630764" cy="5898066"/>
              <a:chOff x="1128670" y="16659266"/>
              <a:chExt cx="6875983" cy="5898066"/>
            </a:xfrm>
          </p:grpSpPr>
          <p:sp>
            <p:nvSpPr>
              <p:cNvPr id="51257" name="TextBox 3"/>
              <p:cNvSpPr txBox="1">
                <a:spLocks noChangeArrowheads="1"/>
              </p:cNvSpPr>
              <p:nvPr/>
            </p:nvSpPr>
            <p:spPr bwMode="auto">
              <a:xfrm>
                <a:off x="1128670" y="16659266"/>
                <a:ext cx="3499506" cy="1199929"/>
              </a:xfrm>
              <a:prstGeom prst="rect">
                <a:avLst/>
              </a:prstGeom>
              <a:noFill/>
              <a:ln w="19050">
                <a:solidFill>
                  <a:schemeClr val="tx1"/>
                </a:solidFill>
                <a:miter lim="800000"/>
                <a:headEnd/>
                <a:tailEnd/>
              </a:ln>
            </p:spPr>
            <p:txBody>
              <a:bodyPr>
                <a:spAutoFit/>
              </a:bodyPr>
              <a:lstStyle/>
              <a:p>
                <a:pPr algn="ctr"/>
                <a:r>
                  <a:rPr lang="en-US" sz="1600" i="0">
                    <a:latin typeface="Times New Roman" pitchFamily="18" charset="0"/>
                    <a:cs typeface="Times New Roman" pitchFamily="18" charset="0"/>
                  </a:rPr>
                  <a:t>Semantic memory</a:t>
                </a:r>
              </a:p>
            </p:txBody>
          </p:sp>
          <p:sp>
            <p:nvSpPr>
              <p:cNvPr id="51258" name="TextBox 179"/>
              <p:cNvSpPr txBox="1">
                <a:spLocks noChangeArrowheads="1"/>
              </p:cNvSpPr>
              <p:nvPr/>
            </p:nvSpPr>
            <p:spPr bwMode="auto">
              <a:xfrm>
                <a:off x="1128670" y="18440114"/>
                <a:ext cx="3499506" cy="1199929"/>
              </a:xfrm>
              <a:prstGeom prst="rect">
                <a:avLst/>
              </a:prstGeom>
              <a:noFill/>
              <a:ln w="19050">
                <a:solidFill>
                  <a:schemeClr val="tx1"/>
                </a:solidFill>
                <a:miter lim="800000"/>
                <a:headEnd/>
                <a:tailEnd/>
              </a:ln>
            </p:spPr>
            <p:txBody>
              <a:bodyPr>
                <a:spAutoFit/>
              </a:bodyPr>
              <a:lstStyle/>
              <a:p>
                <a:pPr algn="ctr"/>
                <a:r>
                  <a:rPr lang="en-US" sz="1600" i="0">
                    <a:latin typeface="Times New Roman" pitchFamily="18" charset="0"/>
                    <a:cs typeface="Times New Roman" pitchFamily="18" charset="0"/>
                  </a:rPr>
                  <a:t>Sensory processors</a:t>
                </a:r>
              </a:p>
            </p:txBody>
          </p:sp>
          <p:sp>
            <p:nvSpPr>
              <p:cNvPr id="51259" name="TextBox 180"/>
              <p:cNvSpPr txBox="1">
                <a:spLocks noChangeArrowheads="1"/>
              </p:cNvSpPr>
              <p:nvPr/>
            </p:nvSpPr>
            <p:spPr bwMode="auto">
              <a:xfrm>
                <a:off x="1128670" y="20233659"/>
                <a:ext cx="6875983" cy="711069"/>
              </a:xfrm>
              <a:prstGeom prst="rect">
                <a:avLst/>
              </a:prstGeom>
              <a:noFill/>
              <a:ln w="19050">
                <a:solidFill>
                  <a:schemeClr val="tx1"/>
                </a:solidFill>
                <a:miter lim="800000"/>
                <a:headEnd/>
                <a:tailEnd/>
              </a:ln>
            </p:spPr>
            <p:txBody>
              <a:bodyPr>
                <a:spAutoFit/>
              </a:bodyPr>
              <a:lstStyle/>
              <a:p>
                <a:pPr algn="ctr"/>
                <a:r>
                  <a:rPr lang="en-US" sz="1600" i="0">
                    <a:latin typeface="Times New Roman" pitchFamily="18" charset="0"/>
                    <a:cs typeface="Times New Roman" pitchFamily="18" charset="0"/>
                  </a:rPr>
                  <a:t>Data encoders/ decoders</a:t>
                </a:r>
              </a:p>
            </p:txBody>
          </p:sp>
          <p:sp>
            <p:nvSpPr>
              <p:cNvPr id="51260" name="TextBox 181"/>
              <p:cNvSpPr txBox="1">
                <a:spLocks noChangeArrowheads="1"/>
              </p:cNvSpPr>
              <p:nvPr/>
            </p:nvSpPr>
            <p:spPr bwMode="auto">
              <a:xfrm>
                <a:off x="2814630" y="21357403"/>
                <a:ext cx="3504063" cy="1199929"/>
              </a:xfrm>
              <a:prstGeom prst="rect">
                <a:avLst/>
              </a:prstGeom>
              <a:noFill/>
              <a:ln w="19050">
                <a:solidFill>
                  <a:schemeClr val="tx1"/>
                </a:solidFill>
                <a:miter lim="800000"/>
                <a:headEnd/>
                <a:tailEnd/>
              </a:ln>
            </p:spPr>
            <p:txBody>
              <a:bodyPr>
                <a:spAutoFit/>
              </a:bodyPr>
              <a:lstStyle/>
              <a:p>
                <a:pPr algn="ctr"/>
                <a:r>
                  <a:rPr lang="en-US" sz="1600" i="0">
                    <a:latin typeface="Times New Roman" pitchFamily="18" charset="0"/>
                    <a:cs typeface="Times New Roman" pitchFamily="18" charset="0"/>
                  </a:rPr>
                  <a:t>Sensory units</a:t>
                </a:r>
              </a:p>
            </p:txBody>
          </p:sp>
        </p:grpSp>
        <p:grpSp>
          <p:nvGrpSpPr>
            <p:cNvPr id="51210" name="Group 21"/>
            <p:cNvGrpSpPr>
              <a:grpSpLocks/>
            </p:cNvGrpSpPr>
            <p:nvPr/>
          </p:nvGrpSpPr>
          <p:grpSpPr bwMode="auto">
            <a:xfrm>
              <a:off x="9246734" y="12158694"/>
              <a:ext cx="4597900" cy="5921453"/>
              <a:chOff x="6048978" y="16659267"/>
              <a:chExt cx="7509904" cy="4885341"/>
            </a:xfrm>
          </p:grpSpPr>
          <p:sp>
            <p:nvSpPr>
              <p:cNvPr id="51253" name="TextBox 174"/>
              <p:cNvSpPr txBox="1">
                <a:spLocks noChangeArrowheads="1"/>
              </p:cNvSpPr>
              <p:nvPr/>
            </p:nvSpPr>
            <p:spPr bwMode="auto">
              <a:xfrm>
                <a:off x="10059608" y="16659267"/>
                <a:ext cx="3499274" cy="990166"/>
              </a:xfrm>
              <a:prstGeom prst="rect">
                <a:avLst/>
              </a:prstGeom>
              <a:noFill/>
              <a:ln w="19050">
                <a:solidFill>
                  <a:schemeClr val="tx1"/>
                </a:solidFill>
                <a:miter lim="800000"/>
                <a:headEnd/>
                <a:tailEnd/>
              </a:ln>
            </p:spPr>
            <p:txBody>
              <a:bodyPr>
                <a:spAutoFit/>
              </a:bodyPr>
              <a:lstStyle/>
              <a:p>
                <a:pPr algn="ctr"/>
                <a:r>
                  <a:rPr lang="en-US" sz="1600" i="0">
                    <a:latin typeface="Times New Roman" pitchFamily="18" charset="0"/>
                    <a:cs typeface="Times New Roman" pitchFamily="18" charset="0"/>
                  </a:rPr>
                  <a:t>Motor skills</a:t>
                </a:r>
              </a:p>
            </p:txBody>
          </p:sp>
          <p:sp>
            <p:nvSpPr>
              <p:cNvPr id="51254" name="TextBox 175"/>
              <p:cNvSpPr txBox="1">
                <a:spLocks noChangeArrowheads="1"/>
              </p:cNvSpPr>
              <p:nvPr/>
            </p:nvSpPr>
            <p:spPr bwMode="auto">
              <a:xfrm>
                <a:off x="10059608" y="18128799"/>
                <a:ext cx="3499274" cy="990165"/>
              </a:xfrm>
              <a:prstGeom prst="rect">
                <a:avLst/>
              </a:prstGeom>
              <a:noFill/>
              <a:ln w="19050">
                <a:solidFill>
                  <a:schemeClr val="tx1"/>
                </a:solidFill>
                <a:miter lim="800000"/>
                <a:headEnd/>
                <a:tailEnd/>
              </a:ln>
            </p:spPr>
            <p:txBody>
              <a:bodyPr>
                <a:spAutoFit/>
              </a:bodyPr>
              <a:lstStyle/>
              <a:p>
                <a:pPr algn="ctr"/>
                <a:r>
                  <a:rPr lang="en-US" sz="1600" i="0">
                    <a:latin typeface="Times New Roman" pitchFamily="18" charset="0"/>
                    <a:cs typeface="Times New Roman" pitchFamily="18" charset="0"/>
                  </a:rPr>
                  <a:t>Motor processors</a:t>
                </a:r>
              </a:p>
            </p:txBody>
          </p:sp>
          <p:sp>
            <p:nvSpPr>
              <p:cNvPr id="51255" name="TextBox 176"/>
              <p:cNvSpPr txBox="1">
                <a:spLocks noChangeArrowheads="1"/>
              </p:cNvSpPr>
              <p:nvPr/>
            </p:nvSpPr>
            <p:spPr bwMode="auto">
              <a:xfrm>
                <a:off x="6048978" y="19606189"/>
                <a:ext cx="7509904" cy="586764"/>
              </a:xfrm>
              <a:prstGeom prst="rect">
                <a:avLst/>
              </a:prstGeom>
              <a:noFill/>
              <a:ln w="19050">
                <a:solidFill>
                  <a:schemeClr val="tx1"/>
                </a:solidFill>
                <a:miter lim="800000"/>
                <a:headEnd/>
                <a:tailEnd/>
              </a:ln>
            </p:spPr>
            <p:txBody>
              <a:bodyPr>
                <a:spAutoFit/>
              </a:bodyPr>
              <a:lstStyle/>
              <a:p>
                <a:pPr algn="ctr"/>
                <a:r>
                  <a:rPr lang="en-US" sz="1600" i="0">
                    <a:latin typeface="Times New Roman" pitchFamily="18" charset="0"/>
                    <a:cs typeface="Times New Roman" pitchFamily="18" charset="0"/>
                  </a:rPr>
                  <a:t>Data encoders/ decoders</a:t>
                </a:r>
              </a:p>
            </p:txBody>
          </p:sp>
          <p:sp>
            <p:nvSpPr>
              <p:cNvPr id="51256" name="TextBox 177"/>
              <p:cNvSpPr txBox="1">
                <a:spLocks noChangeArrowheads="1"/>
              </p:cNvSpPr>
              <p:nvPr/>
            </p:nvSpPr>
            <p:spPr bwMode="auto">
              <a:xfrm>
                <a:off x="8054293" y="20554442"/>
                <a:ext cx="3499274" cy="990166"/>
              </a:xfrm>
              <a:prstGeom prst="rect">
                <a:avLst/>
              </a:prstGeom>
              <a:noFill/>
              <a:ln w="19050">
                <a:solidFill>
                  <a:schemeClr val="tx1"/>
                </a:solidFill>
                <a:miter lim="800000"/>
                <a:headEnd/>
                <a:tailEnd/>
              </a:ln>
            </p:spPr>
            <p:txBody>
              <a:bodyPr>
                <a:spAutoFit/>
              </a:bodyPr>
              <a:lstStyle/>
              <a:p>
                <a:pPr algn="ctr"/>
                <a:r>
                  <a:rPr lang="en-US" sz="1600" i="0">
                    <a:latin typeface="Times New Roman" pitchFamily="18" charset="0"/>
                    <a:cs typeface="Times New Roman" pitchFamily="18" charset="0"/>
                  </a:rPr>
                  <a:t>Motor  units</a:t>
                </a:r>
              </a:p>
            </p:txBody>
          </p:sp>
        </p:grpSp>
        <p:sp>
          <p:nvSpPr>
            <p:cNvPr id="51211" name="TextBox 132"/>
            <p:cNvSpPr txBox="1">
              <a:spLocks noChangeArrowheads="1"/>
            </p:cNvSpPr>
            <p:nvPr/>
          </p:nvSpPr>
          <p:spPr bwMode="auto">
            <a:xfrm>
              <a:off x="6773246" y="12158467"/>
              <a:ext cx="4072024" cy="1689034"/>
            </a:xfrm>
            <a:prstGeom prst="rect">
              <a:avLst/>
            </a:prstGeom>
            <a:noFill/>
            <a:ln w="19050">
              <a:solidFill>
                <a:schemeClr val="tx1"/>
              </a:solidFill>
              <a:miter lim="800000"/>
              <a:headEnd/>
              <a:tailEnd/>
            </a:ln>
          </p:spPr>
          <p:txBody>
            <a:bodyPr>
              <a:spAutoFit/>
            </a:bodyPr>
            <a:lstStyle/>
            <a:p>
              <a:pPr algn="ctr"/>
              <a:r>
                <a:rPr lang="en-US" sz="1600" i="0">
                  <a:latin typeface="Times New Roman" pitchFamily="18" charset="0"/>
                  <a:cs typeface="Times New Roman" pitchFamily="18" charset="0"/>
                </a:rPr>
                <a:t>Emotions, rewards, and sub-cortical processing</a:t>
              </a:r>
            </a:p>
          </p:txBody>
        </p:sp>
        <p:sp>
          <p:nvSpPr>
            <p:cNvPr id="51212" name="TextBox 133"/>
            <p:cNvSpPr txBox="1">
              <a:spLocks noChangeArrowheads="1"/>
            </p:cNvSpPr>
            <p:nvPr/>
          </p:nvSpPr>
          <p:spPr bwMode="auto">
            <a:xfrm>
              <a:off x="3627938" y="9802710"/>
              <a:ext cx="2286102" cy="1200102"/>
            </a:xfrm>
            <a:prstGeom prst="rect">
              <a:avLst/>
            </a:prstGeom>
            <a:noFill/>
            <a:ln w="19050">
              <a:solidFill>
                <a:schemeClr val="tx1"/>
              </a:solidFill>
              <a:miter lim="800000"/>
              <a:headEnd/>
              <a:tailEnd/>
            </a:ln>
          </p:spPr>
          <p:txBody>
            <a:bodyPr>
              <a:spAutoFit/>
            </a:bodyPr>
            <a:lstStyle/>
            <a:p>
              <a:pPr algn="ctr"/>
              <a:r>
                <a:rPr lang="en-US" sz="1600" i="0">
                  <a:latin typeface="Times New Roman" pitchFamily="18" charset="0"/>
                  <a:cs typeface="Times New Roman" pitchFamily="18" charset="0"/>
                </a:rPr>
                <a:t>Attention switching</a:t>
              </a:r>
            </a:p>
          </p:txBody>
        </p:sp>
        <p:sp>
          <p:nvSpPr>
            <p:cNvPr id="51213" name="TextBox 134"/>
            <p:cNvSpPr txBox="1">
              <a:spLocks noChangeArrowheads="1"/>
            </p:cNvSpPr>
            <p:nvPr/>
          </p:nvSpPr>
          <p:spPr bwMode="auto">
            <a:xfrm>
              <a:off x="11701408" y="9802710"/>
              <a:ext cx="2190976" cy="1200102"/>
            </a:xfrm>
            <a:prstGeom prst="rect">
              <a:avLst/>
            </a:prstGeom>
            <a:noFill/>
            <a:ln w="19050">
              <a:solidFill>
                <a:schemeClr val="tx1"/>
              </a:solidFill>
              <a:miter lim="800000"/>
              <a:headEnd/>
              <a:tailEnd/>
            </a:ln>
          </p:spPr>
          <p:txBody>
            <a:bodyPr>
              <a:spAutoFit/>
            </a:bodyPr>
            <a:lstStyle/>
            <a:p>
              <a:pPr algn="ctr"/>
              <a:r>
                <a:rPr lang="en-US" sz="1600" i="0">
                  <a:latin typeface="Times New Roman" pitchFamily="18" charset="0"/>
                  <a:cs typeface="Times New Roman" pitchFamily="18" charset="0"/>
                </a:rPr>
                <a:t>Action monitoring</a:t>
              </a:r>
            </a:p>
          </p:txBody>
        </p:sp>
        <p:grpSp>
          <p:nvGrpSpPr>
            <p:cNvPr id="51214" name="Group 24"/>
            <p:cNvGrpSpPr>
              <a:grpSpLocks/>
            </p:cNvGrpSpPr>
            <p:nvPr/>
          </p:nvGrpSpPr>
          <p:grpSpPr bwMode="auto">
            <a:xfrm>
              <a:off x="7058024" y="8015268"/>
              <a:ext cx="3500462" cy="2981605"/>
              <a:chOff x="5593545" y="12521510"/>
              <a:chExt cx="3500462" cy="2981605"/>
            </a:xfrm>
          </p:grpSpPr>
          <p:sp>
            <p:nvSpPr>
              <p:cNvPr id="51251" name="TextBox 172"/>
              <p:cNvSpPr txBox="1">
                <a:spLocks noChangeArrowheads="1"/>
              </p:cNvSpPr>
              <p:nvPr/>
            </p:nvSpPr>
            <p:spPr bwMode="auto">
              <a:xfrm>
                <a:off x="5593545" y="14302852"/>
                <a:ext cx="3500462" cy="1200263"/>
              </a:xfrm>
              <a:prstGeom prst="rect">
                <a:avLst/>
              </a:prstGeom>
              <a:noFill/>
              <a:ln w="19050">
                <a:solidFill>
                  <a:schemeClr val="tx1"/>
                </a:solidFill>
                <a:miter lim="800000"/>
                <a:headEnd/>
                <a:tailEnd/>
              </a:ln>
            </p:spPr>
            <p:txBody>
              <a:bodyPr>
                <a:spAutoFit/>
              </a:bodyPr>
              <a:lstStyle/>
              <a:p>
                <a:pPr algn="ctr"/>
                <a:r>
                  <a:rPr lang="en-US" sz="1600" i="0">
                    <a:latin typeface="Times New Roman" pitchFamily="18" charset="0"/>
                    <a:cs typeface="Times New Roman" pitchFamily="18" charset="0"/>
                  </a:rPr>
                  <a:t>Motivation and goal processor</a:t>
                </a:r>
              </a:p>
            </p:txBody>
          </p:sp>
          <p:sp>
            <p:nvSpPr>
              <p:cNvPr id="51252" name="TextBox 173"/>
              <p:cNvSpPr txBox="1">
                <a:spLocks noChangeArrowheads="1"/>
              </p:cNvSpPr>
              <p:nvPr/>
            </p:nvSpPr>
            <p:spPr bwMode="auto">
              <a:xfrm>
                <a:off x="5593545" y="12521510"/>
                <a:ext cx="3500462" cy="1200263"/>
              </a:xfrm>
              <a:prstGeom prst="rect">
                <a:avLst/>
              </a:prstGeom>
              <a:noFill/>
              <a:ln w="19050">
                <a:solidFill>
                  <a:schemeClr val="tx1"/>
                </a:solidFill>
                <a:miter lim="800000"/>
                <a:headEnd/>
                <a:tailEnd/>
              </a:ln>
            </p:spPr>
            <p:txBody>
              <a:bodyPr>
                <a:spAutoFit/>
              </a:bodyPr>
              <a:lstStyle/>
              <a:p>
                <a:pPr algn="ctr"/>
                <a:r>
                  <a:rPr lang="en-US" sz="1600" i="0">
                    <a:latin typeface="Times New Roman" pitchFamily="18" charset="0"/>
                    <a:cs typeface="Times New Roman" pitchFamily="18" charset="0"/>
                  </a:rPr>
                  <a:t>Planning and thinking</a:t>
                </a:r>
              </a:p>
            </p:txBody>
          </p:sp>
        </p:grpSp>
        <p:grpSp>
          <p:nvGrpSpPr>
            <p:cNvPr id="51215" name="Group 25"/>
            <p:cNvGrpSpPr>
              <a:grpSpLocks/>
            </p:cNvGrpSpPr>
            <p:nvPr/>
          </p:nvGrpSpPr>
          <p:grpSpPr bwMode="auto">
            <a:xfrm>
              <a:off x="271414" y="9634636"/>
              <a:ext cx="2571768" cy="3550071"/>
              <a:chOff x="5593545" y="12801613"/>
              <a:chExt cx="3500462" cy="2385422"/>
            </a:xfrm>
          </p:grpSpPr>
          <p:sp>
            <p:nvSpPr>
              <p:cNvPr id="51249" name="TextBox 170"/>
              <p:cNvSpPr txBox="1">
                <a:spLocks noChangeArrowheads="1"/>
              </p:cNvSpPr>
              <p:nvPr/>
            </p:nvSpPr>
            <p:spPr bwMode="auto">
              <a:xfrm>
                <a:off x="5593545" y="14380515"/>
                <a:ext cx="3500462" cy="806520"/>
              </a:xfrm>
              <a:prstGeom prst="rect">
                <a:avLst/>
              </a:prstGeom>
              <a:noFill/>
              <a:ln w="19050">
                <a:solidFill>
                  <a:schemeClr val="tx1"/>
                </a:solidFill>
                <a:miter lim="800000"/>
                <a:headEnd/>
                <a:tailEnd/>
              </a:ln>
            </p:spPr>
            <p:txBody>
              <a:bodyPr>
                <a:spAutoFit/>
              </a:bodyPr>
              <a:lstStyle/>
              <a:p>
                <a:pPr algn="ctr"/>
                <a:r>
                  <a:rPr lang="en-US" sz="1600" i="0">
                    <a:latin typeface="Times New Roman" pitchFamily="18" charset="0"/>
                    <a:cs typeface="Times New Roman" pitchFamily="18" charset="0"/>
                  </a:rPr>
                  <a:t>Episodic memory</a:t>
                </a:r>
              </a:p>
            </p:txBody>
          </p:sp>
          <p:sp>
            <p:nvSpPr>
              <p:cNvPr id="51250" name="TextBox 171"/>
              <p:cNvSpPr txBox="1">
                <a:spLocks noChangeArrowheads="1"/>
              </p:cNvSpPr>
              <p:nvPr/>
            </p:nvSpPr>
            <p:spPr bwMode="auto">
              <a:xfrm>
                <a:off x="5593545" y="12801613"/>
                <a:ext cx="3500462" cy="1135102"/>
              </a:xfrm>
              <a:prstGeom prst="rect">
                <a:avLst/>
              </a:prstGeom>
              <a:noFill/>
              <a:ln w="19050">
                <a:solidFill>
                  <a:schemeClr val="tx1"/>
                </a:solidFill>
                <a:miter lim="800000"/>
                <a:headEnd/>
                <a:tailEnd/>
              </a:ln>
            </p:spPr>
            <p:txBody>
              <a:bodyPr>
                <a:spAutoFit/>
              </a:bodyPr>
              <a:lstStyle/>
              <a:p>
                <a:pPr algn="ctr"/>
                <a:r>
                  <a:rPr lang="en-US" sz="1600" i="0" dirty="0">
                    <a:latin typeface="Times New Roman" pitchFamily="18" charset="0"/>
                    <a:cs typeface="Times New Roman" pitchFamily="18" charset="0"/>
                  </a:rPr>
                  <a:t>Queuing and organization of episodes</a:t>
                </a:r>
              </a:p>
            </p:txBody>
          </p:sp>
        </p:grpSp>
        <p:sp>
          <p:nvSpPr>
            <p:cNvPr id="138" name="Rectangle 137"/>
            <p:cNvSpPr/>
            <p:nvPr/>
          </p:nvSpPr>
          <p:spPr>
            <a:xfrm>
              <a:off x="3483714" y="7831112"/>
              <a:ext cx="10503796" cy="3359018"/>
            </a:xfrm>
            <a:prstGeom prst="rect">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i="0">
                <a:solidFill>
                  <a:srgbClr val="FFFFFF"/>
                </a:solidFill>
                <a:latin typeface="Times New Roman" pitchFamily="18" charset="0"/>
                <a:cs typeface="Times New Roman" pitchFamily="18" charset="0"/>
              </a:endParaRPr>
            </a:p>
          </p:txBody>
        </p:sp>
        <p:sp>
          <p:nvSpPr>
            <p:cNvPr id="139" name="Rectangle 138"/>
            <p:cNvSpPr/>
            <p:nvPr/>
          </p:nvSpPr>
          <p:spPr>
            <a:xfrm>
              <a:off x="3483714" y="11945750"/>
              <a:ext cx="10503796" cy="6244980"/>
            </a:xfrm>
            <a:prstGeom prst="rect">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i="0">
                <a:solidFill>
                  <a:srgbClr val="FFFFFF"/>
                </a:solidFill>
                <a:latin typeface="Times New Roman" pitchFamily="18" charset="0"/>
                <a:cs typeface="Times New Roman" pitchFamily="18" charset="0"/>
              </a:endParaRPr>
            </a:p>
          </p:txBody>
        </p:sp>
        <p:sp>
          <p:nvSpPr>
            <p:cNvPr id="140" name="Rectangle 139"/>
            <p:cNvSpPr/>
            <p:nvPr/>
          </p:nvSpPr>
          <p:spPr>
            <a:xfrm>
              <a:off x="71438" y="7862861"/>
              <a:ext cx="2985741" cy="5356015"/>
            </a:xfrm>
            <a:prstGeom prst="rect">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i="0">
                <a:solidFill>
                  <a:srgbClr val="FFFFFF"/>
                </a:solidFill>
                <a:latin typeface="Times New Roman" pitchFamily="18" charset="0"/>
                <a:cs typeface="Times New Roman" pitchFamily="18" charset="0"/>
              </a:endParaRPr>
            </a:p>
          </p:txBody>
        </p:sp>
        <p:sp>
          <p:nvSpPr>
            <p:cNvPr id="51219" name="TextBox 140"/>
            <p:cNvSpPr txBox="1">
              <a:spLocks noChangeArrowheads="1"/>
            </p:cNvSpPr>
            <p:nvPr/>
          </p:nvSpPr>
          <p:spPr bwMode="auto">
            <a:xfrm>
              <a:off x="270897" y="7761265"/>
              <a:ext cx="2571481" cy="1650935"/>
            </a:xfrm>
            <a:prstGeom prst="rect">
              <a:avLst/>
            </a:prstGeom>
            <a:noFill/>
            <a:ln w="19050">
              <a:noFill/>
              <a:miter lim="800000"/>
              <a:headEnd/>
              <a:tailEnd/>
            </a:ln>
          </p:spPr>
          <p:txBody>
            <a:bodyPr>
              <a:spAutoFit/>
            </a:bodyPr>
            <a:lstStyle/>
            <a:p>
              <a:pPr algn="ctr"/>
              <a:r>
                <a:rPr lang="en-US" sz="1600" b="1" i="0">
                  <a:solidFill>
                    <a:srgbClr val="FF0000"/>
                  </a:solidFill>
                  <a:latin typeface="Times New Roman" pitchFamily="18" charset="0"/>
                  <a:cs typeface="Times New Roman" pitchFamily="18" charset="0"/>
                </a:rPr>
                <a:t>Episodic Memory &amp; Learning</a:t>
              </a:r>
            </a:p>
          </p:txBody>
        </p:sp>
        <p:sp>
          <p:nvSpPr>
            <p:cNvPr id="51220" name="TextBox 141"/>
            <p:cNvSpPr txBox="1">
              <a:spLocks noChangeArrowheads="1"/>
            </p:cNvSpPr>
            <p:nvPr/>
          </p:nvSpPr>
          <p:spPr bwMode="auto">
            <a:xfrm>
              <a:off x="11557184" y="7729516"/>
              <a:ext cx="2430326" cy="1162004"/>
            </a:xfrm>
            <a:prstGeom prst="rect">
              <a:avLst/>
            </a:prstGeom>
            <a:noFill/>
            <a:ln w="19050">
              <a:noFill/>
              <a:miter lim="800000"/>
              <a:headEnd/>
              <a:tailEnd/>
            </a:ln>
          </p:spPr>
          <p:txBody>
            <a:bodyPr>
              <a:spAutoFit/>
            </a:bodyPr>
            <a:lstStyle/>
            <a:p>
              <a:pPr algn="ctr"/>
              <a:r>
                <a:rPr lang="en-US" sz="1600" b="1" i="0">
                  <a:solidFill>
                    <a:srgbClr val="FF0000"/>
                  </a:solidFill>
                  <a:latin typeface="Times New Roman" pitchFamily="18" charset="0"/>
                  <a:cs typeface="Times New Roman" pitchFamily="18" charset="0"/>
                </a:rPr>
                <a:t>Central Executive</a:t>
              </a:r>
            </a:p>
          </p:txBody>
        </p:sp>
        <p:sp>
          <p:nvSpPr>
            <p:cNvPr id="51221" name="TextBox 142"/>
            <p:cNvSpPr txBox="1">
              <a:spLocks noChangeArrowheads="1"/>
            </p:cNvSpPr>
            <p:nvPr/>
          </p:nvSpPr>
          <p:spPr bwMode="auto">
            <a:xfrm>
              <a:off x="6272206" y="15071934"/>
              <a:ext cx="5072098" cy="677108"/>
            </a:xfrm>
            <a:prstGeom prst="rect">
              <a:avLst/>
            </a:prstGeom>
            <a:noFill/>
            <a:ln w="19050">
              <a:noFill/>
              <a:miter lim="800000"/>
              <a:headEnd/>
              <a:tailEnd/>
            </a:ln>
          </p:spPr>
          <p:txBody>
            <a:bodyPr>
              <a:spAutoFit/>
            </a:bodyPr>
            <a:lstStyle/>
            <a:p>
              <a:pPr algn="ctr"/>
              <a:r>
                <a:rPr lang="en-US" sz="1600" b="1" i="0">
                  <a:solidFill>
                    <a:srgbClr val="FF0000"/>
                  </a:solidFill>
                  <a:latin typeface="Times New Roman" pitchFamily="18" charset="0"/>
                  <a:cs typeface="Times New Roman" pitchFamily="18" charset="0"/>
                </a:rPr>
                <a:t>Sensory-motor</a:t>
              </a:r>
            </a:p>
          </p:txBody>
        </p:sp>
        <p:cxnSp>
          <p:nvCxnSpPr>
            <p:cNvPr id="51222" name="Straight Arrow Connector 143"/>
            <p:cNvCxnSpPr>
              <a:cxnSpLocks noChangeShapeType="1"/>
              <a:stCxn id="51260" idx="0"/>
              <a:endCxn id="51259" idx="2"/>
            </p:cNvCxnSpPr>
            <p:nvPr/>
          </p:nvCxnSpPr>
          <p:spPr bwMode="auto">
            <a:xfrm rot="16200000" flipV="1">
              <a:off x="5721490" y="16632548"/>
              <a:ext cx="445788" cy="2"/>
            </a:xfrm>
            <a:prstGeom prst="straightConnector1">
              <a:avLst/>
            </a:prstGeom>
            <a:noFill/>
            <a:ln w="19050">
              <a:solidFill>
                <a:schemeClr val="tx1"/>
              </a:solidFill>
              <a:round/>
              <a:headEnd/>
              <a:tailEnd type="arrow" w="sm" len="lg"/>
            </a:ln>
          </p:spPr>
        </p:cxnSp>
        <p:cxnSp>
          <p:nvCxnSpPr>
            <p:cNvPr id="51223" name="Straight Arrow Connector 144"/>
            <p:cNvCxnSpPr>
              <a:cxnSpLocks noChangeShapeType="1"/>
              <a:stCxn id="51259" idx="0"/>
              <a:endCxn id="51258" idx="2"/>
            </p:cNvCxnSpPr>
            <p:nvPr/>
          </p:nvCxnSpPr>
          <p:spPr bwMode="auto">
            <a:xfrm rot="16200000" flipV="1">
              <a:off x="5064044" y="14852208"/>
              <a:ext cx="624024" cy="1136654"/>
            </a:xfrm>
            <a:prstGeom prst="straightConnector1">
              <a:avLst/>
            </a:prstGeom>
            <a:noFill/>
            <a:ln w="19050">
              <a:solidFill>
                <a:schemeClr val="tx1"/>
              </a:solidFill>
              <a:round/>
              <a:headEnd/>
              <a:tailEnd type="arrow" w="sm" len="lg"/>
            </a:ln>
          </p:spPr>
        </p:cxnSp>
        <p:cxnSp>
          <p:nvCxnSpPr>
            <p:cNvPr id="51224" name="Straight Arrow Connector 145"/>
            <p:cNvCxnSpPr>
              <a:cxnSpLocks noChangeShapeType="1"/>
              <a:stCxn id="51258" idx="0"/>
            </p:cNvCxnSpPr>
            <p:nvPr/>
          </p:nvCxnSpPr>
          <p:spPr bwMode="auto">
            <a:xfrm rot="5400000" flipH="1" flipV="1">
              <a:off x="4456980" y="13587434"/>
              <a:ext cx="702288" cy="794"/>
            </a:xfrm>
            <a:prstGeom prst="straightConnector1">
              <a:avLst/>
            </a:prstGeom>
            <a:noFill/>
            <a:ln w="19050">
              <a:solidFill>
                <a:schemeClr val="tx1"/>
              </a:solidFill>
              <a:round/>
              <a:headEnd type="arrow" w="sm" len="lg"/>
              <a:tailEnd type="arrow" w="sm" len="lg"/>
            </a:ln>
          </p:spPr>
        </p:cxnSp>
        <p:cxnSp>
          <p:nvCxnSpPr>
            <p:cNvPr id="51225" name="Straight Arrow Connector 146"/>
            <p:cNvCxnSpPr>
              <a:cxnSpLocks noChangeShapeType="1"/>
              <a:endCxn id="51212" idx="2"/>
            </p:cNvCxnSpPr>
            <p:nvPr/>
          </p:nvCxnSpPr>
          <p:spPr bwMode="auto">
            <a:xfrm rot="16200000" flipV="1">
              <a:off x="4195916" y="11546860"/>
              <a:ext cx="1187904" cy="35720"/>
            </a:xfrm>
            <a:prstGeom prst="straightConnector1">
              <a:avLst/>
            </a:prstGeom>
            <a:noFill/>
            <a:ln w="19050">
              <a:solidFill>
                <a:schemeClr val="tx1"/>
              </a:solidFill>
              <a:round/>
              <a:headEnd type="arrow" w="sm" len="lg"/>
              <a:tailEnd type="arrow" w="sm" len="lg"/>
            </a:ln>
          </p:spPr>
        </p:cxnSp>
        <p:cxnSp>
          <p:nvCxnSpPr>
            <p:cNvPr id="51226" name="Straight Arrow Connector 147"/>
            <p:cNvCxnSpPr>
              <a:cxnSpLocks noChangeShapeType="1"/>
            </p:cNvCxnSpPr>
            <p:nvPr/>
          </p:nvCxnSpPr>
          <p:spPr bwMode="auto">
            <a:xfrm rot="5400000" flipH="1" flipV="1">
              <a:off x="5950735" y="10908507"/>
              <a:ext cx="1500198" cy="1428760"/>
            </a:xfrm>
            <a:prstGeom prst="straightConnector1">
              <a:avLst/>
            </a:prstGeom>
            <a:noFill/>
            <a:ln w="19050">
              <a:solidFill>
                <a:schemeClr val="tx1"/>
              </a:solidFill>
              <a:round/>
              <a:headEnd type="arrow" w="sm" len="lg"/>
              <a:tailEnd type="arrow" w="sm" len="lg"/>
            </a:ln>
          </p:spPr>
        </p:cxnSp>
        <p:cxnSp>
          <p:nvCxnSpPr>
            <p:cNvPr id="51227" name="Straight Arrow Connector 148"/>
            <p:cNvCxnSpPr>
              <a:cxnSpLocks noChangeShapeType="1"/>
              <a:endCxn id="51211" idx="1"/>
            </p:cNvCxnSpPr>
            <p:nvPr/>
          </p:nvCxnSpPr>
          <p:spPr bwMode="auto">
            <a:xfrm>
              <a:off x="5986454" y="12697284"/>
              <a:ext cx="785818" cy="292386"/>
            </a:xfrm>
            <a:prstGeom prst="straightConnector1">
              <a:avLst/>
            </a:prstGeom>
            <a:noFill/>
            <a:ln w="19050">
              <a:solidFill>
                <a:schemeClr val="tx1"/>
              </a:solidFill>
              <a:round/>
              <a:headEnd type="arrow" w="sm" len="lg"/>
              <a:tailEnd type="arrow" w="sm" len="lg"/>
            </a:ln>
          </p:spPr>
        </p:cxnSp>
        <p:cxnSp>
          <p:nvCxnSpPr>
            <p:cNvPr id="51228" name="Straight Arrow Connector 149"/>
            <p:cNvCxnSpPr>
              <a:cxnSpLocks noChangeShapeType="1"/>
              <a:stCxn id="51258" idx="3"/>
            </p:cNvCxnSpPr>
            <p:nvPr/>
          </p:nvCxnSpPr>
          <p:spPr bwMode="auto">
            <a:xfrm flipV="1">
              <a:off x="5986454" y="13230246"/>
              <a:ext cx="5715040" cy="1293504"/>
            </a:xfrm>
            <a:prstGeom prst="straightConnector1">
              <a:avLst/>
            </a:prstGeom>
            <a:noFill/>
            <a:ln w="19050">
              <a:solidFill>
                <a:schemeClr val="tx1"/>
              </a:solidFill>
              <a:round/>
              <a:headEnd type="arrow" w="sm" len="lg"/>
              <a:tailEnd type="arrow" w="sm" len="lg"/>
            </a:ln>
          </p:spPr>
        </p:cxnSp>
        <p:cxnSp>
          <p:nvCxnSpPr>
            <p:cNvPr id="51229" name="Straight Arrow Connector 150"/>
            <p:cNvCxnSpPr>
              <a:cxnSpLocks noChangeShapeType="1"/>
              <a:stCxn id="51212" idx="3"/>
              <a:endCxn id="51251" idx="1"/>
            </p:cNvCxnSpPr>
            <p:nvPr/>
          </p:nvCxnSpPr>
          <p:spPr bwMode="auto">
            <a:xfrm flipV="1">
              <a:off x="5915016" y="10380346"/>
              <a:ext cx="1143008" cy="5648"/>
            </a:xfrm>
            <a:prstGeom prst="straightConnector1">
              <a:avLst/>
            </a:prstGeom>
            <a:noFill/>
            <a:ln w="19050">
              <a:solidFill>
                <a:schemeClr val="tx1"/>
              </a:solidFill>
              <a:round/>
              <a:headEnd type="arrow" w="sm" len="lg"/>
              <a:tailEnd type="arrow" w="sm" len="lg"/>
            </a:ln>
          </p:spPr>
        </p:cxnSp>
        <p:cxnSp>
          <p:nvCxnSpPr>
            <p:cNvPr id="51230" name="Straight Arrow Connector 151"/>
            <p:cNvCxnSpPr>
              <a:cxnSpLocks noChangeShapeType="1"/>
              <a:endCxn id="51252" idx="2"/>
            </p:cNvCxnSpPr>
            <p:nvPr/>
          </p:nvCxnSpPr>
          <p:spPr bwMode="auto">
            <a:xfrm rot="5400000" flipH="1" flipV="1">
              <a:off x="8502084" y="9490196"/>
              <a:ext cx="611548" cy="794"/>
            </a:xfrm>
            <a:prstGeom prst="straightConnector1">
              <a:avLst/>
            </a:prstGeom>
            <a:noFill/>
            <a:ln w="19050">
              <a:solidFill>
                <a:schemeClr val="tx1"/>
              </a:solidFill>
              <a:round/>
              <a:headEnd type="arrow" w="sm" len="lg"/>
              <a:tailEnd type="arrow" w="sm" len="lg"/>
            </a:ln>
          </p:spPr>
        </p:cxnSp>
        <p:cxnSp>
          <p:nvCxnSpPr>
            <p:cNvPr id="51231" name="Straight Arrow Connector 152"/>
            <p:cNvCxnSpPr>
              <a:cxnSpLocks noChangeShapeType="1"/>
              <a:stCxn id="51212" idx="0"/>
              <a:endCxn id="51252" idx="1"/>
            </p:cNvCxnSpPr>
            <p:nvPr/>
          </p:nvCxnSpPr>
          <p:spPr bwMode="auto">
            <a:xfrm rot="5400000" flipH="1" flipV="1">
              <a:off x="5314430" y="8057624"/>
              <a:ext cx="1201174" cy="2286016"/>
            </a:xfrm>
            <a:prstGeom prst="straightConnector1">
              <a:avLst/>
            </a:prstGeom>
            <a:noFill/>
            <a:ln w="19050">
              <a:solidFill>
                <a:schemeClr val="tx1"/>
              </a:solidFill>
              <a:round/>
              <a:headEnd type="arrow" w="sm" len="lg"/>
              <a:tailEnd type="arrow" w="sm" len="lg"/>
            </a:ln>
          </p:spPr>
        </p:cxnSp>
        <p:cxnSp>
          <p:nvCxnSpPr>
            <p:cNvPr id="51232" name="Straight Arrow Connector 153"/>
            <p:cNvCxnSpPr>
              <a:cxnSpLocks noChangeShapeType="1"/>
              <a:stCxn id="51213" idx="0"/>
              <a:endCxn id="51252" idx="3"/>
            </p:cNvCxnSpPr>
            <p:nvPr/>
          </p:nvCxnSpPr>
          <p:spPr bwMode="auto">
            <a:xfrm rot="16200000" flipV="1">
              <a:off x="11076858" y="8081674"/>
              <a:ext cx="1201174" cy="2237914"/>
            </a:xfrm>
            <a:prstGeom prst="straightConnector1">
              <a:avLst/>
            </a:prstGeom>
            <a:noFill/>
            <a:ln w="19050">
              <a:solidFill>
                <a:schemeClr val="tx1"/>
              </a:solidFill>
              <a:round/>
              <a:headEnd type="arrow" w="sm" len="lg"/>
              <a:tailEnd type="none" w="sm" len="lg"/>
            </a:ln>
          </p:spPr>
        </p:cxnSp>
        <p:cxnSp>
          <p:nvCxnSpPr>
            <p:cNvPr id="51233" name="Straight Arrow Connector 154"/>
            <p:cNvCxnSpPr>
              <a:cxnSpLocks noChangeShapeType="1"/>
              <a:stCxn id="51213" idx="1"/>
              <a:endCxn id="51251" idx="3"/>
            </p:cNvCxnSpPr>
            <p:nvPr/>
          </p:nvCxnSpPr>
          <p:spPr bwMode="auto">
            <a:xfrm rot="10800000">
              <a:off x="10558486" y="10380346"/>
              <a:ext cx="1143008" cy="5648"/>
            </a:xfrm>
            <a:prstGeom prst="straightConnector1">
              <a:avLst/>
            </a:prstGeom>
            <a:noFill/>
            <a:ln w="19050">
              <a:solidFill>
                <a:schemeClr val="tx1"/>
              </a:solidFill>
              <a:round/>
              <a:headEnd type="arrow" w="sm" len="lg"/>
              <a:tailEnd type="arrow" w="sm" len="lg"/>
            </a:ln>
          </p:spPr>
        </p:cxnSp>
        <p:cxnSp>
          <p:nvCxnSpPr>
            <p:cNvPr id="51234" name="Straight Arrow Connector 155"/>
            <p:cNvCxnSpPr>
              <a:cxnSpLocks noChangeShapeType="1"/>
              <a:stCxn id="51255" idx="2"/>
              <a:endCxn id="51256" idx="0"/>
            </p:cNvCxnSpPr>
            <p:nvPr/>
          </p:nvCxnSpPr>
          <p:spPr bwMode="auto">
            <a:xfrm rot="5400000">
              <a:off x="11310112" y="16643274"/>
              <a:ext cx="471144" cy="3176"/>
            </a:xfrm>
            <a:prstGeom prst="straightConnector1">
              <a:avLst/>
            </a:prstGeom>
            <a:noFill/>
            <a:ln w="19050">
              <a:solidFill>
                <a:schemeClr val="tx1"/>
              </a:solidFill>
              <a:round/>
              <a:headEnd/>
              <a:tailEnd type="arrow" w="sm" len="lg"/>
            </a:ln>
          </p:spPr>
        </p:cxnSp>
        <p:cxnSp>
          <p:nvCxnSpPr>
            <p:cNvPr id="51235" name="Straight Arrow Connector 156"/>
            <p:cNvCxnSpPr>
              <a:cxnSpLocks noChangeShapeType="1"/>
              <a:stCxn id="51254" idx="2"/>
              <a:endCxn id="51255" idx="0"/>
            </p:cNvCxnSpPr>
            <p:nvPr/>
          </p:nvCxnSpPr>
          <p:spPr bwMode="auto">
            <a:xfrm rot="5400000">
              <a:off x="11848350" y="14805878"/>
              <a:ext cx="622050" cy="1227380"/>
            </a:xfrm>
            <a:prstGeom prst="straightConnector1">
              <a:avLst/>
            </a:prstGeom>
            <a:noFill/>
            <a:ln w="19050">
              <a:solidFill>
                <a:schemeClr val="tx1"/>
              </a:solidFill>
              <a:round/>
              <a:headEnd/>
              <a:tailEnd type="arrow" w="sm" len="lg"/>
            </a:ln>
          </p:spPr>
        </p:cxnSp>
        <p:cxnSp>
          <p:nvCxnSpPr>
            <p:cNvPr id="51236" name="Straight Arrow Connector 157"/>
            <p:cNvCxnSpPr>
              <a:cxnSpLocks noChangeShapeType="1"/>
              <a:stCxn id="51253" idx="2"/>
              <a:endCxn id="51254" idx="0"/>
            </p:cNvCxnSpPr>
            <p:nvPr/>
          </p:nvCxnSpPr>
          <p:spPr bwMode="auto">
            <a:xfrm rot="5400000">
              <a:off x="12467690" y="13633610"/>
              <a:ext cx="610750" cy="3176"/>
            </a:xfrm>
            <a:prstGeom prst="straightConnector1">
              <a:avLst/>
            </a:prstGeom>
            <a:noFill/>
            <a:ln w="19050">
              <a:solidFill>
                <a:schemeClr val="tx1"/>
              </a:solidFill>
              <a:round/>
              <a:headEnd type="arrow" w="sm" len="lg"/>
              <a:tailEnd type="arrow" w="sm" len="lg"/>
            </a:ln>
          </p:spPr>
        </p:cxnSp>
        <p:cxnSp>
          <p:nvCxnSpPr>
            <p:cNvPr id="51237" name="Straight Arrow Connector 158"/>
            <p:cNvCxnSpPr>
              <a:cxnSpLocks noChangeShapeType="1"/>
              <a:stCxn id="51211" idx="3"/>
              <a:endCxn id="51253" idx="1"/>
            </p:cNvCxnSpPr>
            <p:nvPr/>
          </p:nvCxnSpPr>
          <p:spPr bwMode="auto">
            <a:xfrm flipV="1">
              <a:off x="10844238" y="12743462"/>
              <a:ext cx="857256" cy="246208"/>
            </a:xfrm>
            <a:prstGeom prst="straightConnector1">
              <a:avLst/>
            </a:prstGeom>
            <a:noFill/>
            <a:ln w="19050">
              <a:solidFill>
                <a:schemeClr val="tx1"/>
              </a:solidFill>
              <a:round/>
              <a:headEnd type="arrow" w="sm" len="lg"/>
              <a:tailEnd type="arrow" w="sm" len="lg"/>
            </a:ln>
          </p:spPr>
        </p:cxnSp>
        <p:cxnSp>
          <p:nvCxnSpPr>
            <p:cNvPr id="51238" name="Straight Arrow Connector 159"/>
            <p:cNvCxnSpPr>
              <a:cxnSpLocks noChangeShapeType="1"/>
            </p:cNvCxnSpPr>
            <p:nvPr/>
          </p:nvCxnSpPr>
          <p:spPr bwMode="auto">
            <a:xfrm>
              <a:off x="5986454" y="14871728"/>
              <a:ext cx="5715040" cy="1588"/>
            </a:xfrm>
            <a:prstGeom prst="straightConnector1">
              <a:avLst/>
            </a:prstGeom>
            <a:noFill/>
            <a:ln w="19050">
              <a:solidFill>
                <a:schemeClr val="tx1"/>
              </a:solidFill>
              <a:round/>
              <a:headEnd type="arrow" w="sm" len="lg"/>
              <a:tailEnd type="arrow" w="sm" len="lg"/>
            </a:ln>
          </p:spPr>
        </p:cxnSp>
        <p:cxnSp>
          <p:nvCxnSpPr>
            <p:cNvPr id="51239" name="Straight Arrow Connector 160"/>
            <p:cNvCxnSpPr>
              <a:cxnSpLocks noChangeShapeType="1"/>
            </p:cNvCxnSpPr>
            <p:nvPr/>
          </p:nvCxnSpPr>
          <p:spPr bwMode="auto">
            <a:xfrm flipV="1">
              <a:off x="5986454" y="13230242"/>
              <a:ext cx="785818" cy="714380"/>
            </a:xfrm>
            <a:prstGeom prst="straightConnector1">
              <a:avLst/>
            </a:prstGeom>
            <a:noFill/>
            <a:ln w="19050">
              <a:solidFill>
                <a:schemeClr val="tx1"/>
              </a:solidFill>
              <a:round/>
              <a:headEnd type="arrow" w="sm" len="lg"/>
              <a:tailEnd type="arrow" w="sm" len="lg"/>
            </a:ln>
          </p:spPr>
        </p:cxnSp>
        <p:cxnSp>
          <p:nvCxnSpPr>
            <p:cNvPr id="51240" name="Straight Arrow Connector 161"/>
            <p:cNvCxnSpPr>
              <a:cxnSpLocks noChangeShapeType="1"/>
              <a:stCxn id="51251" idx="2"/>
              <a:endCxn id="51211" idx="0"/>
            </p:cNvCxnSpPr>
            <p:nvPr/>
          </p:nvCxnSpPr>
          <p:spPr bwMode="auto">
            <a:xfrm rot="5400000">
              <a:off x="8211480" y="11561896"/>
              <a:ext cx="1193552" cy="3176"/>
            </a:xfrm>
            <a:prstGeom prst="straightConnector1">
              <a:avLst/>
            </a:prstGeom>
            <a:noFill/>
            <a:ln w="19050">
              <a:solidFill>
                <a:schemeClr val="tx1"/>
              </a:solidFill>
              <a:round/>
              <a:headEnd type="arrow" w="sm" len="lg"/>
              <a:tailEnd type="arrow" w="sm" len="lg"/>
            </a:ln>
          </p:spPr>
        </p:cxnSp>
        <p:cxnSp>
          <p:nvCxnSpPr>
            <p:cNvPr id="51241" name="Straight Arrow Connector 162"/>
            <p:cNvCxnSpPr>
              <a:cxnSpLocks noChangeShapeType="1"/>
            </p:cNvCxnSpPr>
            <p:nvPr/>
          </p:nvCxnSpPr>
          <p:spPr bwMode="auto">
            <a:xfrm rot="16200000" flipH="1">
              <a:off x="2252407" y="11320687"/>
              <a:ext cx="1538741" cy="1214446"/>
            </a:xfrm>
            <a:prstGeom prst="straightConnector1">
              <a:avLst/>
            </a:prstGeom>
            <a:noFill/>
            <a:ln w="19050">
              <a:solidFill>
                <a:schemeClr val="tx1"/>
              </a:solidFill>
              <a:round/>
              <a:headEnd type="arrow" w="sm" len="lg"/>
              <a:tailEnd type="arrow" w="sm" len="lg"/>
            </a:ln>
          </p:spPr>
        </p:cxnSp>
        <p:cxnSp>
          <p:nvCxnSpPr>
            <p:cNvPr id="51242" name="Straight Arrow Connector 163"/>
            <p:cNvCxnSpPr>
              <a:cxnSpLocks noChangeShapeType="1"/>
              <a:stCxn id="51249" idx="3"/>
            </p:cNvCxnSpPr>
            <p:nvPr/>
          </p:nvCxnSpPr>
          <p:spPr bwMode="auto">
            <a:xfrm>
              <a:off x="2843182" y="12568172"/>
              <a:ext cx="785818" cy="563870"/>
            </a:xfrm>
            <a:prstGeom prst="straightConnector1">
              <a:avLst/>
            </a:prstGeom>
            <a:noFill/>
            <a:ln w="19050">
              <a:solidFill>
                <a:schemeClr val="tx1"/>
              </a:solidFill>
              <a:round/>
              <a:headEnd type="arrow" w="sm" len="lg"/>
              <a:tailEnd type="arrow" w="sm" len="lg"/>
            </a:ln>
          </p:spPr>
        </p:cxnSp>
        <p:cxnSp>
          <p:nvCxnSpPr>
            <p:cNvPr id="51243" name="Straight Arrow Connector 164"/>
            <p:cNvCxnSpPr>
              <a:cxnSpLocks noChangeShapeType="1"/>
              <a:stCxn id="51253" idx="0"/>
              <a:endCxn id="51213" idx="2"/>
            </p:cNvCxnSpPr>
            <p:nvPr/>
          </p:nvCxnSpPr>
          <p:spPr bwMode="auto">
            <a:xfrm rot="5400000" flipH="1" flipV="1">
              <a:off x="12190774" y="11553060"/>
              <a:ext cx="1187918" cy="23336"/>
            </a:xfrm>
            <a:prstGeom prst="straightConnector1">
              <a:avLst/>
            </a:prstGeom>
            <a:noFill/>
            <a:ln w="19050">
              <a:solidFill>
                <a:schemeClr val="tx1"/>
              </a:solidFill>
              <a:round/>
              <a:headEnd type="arrow" w="sm" len="lg"/>
              <a:tailEnd type="arrow" w="sm" len="lg"/>
            </a:ln>
          </p:spPr>
        </p:cxnSp>
        <p:cxnSp>
          <p:nvCxnSpPr>
            <p:cNvPr id="51244" name="Straight Arrow Connector 165"/>
            <p:cNvCxnSpPr>
              <a:cxnSpLocks noChangeShapeType="1"/>
            </p:cNvCxnSpPr>
            <p:nvPr/>
          </p:nvCxnSpPr>
          <p:spPr bwMode="auto">
            <a:xfrm>
              <a:off x="2843182" y="11015664"/>
              <a:ext cx="4357718" cy="1143008"/>
            </a:xfrm>
            <a:prstGeom prst="straightConnector1">
              <a:avLst/>
            </a:prstGeom>
            <a:noFill/>
            <a:ln w="19050">
              <a:solidFill>
                <a:schemeClr val="tx1"/>
              </a:solidFill>
              <a:round/>
              <a:headEnd type="arrow" w="sm" len="lg"/>
              <a:tailEnd type="arrow" w="sm" len="lg"/>
            </a:ln>
          </p:spPr>
        </p:cxnSp>
        <p:cxnSp>
          <p:nvCxnSpPr>
            <p:cNvPr id="51245" name="Straight Arrow Connector 166"/>
            <p:cNvCxnSpPr>
              <a:cxnSpLocks noChangeShapeType="1"/>
            </p:cNvCxnSpPr>
            <p:nvPr/>
          </p:nvCxnSpPr>
          <p:spPr bwMode="auto">
            <a:xfrm flipV="1">
              <a:off x="2843182" y="8301020"/>
              <a:ext cx="4214842" cy="1643074"/>
            </a:xfrm>
            <a:prstGeom prst="straightConnector1">
              <a:avLst/>
            </a:prstGeom>
            <a:noFill/>
            <a:ln w="19050">
              <a:solidFill>
                <a:schemeClr val="tx1"/>
              </a:solidFill>
              <a:round/>
              <a:headEnd type="arrow" w="sm" len="lg"/>
              <a:tailEnd type="arrow" w="sm" len="lg"/>
            </a:ln>
          </p:spPr>
        </p:cxnSp>
        <p:cxnSp>
          <p:nvCxnSpPr>
            <p:cNvPr id="51246" name="Straight Arrow Connector 167"/>
            <p:cNvCxnSpPr>
              <a:cxnSpLocks noChangeShapeType="1"/>
              <a:stCxn id="51249" idx="0"/>
              <a:endCxn id="51250" idx="2"/>
            </p:cNvCxnSpPr>
            <p:nvPr/>
          </p:nvCxnSpPr>
          <p:spPr bwMode="auto">
            <a:xfrm rot="5400000" flipH="1" flipV="1">
              <a:off x="1213912" y="11640018"/>
              <a:ext cx="686774" cy="3176"/>
            </a:xfrm>
            <a:prstGeom prst="straightConnector1">
              <a:avLst/>
            </a:prstGeom>
            <a:noFill/>
            <a:ln w="19050">
              <a:solidFill>
                <a:schemeClr val="tx1"/>
              </a:solidFill>
              <a:round/>
              <a:headEnd type="arrow" w="sm" len="lg"/>
              <a:tailEnd type="arrow" w="sm" len="lg"/>
            </a:ln>
          </p:spPr>
        </p:cxnSp>
        <p:cxnSp>
          <p:nvCxnSpPr>
            <p:cNvPr id="51247" name="Straight Arrow Connector 168"/>
            <p:cNvCxnSpPr>
              <a:cxnSpLocks noChangeShapeType="1"/>
            </p:cNvCxnSpPr>
            <p:nvPr/>
          </p:nvCxnSpPr>
          <p:spPr bwMode="auto">
            <a:xfrm flipV="1">
              <a:off x="2843182" y="10872788"/>
              <a:ext cx="1357322" cy="1285884"/>
            </a:xfrm>
            <a:prstGeom prst="straightConnector1">
              <a:avLst/>
            </a:prstGeom>
            <a:noFill/>
            <a:ln w="19050">
              <a:solidFill>
                <a:schemeClr val="tx1"/>
              </a:solidFill>
              <a:round/>
              <a:headEnd type="arrow" w="sm" len="lg"/>
              <a:tailEnd type="arrow" w="sm" len="lg"/>
            </a:ln>
          </p:spPr>
        </p:cxnSp>
        <p:cxnSp>
          <p:nvCxnSpPr>
            <p:cNvPr id="51248" name="Straight Arrow Connector 169"/>
            <p:cNvCxnSpPr>
              <a:cxnSpLocks noChangeShapeType="1"/>
            </p:cNvCxnSpPr>
            <p:nvPr/>
          </p:nvCxnSpPr>
          <p:spPr bwMode="auto">
            <a:xfrm rot="5400000" flipH="1" flipV="1">
              <a:off x="10737081" y="10979945"/>
              <a:ext cx="1285884" cy="1071570"/>
            </a:xfrm>
            <a:prstGeom prst="straightConnector1">
              <a:avLst/>
            </a:prstGeom>
            <a:noFill/>
            <a:ln w="19050">
              <a:solidFill>
                <a:schemeClr val="tx1"/>
              </a:solidFill>
              <a:round/>
              <a:headEnd type="arrow" w="sm" len="lg"/>
              <a:tailEnd type="arrow" w="sm" len="lg"/>
            </a:ln>
          </p:spPr>
        </p:cxnSp>
      </p:grpSp>
      <p:sp>
        <p:nvSpPr>
          <p:cNvPr id="113" name="Rectangle 5"/>
          <p:cNvSpPr txBox="1">
            <a:spLocks noChangeArrowheads="1"/>
          </p:cNvSpPr>
          <p:nvPr/>
        </p:nvSpPr>
        <p:spPr bwMode="auto">
          <a:xfrm>
            <a:off x="134938" y="6208713"/>
            <a:ext cx="2652712" cy="358775"/>
          </a:xfrm>
          <a:prstGeom prst="rect">
            <a:avLst/>
          </a:prstGeom>
          <a:noFill/>
          <a:ln w="12700">
            <a:noFill/>
            <a:miter lim="800000"/>
            <a:headEnd/>
            <a:tailEnd/>
          </a:ln>
          <a:effectLst/>
        </p:spPr>
        <p:txBody>
          <a:bodyPr lIns="90488" tIns="44450" rIns="90488" bIns="44450" anchor="b"/>
          <a:lstStyle/>
          <a:p>
            <a:pPr>
              <a:defRPr/>
            </a:pPr>
            <a:endParaRPr lang="en-US" altLang="zh-CN" sz="1800" b="1" kern="0" dirty="0">
              <a:solidFill>
                <a:srgbClr val="C66B5A"/>
              </a:solidFill>
              <a:effectLst>
                <a:outerShdw blurRad="38100" dist="38100" dir="2700000" algn="tl">
                  <a:srgbClr val="C0C0C0"/>
                </a:outerShdw>
              </a:effectLst>
              <a:latin typeface="+mj-lt"/>
              <a:ea typeface="SimSun" pitchFamily="2" charset="-122"/>
              <a:cs typeface="+mj-cs"/>
            </a:endParaRPr>
          </a:p>
        </p:txBody>
      </p:sp>
      <p:sp>
        <p:nvSpPr>
          <p:cNvPr id="51208" name="Rectangle 113"/>
          <p:cNvSpPr>
            <a:spLocks noChangeArrowheads="1"/>
          </p:cNvSpPr>
          <p:nvPr/>
        </p:nvSpPr>
        <p:spPr bwMode="auto">
          <a:xfrm>
            <a:off x="0" y="6581775"/>
            <a:ext cx="7443788" cy="276225"/>
          </a:xfrm>
          <a:prstGeom prst="rect">
            <a:avLst/>
          </a:prstGeom>
          <a:noFill/>
          <a:ln w="9525">
            <a:noFill/>
            <a:miter lim="800000"/>
            <a:headEnd/>
            <a:tailEnd/>
          </a:ln>
        </p:spPr>
        <p:txBody>
          <a:bodyPr>
            <a:spAutoFit/>
          </a:bodyPr>
          <a:lstStyle/>
          <a:p>
            <a:r>
              <a:rPr lang="en-US" sz="1200">
                <a:hlinkClick r:id="rId3"/>
              </a:rPr>
              <a:t>Photo (brain): http://www.scholarpedia.org/article/Neuronal_correlates_of_consciousness</a:t>
            </a:r>
            <a:endParaRPr lang="en-US" sz="120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482"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BD15E2D8-86EF-4F94-AF51-706866710CE1}" type="slidenum">
              <a:rPr lang="en-US" sz="1400" i="0">
                <a:solidFill>
                  <a:srgbClr val="0000B6"/>
                </a:solidFill>
                <a:latin typeface="Book Antiqua" pitchFamily="18" charset="0"/>
              </a:rPr>
              <a:pPr algn="r"/>
              <a:t>83</a:t>
            </a:fld>
            <a:endParaRPr lang="en-US" sz="1400" i="0">
              <a:solidFill>
                <a:srgbClr val="0000B6"/>
              </a:solidFill>
              <a:latin typeface="Book Antiqua" pitchFamily="18" charset="0"/>
            </a:endParaRPr>
          </a:p>
        </p:txBody>
      </p:sp>
      <p:pic>
        <p:nvPicPr>
          <p:cNvPr id="20483" name="Picture 6" descr="008006"/>
          <p:cNvPicPr>
            <a:picLocks noChangeAspect="1" noChangeArrowheads="1"/>
          </p:cNvPicPr>
          <p:nvPr/>
        </p:nvPicPr>
        <p:blipFill>
          <a:blip r:embed="rId4"/>
          <a:stretch>
            <a:fillRect/>
          </a:stretch>
        </p:blipFill>
        <p:spPr bwMode="auto">
          <a:xfrm>
            <a:off x="886691" y="1551709"/>
            <a:ext cx="6511635" cy="4696691"/>
          </a:xfrm>
          <a:prstGeom prst="rect">
            <a:avLst/>
          </a:prstGeom>
          <a:noFill/>
          <a:ln w="9525">
            <a:noFill/>
            <a:miter lim="800000"/>
            <a:headEnd/>
            <a:tailEnd/>
          </a:ln>
        </p:spPr>
      </p:pic>
      <p:sp>
        <p:nvSpPr>
          <p:cNvPr id="1838083" name="Rectangle 3"/>
          <p:cNvSpPr>
            <a:spLocks noGrp="1" noChangeArrowheads="1"/>
          </p:cNvSpPr>
          <p:nvPr>
            <p:ph type="title"/>
          </p:nvPr>
        </p:nvSpPr>
        <p:spPr>
          <a:xfrm>
            <a:off x="647700" y="250825"/>
            <a:ext cx="7772400" cy="715963"/>
          </a:xfrm>
        </p:spPr>
        <p:txBody>
          <a:bodyPr/>
          <a:lstStyle/>
          <a:p>
            <a:pPr>
              <a:defRPr/>
            </a:pPr>
            <a:r>
              <a:rPr lang="en-US" altLang="zh-CN" u="sng" dirty="0" smtClean="0">
                <a:latin typeface="Times New Roman" pitchFamily="18" charset="0"/>
                <a:ea typeface="SimSun" pitchFamily="2" charset="-122"/>
              </a:rPr>
              <a:t>Attention:</a:t>
            </a:r>
          </a:p>
        </p:txBody>
      </p:sp>
      <p:sp>
        <p:nvSpPr>
          <p:cNvPr id="20485" name="Rectangle 5"/>
          <p:cNvSpPr>
            <a:spLocks noChangeArrowheads="1"/>
          </p:cNvSpPr>
          <p:nvPr/>
        </p:nvSpPr>
        <p:spPr bwMode="auto">
          <a:xfrm>
            <a:off x="228600" y="5210175"/>
            <a:ext cx="8724900" cy="1495425"/>
          </a:xfrm>
          <a:prstGeom prst="rect">
            <a:avLst/>
          </a:prstGeom>
          <a:noFill/>
          <a:ln w="12700">
            <a:noFill/>
            <a:miter lim="800000"/>
            <a:headEnd/>
            <a:tailEnd/>
          </a:ln>
        </p:spPr>
        <p:txBody>
          <a:bodyPr lIns="90488" tIns="44450" rIns="90488" bIns="44450"/>
          <a:lstStyle/>
          <a:p>
            <a:pPr marL="342900" indent="-342900">
              <a:lnSpc>
                <a:spcPct val="80000"/>
              </a:lnSpc>
              <a:buFont typeface="Wingdings" pitchFamily="2" charset="2"/>
              <a:buNone/>
            </a:pPr>
            <a:endParaRPr lang="en-US" altLang="zh-CN" i="0" dirty="0">
              <a:solidFill>
                <a:srgbClr val="315263"/>
              </a:solidFill>
              <a:ea typeface="SimSun" pitchFamily="2" charset="-122"/>
            </a:endParaRPr>
          </a:p>
        </p:txBody>
      </p:sp>
    </p:spTree>
  </p:cSld>
  <p:clrMapOvr>
    <a:overrideClrMapping bg1="lt1" tx1="dk1" bg2="lt2" tx2="dk2" accent1="accent1" accent2="accent2" accent3="accent3" accent4="accent4" accent5="accent5" accent6="accent6" hlink="hlink" folHlink="folHlink"/>
  </p:clrMapOvr>
  <p:transition>
    <p:strips dir="rd"/>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895C8985-DF39-48FD-A5ED-C0F7168D4D72}" type="slidenum">
              <a:rPr lang="en-US" sz="1400" i="0">
                <a:solidFill>
                  <a:srgbClr val="0000B6"/>
                </a:solidFill>
                <a:latin typeface="Book Antiqua" pitchFamily="18" charset="0"/>
              </a:rPr>
              <a:pPr algn="r"/>
              <a:t>84</a:t>
            </a:fld>
            <a:endParaRPr lang="en-US" sz="1400" i="0">
              <a:solidFill>
                <a:srgbClr val="0000B6"/>
              </a:solidFill>
              <a:latin typeface="Book Antiqua" pitchFamily="18" charset="0"/>
            </a:endParaRPr>
          </a:p>
        </p:txBody>
      </p:sp>
      <p:sp>
        <p:nvSpPr>
          <p:cNvPr id="1874946" name="Rectangle 2"/>
          <p:cNvSpPr>
            <a:spLocks noGrp="1" noChangeArrowheads="1"/>
          </p:cNvSpPr>
          <p:nvPr>
            <p:ph type="title" idx="4294967295"/>
          </p:nvPr>
        </p:nvSpPr>
        <p:spPr>
          <a:xfrm>
            <a:off x="647700" y="250825"/>
            <a:ext cx="7772400" cy="715963"/>
          </a:xfrm>
        </p:spPr>
        <p:txBody>
          <a:bodyPr/>
          <a:lstStyle/>
          <a:p>
            <a:pPr>
              <a:defRPr/>
            </a:pPr>
            <a:r>
              <a:rPr lang="en-US" altLang="zh-CN" u="sng" dirty="0" smtClean="0">
                <a:latin typeface="Times New Roman" pitchFamily="18" charset="0"/>
                <a:ea typeface="SimSun" pitchFamily="2" charset="-122"/>
              </a:rPr>
              <a:t>Brain basis of attention</a:t>
            </a:r>
          </a:p>
        </p:txBody>
      </p:sp>
      <p:sp>
        <p:nvSpPr>
          <p:cNvPr id="23556" name="Rectangle 3"/>
          <p:cNvSpPr>
            <a:spLocks noChangeArrowheads="1"/>
          </p:cNvSpPr>
          <p:nvPr/>
        </p:nvSpPr>
        <p:spPr bwMode="auto">
          <a:xfrm>
            <a:off x="228600" y="4427538"/>
            <a:ext cx="8661400" cy="2011362"/>
          </a:xfrm>
          <a:prstGeom prst="rect">
            <a:avLst/>
          </a:prstGeom>
          <a:noFill/>
          <a:ln w="12700">
            <a:noFill/>
            <a:miter lim="800000"/>
            <a:headEnd/>
            <a:tailEnd/>
          </a:ln>
        </p:spPr>
        <p:txBody>
          <a:bodyPr lIns="90488" tIns="44450" rIns="90488" bIns="44450"/>
          <a:lstStyle/>
          <a:p>
            <a:pPr marL="342900" indent="-342900">
              <a:lnSpc>
                <a:spcPct val="80000"/>
              </a:lnSpc>
              <a:spcBef>
                <a:spcPct val="25000"/>
              </a:spcBef>
              <a:buFont typeface="Wingdings" pitchFamily="2" charset="2"/>
              <a:buChar char="Ø"/>
            </a:pPr>
            <a:r>
              <a:rPr lang="en-US" sz="2200" i="0" dirty="0">
                <a:solidFill>
                  <a:schemeClr val="folHlink"/>
                </a:solidFill>
              </a:rPr>
              <a:t>Maintaining attention</a:t>
            </a:r>
            <a:r>
              <a:rPr lang="en-US" sz="2200" i="0" dirty="0">
                <a:solidFill>
                  <a:srgbClr val="315263"/>
                </a:solidFill>
              </a:rPr>
              <a:t> against distraction requires a significant effort;</a:t>
            </a:r>
          </a:p>
          <a:p>
            <a:pPr marL="742950" lvl="1" indent="-285750">
              <a:lnSpc>
                <a:spcPct val="80000"/>
              </a:lnSpc>
              <a:spcBef>
                <a:spcPct val="25000"/>
              </a:spcBef>
              <a:buFont typeface="Wingdings" pitchFamily="2" charset="2"/>
              <a:buChar char="§"/>
            </a:pPr>
            <a:r>
              <a:rPr lang="en-US" sz="2000" i="0" dirty="0"/>
              <a:t>E.g. trying to study </a:t>
            </a:r>
            <a:r>
              <a:rPr lang="en-US" sz="2000" i="0" dirty="0" smtClean="0"/>
              <a:t>amidst distractions</a:t>
            </a:r>
            <a:endParaRPr lang="en-US" sz="2000" i="0" dirty="0"/>
          </a:p>
          <a:p>
            <a:pPr marL="342900" indent="-342900">
              <a:lnSpc>
                <a:spcPct val="80000"/>
              </a:lnSpc>
              <a:spcBef>
                <a:spcPct val="25000"/>
              </a:spcBef>
              <a:buFont typeface="Wingdings" pitchFamily="2" charset="2"/>
              <a:buChar char="Ø"/>
            </a:pPr>
            <a:r>
              <a:rPr lang="en-US" sz="2200" i="0" dirty="0">
                <a:solidFill>
                  <a:srgbClr val="315263"/>
                </a:solidFill>
              </a:rPr>
              <a:t>Thus mental effort comes from struggle between </a:t>
            </a:r>
            <a:r>
              <a:rPr lang="en-US" sz="2200" i="0" dirty="0">
                <a:solidFill>
                  <a:schemeClr val="folHlink"/>
                </a:solidFill>
              </a:rPr>
              <a:t>voluntary</a:t>
            </a:r>
            <a:r>
              <a:rPr lang="en-US" sz="2200" i="0" dirty="0">
                <a:solidFill>
                  <a:srgbClr val="315263"/>
                </a:solidFill>
              </a:rPr>
              <a:t> </a:t>
            </a:r>
            <a:endParaRPr lang="en-US" sz="2200" i="0" dirty="0" smtClean="0">
              <a:solidFill>
                <a:srgbClr val="315263"/>
              </a:solidFill>
            </a:endParaRPr>
          </a:p>
          <a:p>
            <a:pPr marL="342900" indent="-342900">
              <a:lnSpc>
                <a:spcPct val="80000"/>
              </a:lnSpc>
              <a:spcBef>
                <a:spcPct val="25000"/>
              </a:spcBef>
            </a:pPr>
            <a:r>
              <a:rPr lang="en-US" sz="2200" i="0" dirty="0" smtClean="0">
                <a:solidFill>
                  <a:srgbClr val="315263"/>
                </a:solidFill>
              </a:rPr>
              <a:t>      and </a:t>
            </a:r>
            <a:r>
              <a:rPr lang="en-US" sz="2200" i="0" dirty="0">
                <a:solidFill>
                  <a:schemeClr val="folHlink"/>
                </a:solidFill>
              </a:rPr>
              <a:t>automatic</a:t>
            </a:r>
            <a:r>
              <a:rPr lang="en-US" sz="2200" i="0" dirty="0">
                <a:solidFill>
                  <a:srgbClr val="315263"/>
                </a:solidFill>
              </a:rPr>
              <a:t> attention.</a:t>
            </a:r>
          </a:p>
          <a:p>
            <a:pPr marL="342900" indent="-342900">
              <a:lnSpc>
                <a:spcPct val="80000"/>
              </a:lnSpc>
              <a:buFont typeface="Wingdings" pitchFamily="2" charset="2"/>
              <a:buNone/>
            </a:pPr>
            <a:endParaRPr lang="en-US" sz="2200" i="0" dirty="0">
              <a:solidFill>
                <a:srgbClr val="315263"/>
              </a:solidFill>
            </a:endParaRPr>
          </a:p>
        </p:txBody>
      </p:sp>
      <p:pic>
        <p:nvPicPr>
          <p:cNvPr id="7" name="Picture 6" descr="_20170217_191449.JPG"/>
          <p:cNvPicPr>
            <a:picLocks noChangeAspect="1"/>
          </p:cNvPicPr>
          <p:nvPr/>
        </p:nvPicPr>
        <p:blipFill>
          <a:blip r:embed="rId3"/>
          <a:stretch>
            <a:fillRect/>
          </a:stretch>
        </p:blipFill>
        <p:spPr>
          <a:xfrm>
            <a:off x="228600" y="966788"/>
            <a:ext cx="4572000" cy="2847975"/>
          </a:xfrm>
          <a:prstGeom prst="rect">
            <a:avLst/>
          </a:prstGeom>
        </p:spPr>
      </p:pic>
      <p:pic>
        <p:nvPicPr>
          <p:cNvPr id="8" name="Picture 7" descr="_20170217_191439.JPG"/>
          <p:cNvPicPr>
            <a:picLocks noChangeAspect="1"/>
          </p:cNvPicPr>
          <p:nvPr/>
        </p:nvPicPr>
        <p:blipFill>
          <a:blip r:embed="rId4"/>
          <a:stretch>
            <a:fillRect/>
          </a:stretch>
        </p:blipFill>
        <p:spPr>
          <a:xfrm>
            <a:off x="4800600" y="966788"/>
            <a:ext cx="4089400" cy="2847975"/>
          </a:xfrm>
          <a:prstGeom prst="rect">
            <a:avLst/>
          </a:prstGeom>
        </p:spPr>
      </p:pic>
    </p:spTree>
  </p:cSld>
  <p:clrMapOvr>
    <a:masterClrMapping/>
  </p:clrMapOvr>
  <p:transition>
    <p:strips dir="rd"/>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u="sng" dirty="0" smtClean="0">
                <a:latin typeface="Times New Roman" pitchFamily="18" charset="0"/>
                <a:ea typeface="SimSun" pitchFamily="2" charset="-122"/>
              </a:rPr>
              <a:t>Attention(contd..)</a:t>
            </a:r>
            <a:endParaRPr lang="en-IN" u="sng" dirty="0"/>
          </a:p>
        </p:txBody>
      </p:sp>
      <p:sp>
        <p:nvSpPr>
          <p:cNvPr id="3" name="Content Placeholder 2"/>
          <p:cNvSpPr>
            <a:spLocks noGrp="1"/>
          </p:cNvSpPr>
          <p:nvPr>
            <p:ph idx="1"/>
          </p:nvPr>
        </p:nvSpPr>
        <p:spPr/>
        <p:txBody>
          <a:bodyPr/>
          <a:lstStyle/>
          <a:p>
            <a:r>
              <a:rPr lang="en-US" sz="3200" dirty="0" smtClean="0">
                <a:solidFill>
                  <a:srgbClr val="315263"/>
                </a:solidFill>
              </a:rPr>
              <a:t>The term </a:t>
            </a:r>
            <a:r>
              <a:rPr lang="en-US" sz="3200" dirty="0" smtClean="0">
                <a:solidFill>
                  <a:schemeClr val="folHlink"/>
                </a:solidFill>
              </a:rPr>
              <a:t>attention</a:t>
            </a:r>
            <a:r>
              <a:rPr lang="en-IN" sz="2800" dirty="0" smtClean="0">
                <a:solidFill>
                  <a:schemeClr val="folHlink"/>
                </a:solidFill>
              </a:rPr>
              <a:t>  :</a:t>
            </a:r>
            <a:endParaRPr lang="en-IN" sz="2800" dirty="0" smtClean="0"/>
          </a:p>
          <a:p>
            <a:pPr>
              <a:buFont typeface="Wingdings" pitchFamily="2" charset="2"/>
              <a:buChar char="Ø"/>
            </a:pPr>
            <a:r>
              <a:rPr lang="en-IN" sz="2800" dirty="0" smtClean="0"/>
              <a:t>the act or faculty of attending, especially directing the mind to an object .</a:t>
            </a:r>
          </a:p>
          <a:p>
            <a:pPr>
              <a:buFont typeface="Wingdings" pitchFamily="2" charset="2"/>
              <a:buChar char="Ø"/>
            </a:pPr>
            <a:r>
              <a:rPr lang="en-IN" sz="2800" dirty="0" smtClean="0"/>
              <a:t>a concentration of the mind on a single object or thought, especially one preferentially selected from a complex, with a view to limiting or clarifying receptivity by narrowing the range of stimuli .</a:t>
            </a:r>
          </a:p>
          <a:p>
            <a:pPr>
              <a:buFont typeface="Wingdings" pitchFamily="2" charset="2"/>
              <a:buChar char="Ø"/>
            </a:pPr>
            <a:r>
              <a:rPr lang="en-IN" sz="2800" dirty="0" smtClean="0"/>
              <a:t>a state of consciousness characterized by such concentration .</a:t>
            </a:r>
          </a:p>
          <a:p>
            <a:endParaRPr lang="en-IN"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Sensory motors:</a:t>
            </a:r>
            <a:endParaRPr lang="en-IN" u="sng" dirty="0"/>
          </a:p>
        </p:txBody>
      </p:sp>
      <p:pic>
        <p:nvPicPr>
          <p:cNvPr id="5" name="Content Placeholder 4" descr="_20170217_205946.JPG"/>
          <p:cNvPicPr>
            <a:picLocks noGrp="1" noChangeAspect="1"/>
          </p:cNvPicPr>
          <p:nvPr>
            <p:ph idx="1"/>
          </p:nvPr>
        </p:nvPicPr>
        <p:blipFill>
          <a:blip r:embed="rId2"/>
          <a:stretch>
            <a:fillRect/>
          </a:stretch>
        </p:blipFill>
        <p:spPr>
          <a:xfrm>
            <a:off x="1" y="1463675"/>
            <a:ext cx="9144000" cy="5394325"/>
          </a:xfr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Sensory motors(contd..)</a:t>
            </a:r>
            <a:endParaRPr lang="en-IN" u="sng" dirty="0"/>
          </a:p>
        </p:txBody>
      </p:sp>
      <p:sp>
        <p:nvSpPr>
          <p:cNvPr id="3" name="Content Placeholder 2"/>
          <p:cNvSpPr>
            <a:spLocks noGrp="1"/>
          </p:cNvSpPr>
          <p:nvPr>
            <p:ph idx="1"/>
          </p:nvPr>
        </p:nvSpPr>
        <p:spPr/>
        <p:txBody>
          <a:bodyPr/>
          <a:lstStyle/>
          <a:p>
            <a:pPr>
              <a:buFont typeface="Wingdings" pitchFamily="2" charset="2"/>
              <a:buChar char="Ø"/>
            </a:pPr>
            <a:r>
              <a:rPr lang="en-IN" dirty="0" smtClean="0"/>
              <a:t>The neural basis of mental imagery has been investigated by localizing the underlying neural networks, mostly in motor and perceptual systems, separately.*</a:t>
            </a:r>
          </a:p>
          <a:p>
            <a:pPr>
              <a:buFont typeface="Wingdings" pitchFamily="2" charset="2"/>
              <a:buChar char="Ø"/>
            </a:pPr>
            <a:r>
              <a:rPr lang="en-IN" dirty="0" smtClean="0"/>
              <a:t> Imagined speech production (“articulation imagery”), which induces the </a:t>
            </a:r>
            <a:r>
              <a:rPr lang="en-IN" dirty="0" err="1" smtClean="0"/>
              <a:t>kinesthetic</a:t>
            </a:r>
            <a:r>
              <a:rPr lang="en-IN" dirty="0" smtClean="0"/>
              <a:t> feeling of articulator movement and its auditory consequences, provides a new angle because of the concurrent involvement of motor and perceptual systems.</a:t>
            </a:r>
            <a:endParaRPr lang="en-IN"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Sensory motors(contd..)</a:t>
            </a:r>
            <a:endParaRPr lang="en-IN" u="sng" dirty="0"/>
          </a:p>
        </p:txBody>
      </p:sp>
      <p:sp>
        <p:nvSpPr>
          <p:cNvPr id="3" name="Content Placeholder 2"/>
          <p:cNvSpPr>
            <a:spLocks noGrp="1"/>
          </p:cNvSpPr>
          <p:nvPr>
            <p:ph idx="1"/>
          </p:nvPr>
        </p:nvSpPr>
        <p:spPr/>
        <p:txBody>
          <a:bodyPr/>
          <a:lstStyle/>
          <a:p>
            <a:pPr>
              <a:buFont typeface="Wingdings" pitchFamily="2" charset="2"/>
              <a:buChar char="Ø"/>
            </a:pPr>
            <a:r>
              <a:rPr lang="en-IN" dirty="0" smtClean="0"/>
              <a:t>On the basis of previous findings in mental imagery of speech, we argue for the following regarding the induction mechanisms of mental imagery and the interaction between motor and perceptual systems: (1) Two distinct top-down mechanisms, memory retrieval and motor simulation, exist to induce estimation in perceptual systems. (2) Motor simulation is sufficient to internally induce the representation of perceptual changes</a:t>
            </a:r>
            <a:endParaRPr lang="en-IN"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1143000"/>
          </a:xfrm>
        </p:spPr>
        <p:txBody>
          <a:bodyPr>
            <a:normAutofit fontScale="90000"/>
          </a:bodyPr>
          <a:lstStyle/>
          <a:p>
            <a:r>
              <a:rPr lang="en-US" u="sng" dirty="0" smtClean="0"/>
              <a:t>Summary of computational </a:t>
            </a:r>
            <a:r>
              <a:rPr lang="en-US" u="sng" dirty="0" err="1" smtClean="0"/>
              <a:t>modEL</a:t>
            </a:r>
            <a:r>
              <a:rPr lang="en-US" u="sng" dirty="0" smtClean="0"/>
              <a:t>.</a:t>
            </a:r>
            <a:endParaRPr lang="en-IN" u="sng" dirty="0"/>
          </a:p>
        </p:txBody>
      </p:sp>
      <p:sp>
        <p:nvSpPr>
          <p:cNvPr id="3" name="Content Placeholder 2"/>
          <p:cNvSpPr>
            <a:spLocks noGrp="1"/>
          </p:cNvSpPr>
          <p:nvPr>
            <p:ph idx="1"/>
          </p:nvPr>
        </p:nvSpPr>
        <p:spPr>
          <a:xfrm>
            <a:off x="457200" y="1143000"/>
            <a:ext cx="7239000" cy="4846638"/>
          </a:xfrm>
        </p:spPr>
        <p:txBody>
          <a:bodyPr/>
          <a:lstStyle/>
          <a:p>
            <a:pPr>
              <a:buFont typeface="Wingdings" pitchFamily="2" charset="2"/>
              <a:buChar char="Ø"/>
            </a:pPr>
            <a:r>
              <a:rPr lang="en-IN" dirty="0" smtClean="0"/>
              <a:t>A machine is conscious if besides the required components for perception, action, and associative memory, it has a central executive that controls all the processes (*) of the machine.</a:t>
            </a:r>
          </a:p>
          <a:p>
            <a:pPr>
              <a:buFont typeface="Wingdings" pitchFamily="2" charset="2"/>
              <a:buChar char="Ø"/>
            </a:pPr>
            <a:r>
              <a:rPr lang="en-IN" dirty="0" smtClean="0"/>
              <a:t> The central executive is driven by the machine’s motivation and goal selection, attention switching, learning mechanism, etc. and uses cognitive perception and cognitive understanding of motivations, thoughts, or plans.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altLang="zh-CN" sz="4000" u="sng" dirty="0" smtClean="0">
                <a:ea typeface="SimSun" pitchFamily="2" charset="-122"/>
              </a:rPr>
              <a:t>Why artificial  machine consciousness?</a:t>
            </a:r>
            <a:endParaRPr lang="en-IN" u="sng" dirty="0"/>
          </a:p>
        </p:txBody>
      </p:sp>
      <p:pic>
        <p:nvPicPr>
          <p:cNvPr id="13315" name="Content Placeholder 3" descr="_20170212_121017.JPG"/>
          <p:cNvPicPr>
            <a:picLocks noGrp="1" noChangeAspect="1"/>
          </p:cNvPicPr>
          <p:nvPr>
            <p:ph idx="1"/>
          </p:nvPr>
        </p:nvPicPr>
        <p:blipFill>
          <a:blip r:embed="rId2"/>
          <a:srcRect/>
          <a:stretch>
            <a:fillRect/>
          </a:stretch>
        </p:blipFill>
        <p:spPr>
          <a:xfrm>
            <a:off x="1524000" y="1463674"/>
            <a:ext cx="4572000" cy="262572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3316" name="TextBox 4"/>
          <p:cNvSpPr txBox="1">
            <a:spLocks noChangeArrowheads="1"/>
          </p:cNvSpPr>
          <p:nvPr/>
        </p:nvSpPr>
        <p:spPr bwMode="auto">
          <a:xfrm>
            <a:off x="457200" y="4089400"/>
            <a:ext cx="7239000" cy="1938992"/>
          </a:xfrm>
          <a:prstGeom prst="rect">
            <a:avLst/>
          </a:prstGeom>
          <a:noFill/>
          <a:ln w="9525">
            <a:noFill/>
            <a:miter lim="800000"/>
            <a:headEnd/>
            <a:tailEnd/>
          </a:ln>
        </p:spPr>
        <p:txBody>
          <a:bodyPr>
            <a:spAutoFit/>
          </a:bodyPr>
          <a:lstStyle/>
          <a:p>
            <a:pPr>
              <a:buFont typeface="Arial" pitchFamily="34" charset="0"/>
              <a:buChar char="•"/>
            </a:pPr>
            <a:r>
              <a:rPr lang="en-US" i="0" dirty="0" smtClean="0"/>
              <a:t>Design machines resembling human beings. </a:t>
            </a:r>
          </a:p>
          <a:p>
            <a:endParaRPr lang="en-US" i="0" dirty="0" smtClean="0"/>
          </a:p>
          <a:p>
            <a:pPr>
              <a:buFont typeface="Arial" pitchFamily="34" charset="0"/>
              <a:buChar char="•"/>
            </a:pPr>
            <a:r>
              <a:rPr lang="en-US" i="0" dirty="0" smtClean="0"/>
              <a:t>Interpret  the nature of consciousness .</a:t>
            </a:r>
          </a:p>
          <a:p>
            <a:endParaRPr lang="en-US" i="0" dirty="0" smtClean="0"/>
          </a:p>
          <a:p>
            <a:pPr>
              <a:buFont typeface="Arial" pitchFamily="34" charset="0"/>
              <a:buChar char="•"/>
            </a:pPr>
            <a:r>
              <a:rPr lang="en-US" i="0" dirty="0" smtClean="0"/>
              <a:t>Implementing more efficient control systems.</a:t>
            </a:r>
            <a:endParaRPr lang="en-IN" i="0" dirty="0"/>
          </a:p>
        </p:txBody>
      </p:sp>
    </p:spTree>
  </p:cSld>
  <p:clrMapOvr>
    <a:masterClrMapping/>
  </p:clrMapOvr>
  <p:transition>
    <p:wipe dir="d"/>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 y="0"/>
            <a:ext cx="7239000" cy="1143000"/>
          </a:xfrm>
        </p:spPr>
        <p:txBody>
          <a:bodyPr>
            <a:normAutofit fontScale="90000"/>
          </a:bodyPr>
          <a:lstStyle/>
          <a:p>
            <a:r>
              <a:rPr lang="en-US" u="sng" dirty="0" smtClean="0"/>
              <a:t>Summary of computational </a:t>
            </a:r>
            <a:r>
              <a:rPr lang="en-US" u="sng" dirty="0" err="1" smtClean="0"/>
              <a:t>modEL</a:t>
            </a:r>
            <a:r>
              <a:rPr lang="en-US" u="sng" dirty="0" smtClean="0"/>
              <a:t>.</a:t>
            </a:r>
            <a:endParaRPr lang="en-IN" u="sng" dirty="0"/>
          </a:p>
        </p:txBody>
      </p:sp>
      <p:sp>
        <p:nvSpPr>
          <p:cNvPr id="3" name="Content Placeholder 2"/>
          <p:cNvSpPr>
            <a:spLocks noGrp="1"/>
          </p:cNvSpPr>
          <p:nvPr>
            <p:ph idx="1"/>
          </p:nvPr>
        </p:nvSpPr>
        <p:spPr>
          <a:xfrm>
            <a:off x="203981" y="1143000"/>
            <a:ext cx="7239000" cy="4846638"/>
          </a:xfrm>
        </p:spPr>
        <p:txBody>
          <a:bodyPr/>
          <a:lstStyle/>
          <a:p>
            <a:pPr>
              <a:buFont typeface="Wingdings" pitchFamily="2" charset="2"/>
              <a:buChar char="Ø"/>
            </a:pPr>
            <a:r>
              <a:rPr lang="en-IN" dirty="0" smtClean="0"/>
              <a:t> Thus, central executive, by relating cognitive experience to internal motivations and plans, creates self-awareness  and conscious state of mind.</a:t>
            </a:r>
          </a:p>
          <a:p>
            <a:pPr>
              <a:buFont typeface="Wingdings" pitchFamily="2" charset="2"/>
              <a:buChar char="Ø"/>
            </a:pPr>
            <a:r>
              <a:rPr lang="en-IN" dirty="0" smtClean="0"/>
              <a:t>According to us, there can be only one thought at any moment in the conscious state of a conscious machine. </a:t>
            </a:r>
          </a:p>
          <a:p>
            <a:pPr>
              <a:buFont typeface="Wingdings" pitchFamily="2" charset="2"/>
              <a:buChar char="Ø"/>
            </a:pPr>
            <a:r>
              <a:rPr lang="en-IN" dirty="0" smtClean="0"/>
              <a:t>According to us ,“Conscious machine central executive directs cognitive aspects of machine experiences but its operation is influenced by competing signals representing motivations, desires, and attention switching that are not necessarily cognitive or consciously realized.</a:t>
            </a:r>
          </a:p>
          <a:p>
            <a:pPr>
              <a:buFont typeface="Wingdings" pitchFamily="2" charset="2"/>
              <a:buChar char="Ø"/>
            </a:pPr>
            <a:endParaRPr lang="en-IN" dirty="0" smtClean="0"/>
          </a:p>
          <a:p>
            <a:endParaRPr lang="en-IN" dirty="0" smtClean="0"/>
          </a:p>
          <a:p>
            <a:endParaRPr lang="en-IN"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Summary of computational </a:t>
            </a:r>
            <a:r>
              <a:rPr lang="en-US" u="sng" dirty="0" err="1" smtClean="0"/>
              <a:t>modEL</a:t>
            </a:r>
            <a:r>
              <a:rPr lang="en-US" u="sng" dirty="0" smtClean="0"/>
              <a:t>.</a:t>
            </a:r>
            <a:endParaRPr lang="en-IN" u="sng" dirty="0"/>
          </a:p>
        </p:txBody>
      </p:sp>
      <p:sp>
        <p:nvSpPr>
          <p:cNvPr id="3" name="Content Placeholder 2"/>
          <p:cNvSpPr>
            <a:spLocks noGrp="1"/>
          </p:cNvSpPr>
          <p:nvPr>
            <p:ph idx="1"/>
          </p:nvPr>
        </p:nvSpPr>
        <p:spPr/>
        <p:txBody>
          <a:bodyPr/>
          <a:lstStyle/>
          <a:p>
            <a:pPr>
              <a:buFont typeface="Wingdings" pitchFamily="2" charset="2"/>
              <a:buChar char="Ø"/>
            </a:pPr>
            <a:r>
              <a:rPr lang="en-IN" dirty="0" smtClean="0"/>
              <a:t>Instead, its decisions are the result of competition between signals that represent motivations, pains and desires. At any moment, competition between these signals can be interrupted by attention switching signal. </a:t>
            </a:r>
          </a:p>
          <a:p>
            <a:pPr>
              <a:buFont typeface="Wingdings" pitchFamily="2" charset="2"/>
              <a:buChar char="Ø"/>
            </a:pPr>
            <a:r>
              <a:rPr lang="en-IN" dirty="0" smtClean="0"/>
              <a:t>Such signals constantly vary in intensity as a result of internal stimuli (e.g., hunger) or externally presented and observed opportunities.</a:t>
            </a:r>
          </a:p>
          <a:p>
            <a:pPr>
              <a:buFont typeface="Wingdings" pitchFamily="2" charset="2"/>
              <a:buChar char="Ø"/>
            </a:pPr>
            <a:r>
              <a:rPr lang="en-IN" dirty="0" smtClean="0"/>
              <a:t> Thus, the fundamental mechanism that directs machine in its action is physically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Summary of computational </a:t>
            </a:r>
            <a:r>
              <a:rPr lang="en-US" u="sng" dirty="0" err="1" smtClean="0"/>
              <a:t>modEL</a:t>
            </a:r>
            <a:r>
              <a:rPr lang="en-US" u="sng" dirty="0" smtClean="0"/>
              <a:t>.</a:t>
            </a:r>
            <a:endParaRPr lang="en-IN" u="sng" dirty="0"/>
          </a:p>
        </p:txBody>
      </p:sp>
      <p:sp>
        <p:nvSpPr>
          <p:cNvPr id="3" name="Content Placeholder 2"/>
          <p:cNvSpPr>
            <a:spLocks noGrp="1"/>
          </p:cNvSpPr>
          <p:nvPr>
            <p:ph idx="1"/>
          </p:nvPr>
        </p:nvSpPr>
        <p:spPr/>
        <p:txBody>
          <a:bodyPr/>
          <a:lstStyle/>
          <a:p>
            <a:pPr>
              <a:buNone/>
            </a:pPr>
            <a:r>
              <a:rPr lang="en-IN" dirty="0" smtClean="0"/>
              <a:t>   distributed as competing signals are generated in various parts of machine’s mind.</a:t>
            </a:r>
          </a:p>
          <a:p>
            <a:pPr>
              <a:buFont typeface="Wingdings" pitchFamily="2" charset="2"/>
              <a:buChar char="Ø"/>
            </a:pPr>
            <a:r>
              <a:rPr lang="en-IN" dirty="0" smtClean="0"/>
              <a:t> Further, it is not fully cognitive, since, before a winner is selected, machine does not interpret the meaning of competing signals”.</a:t>
            </a:r>
          </a:p>
          <a:p>
            <a:pPr>
              <a:buFont typeface="Wingdings" pitchFamily="2" charset="2"/>
              <a:buChar char="Ø"/>
            </a:pPr>
            <a:r>
              <a:rPr lang="en-IN" dirty="0" smtClean="0"/>
              <a:t>Hence, in our opinion, Rosenthal’s HOT theory is based on fallacy that multiple thoughts exist in conscious machine simultaneously.</a:t>
            </a:r>
          </a:p>
          <a:p>
            <a:endParaRPr lang="en-IN" dirty="0" smtClean="0"/>
          </a:p>
          <a:p>
            <a:endParaRPr lang="en-IN"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4000" u="sng" dirty="0" smtClean="0">
                <a:ea typeface="SimSun" pitchFamily="2" charset="-122"/>
              </a:rPr>
              <a:t>Conclusion</a:t>
            </a:r>
            <a:r>
              <a:rPr lang="en-US" altLang="zh-CN" sz="4000" dirty="0" smtClean="0">
                <a:ea typeface="SimSun" pitchFamily="2" charset="-122"/>
              </a:rPr>
              <a:t/>
            </a:r>
            <a:br>
              <a:rPr lang="en-US" altLang="zh-CN" sz="4000" dirty="0" smtClean="0">
                <a:ea typeface="SimSun" pitchFamily="2" charset="-122"/>
              </a:rPr>
            </a:br>
            <a:endParaRPr lang="en-IN" dirty="0"/>
          </a:p>
        </p:txBody>
      </p:sp>
      <p:sp>
        <p:nvSpPr>
          <p:cNvPr id="3" name="Content Placeholder 2"/>
          <p:cNvSpPr>
            <a:spLocks noGrp="1"/>
          </p:cNvSpPr>
          <p:nvPr>
            <p:ph idx="1"/>
          </p:nvPr>
        </p:nvSpPr>
        <p:spPr/>
        <p:txBody>
          <a:bodyPr/>
          <a:lstStyle/>
          <a:p>
            <a:pPr>
              <a:buFont typeface="Wingdings" pitchFamily="2" charset="2"/>
              <a:buChar char="Ø"/>
            </a:pPr>
            <a:r>
              <a:rPr lang="en-IN" dirty="0" smtClean="0"/>
              <a:t>Consciousness is a property of a </a:t>
            </a:r>
          </a:p>
          <a:p>
            <a:pPr>
              <a:buNone/>
            </a:pPr>
            <a:r>
              <a:rPr lang="en-IN" dirty="0" smtClean="0"/>
              <a:t>   physical mind not a meta-physical phenomenon.</a:t>
            </a:r>
          </a:p>
          <a:p>
            <a:pPr>
              <a:buFont typeface="Wingdings" pitchFamily="2" charset="2"/>
              <a:buChar char="Ø"/>
            </a:pPr>
            <a:r>
              <a:rPr lang="en-IN" dirty="0" smtClean="0"/>
              <a:t>Consciousness is a physical phenomenon which can be realized in machines. </a:t>
            </a:r>
          </a:p>
          <a:p>
            <a:pPr>
              <a:buFont typeface="Wingdings" pitchFamily="2" charset="2"/>
              <a:buChar char="Ø"/>
            </a:pPr>
            <a:r>
              <a:rPr lang="en-IN" dirty="0" smtClean="0"/>
              <a:t>This  field of consciousness is still in its infancy, it is becoming respectable, with growing interest in its results.</a:t>
            </a:r>
          </a:p>
          <a:p>
            <a:pPr>
              <a:buFont typeface="Wingdings" pitchFamily="2" charset="2"/>
              <a:buChar char="Ø"/>
            </a:pPr>
            <a:r>
              <a:rPr lang="en-IN" dirty="0" smtClean="0"/>
              <a:t>As machine consciousness matures it is also starting to raise some novel social and ethical issues.</a:t>
            </a:r>
          </a:p>
          <a:p>
            <a:pPr>
              <a:buFont typeface="Wingdings" pitchFamily="2" charset="2"/>
              <a:buChar char="Ø"/>
            </a:pPr>
            <a:endParaRPr lang="en-IN" dirty="0" smtClean="0"/>
          </a:p>
          <a:p>
            <a:endParaRPr lang="en-IN" dirty="0" smtClean="0"/>
          </a:p>
        </p:txBody>
      </p:sp>
      <p:pic>
        <p:nvPicPr>
          <p:cNvPr id="4" name="Picture 3" descr="_20170216_184918.JPG"/>
          <p:cNvPicPr>
            <a:picLocks noChangeAspect="1"/>
          </p:cNvPicPr>
          <p:nvPr/>
        </p:nvPicPr>
        <p:blipFill>
          <a:blip r:embed="rId3"/>
          <a:stretch>
            <a:fillRect/>
          </a:stretch>
        </p:blipFill>
        <p:spPr>
          <a:xfrm>
            <a:off x="6096000" y="0"/>
            <a:ext cx="3048000" cy="2678112"/>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err="1" smtClean="0"/>
              <a:t>FuturE</a:t>
            </a:r>
            <a:r>
              <a:rPr lang="en-US" u="sng" dirty="0" smtClean="0"/>
              <a:t> SCOPE:</a:t>
            </a:r>
            <a:endParaRPr lang="en-IN" u="sng" dirty="0"/>
          </a:p>
        </p:txBody>
      </p:sp>
      <p:sp>
        <p:nvSpPr>
          <p:cNvPr id="3" name="Content Placeholder 2"/>
          <p:cNvSpPr>
            <a:spLocks noGrp="1"/>
          </p:cNvSpPr>
          <p:nvPr>
            <p:ph idx="1"/>
          </p:nvPr>
        </p:nvSpPr>
        <p:spPr>
          <a:xfrm>
            <a:off x="457200" y="4302125"/>
            <a:ext cx="7239000" cy="4846638"/>
          </a:xfrm>
        </p:spPr>
        <p:txBody>
          <a:bodyPr/>
          <a:lstStyle/>
          <a:p>
            <a:pPr>
              <a:buFont typeface="Wingdings" pitchFamily="2" charset="2"/>
              <a:buChar char="Ø"/>
            </a:pPr>
            <a:r>
              <a:rPr lang="en-IN" dirty="0" smtClean="0"/>
              <a:t>*</a:t>
            </a:r>
            <a:r>
              <a:rPr lang="en-IN" sz="2400" dirty="0" smtClean="0"/>
              <a:t>The five different approaches that have dominated work in artificial consciousness so far bring to mind nothing so much as the parable of the blind men and the elephant</a:t>
            </a:r>
            <a:r>
              <a:rPr lang="en-IN" dirty="0" smtClean="0"/>
              <a:t>.</a:t>
            </a:r>
            <a:endParaRPr lang="en-IN" dirty="0"/>
          </a:p>
        </p:txBody>
      </p:sp>
      <p:pic>
        <p:nvPicPr>
          <p:cNvPr id="4" name="Picture 3" descr="_20170216_192218.JPG"/>
          <p:cNvPicPr>
            <a:picLocks noChangeAspect="1"/>
          </p:cNvPicPr>
          <p:nvPr/>
        </p:nvPicPr>
        <p:blipFill>
          <a:blip r:embed="rId3"/>
          <a:stretch>
            <a:fillRect/>
          </a:stretch>
        </p:blipFill>
        <p:spPr>
          <a:xfrm>
            <a:off x="1943100" y="1463675"/>
            <a:ext cx="4572000" cy="2838450"/>
          </a:xfrm>
          <a:prstGeom prst="ellipse">
            <a:avLst/>
          </a:prstGeom>
          <a:ln>
            <a:noFill/>
          </a:ln>
          <a:effectLst>
            <a:softEdge rad="112500"/>
          </a:effec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1143000"/>
          </a:xfrm>
        </p:spPr>
        <p:txBody>
          <a:bodyPr/>
          <a:lstStyle/>
          <a:p>
            <a:r>
              <a:rPr lang="en-US" u="sng" dirty="0" err="1" smtClean="0"/>
              <a:t>FuturE</a:t>
            </a:r>
            <a:r>
              <a:rPr lang="en-US" u="sng" dirty="0" smtClean="0"/>
              <a:t> SCOPE(contd..)</a:t>
            </a:r>
            <a:endParaRPr lang="en-IN" u="sng" dirty="0"/>
          </a:p>
        </p:txBody>
      </p:sp>
      <p:sp>
        <p:nvSpPr>
          <p:cNvPr id="3" name="Content Placeholder 2"/>
          <p:cNvSpPr>
            <a:spLocks noGrp="1"/>
          </p:cNvSpPr>
          <p:nvPr>
            <p:ph idx="1"/>
          </p:nvPr>
        </p:nvSpPr>
        <p:spPr>
          <a:xfrm>
            <a:off x="457200" y="1143000"/>
            <a:ext cx="7239000" cy="4846638"/>
          </a:xfrm>
        </p:spPr>
        <p:txBody>
          <a:bodyPr/>
          <a:lstStyle/>
          <a:p>
            <a:pPr>
              <a:buFont typeface="Wingdings" pitchFamily="2" charset="2"/>
              <a:buChar char="Ø"/>
            </a:pPr>
            <a:r>
              <a:rPr lang="en-IN" dirty="0" smtClean="0"/>
              <a:t>While the work done to date has been substantial, it has not adequately</a:t>
            </a:r>
            <a:br>
              <a:rPr lang="en-IN" dirty="0" smtClean="0"/>
            </a:br>
            <a:r>
              <a:rPr lang="en-IN" dirty="0" smtClean="0"/>
              <a:t>separated out the information processing (functional) aspects of consciousness from the phenomenal aspects that are associated</a:t>
            </a:r>
            <a:br>
              <a:rPr lang="en-IN" dirty="0" smtClean="0"/>
            </a:br>
            <a:r>
              <a:rPr lang="en-IN" dirty="0" smtClean="0"/>
              <a:t>with the ‘‘hard problem’’ of consciousness.</a:t>
            </a:r>
          </a:p>
          <a:p>
            <a:pPr>
              <a:buFont typeface="Wingdings" pitchFamily="2" charset="2"/>
              <a:buChar char="Ø"/>
            </a:pPr>
            <a:r>
              <a:rPr lang="en-IN" dirty="0" smtClean="0"/>
              <a:t> Further, while each of the five core properties underlying past computational models does seem to correlate with consciousness, each also seems to error on the side of being overly encompassing.</a:t>
            </a:r>
          </a:p>
          <a:p>
            <a:pPr>
              <a:buFont typeface="Wingdings" pitchFamily="2" charset="2"/>
              <a:buChar char="Ø"/>
            </a:pPr>
            <a:r>
              <a:rPr lang="en-IN" dirty="0" smtClean="0"/>
              <a:t> </a:t>
            </a:r>
            <a:r>
              <a:rPr lang="en-US" dirty="0" smtClean="0"/>
              <a:t>These things has to be overcome.</a:t>
            </a:r>
            <a:endParaRPr lang="en-IN" dirty="0" smtClean="0"/>
          </a:p>
          <a:p>
            <a:pPr>
              <a:buNone/>
            </a:pPr>
            <a:r>
              <a:rPr lang="en-IN" dirty="0" smtClean="0"/>
              <a:t/>
            </a:r>
            <a:br>
              <a:rPr lang="en-IN" dirty="0" smtClean="0"/>
            </a:br>
            <a:endParaRPr lang="en-IN"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1143000"/>
          </a:xfrm>
        </p:spPr>
        <p:txBody>
          <a:bodyPr/>
          <a:lstStyle/>
          <a:p>
            <a:r>
              <a:rPr lang="en-US" u="sng" dirty="0" smtClean="0"/>
              <a:t>Any QUESTIONS?????</a:t>
            </a:r>
            <a:endParaRPr lang="en-IN" u="sng" dirty="0"/>
          </a:p>
        </p:txBody>
      </p:sp>
      <p:pic>
        <p:nvPicPr>
          <p:cNvPr id="6" name="Picture 6" descr="philosophy_brain.jpg"/>
          <p:cNvPicPr>
            <a:picLocks noGrp="1" noChangeAspect="1"/>
          </p:cNvPicPr>
          <p:nvPr>
            <p:ph idx="1"/>
          </p:nvPr>
        </p:nvPicPr>
        <p:blipFill>
          <a:blip r:embed="rId2"/>
          <a:srcRect/>
          <a:stretch>
            <a:fillRect/>
          </a:stretch>
        </p:blipFill>
        <p:spPr bwMode="auto">
          <a:xfrm>
            <a:off x="457200" y="1143000"/>
            <a:ext cx="6908800" cy="4927599"/>
          </a:xfrm>
          <a:prstGeom prst="rect">
            <a:avLst/>
          </a:prstGeom>
          <a:ln>
            <a:noFill/>
          </a:ln>
          <a:effectLst>
            <a:softEdge rad="112500"/>
          </a:effec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_20170216_195213.JPG"/>
          <p:cNvPicPr>
            <a:picLocks noChangeAspect="1"/>
          </p:cNvPicPr>
          <p:nvPr/>
        </p:nvPicPr>
        <p:blipFill>
          <a:blip r:embed="rId2"/>
          <a:stretch>
            <a:fillRect/>
          </a:stretch>
        </p:blipFill>
        <p:spPr>
          <a:xfrm>
            <a:off x="0" y="0"/>
            <a:ext cx="9372600" cy="68580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themeOverride>
</file>

<file path=ppt/theme/themeOverride2.xml><?xml version="1.0" encoding="utf-8"?>
<a:themeOverride xmlns:a="http://schemas.openxmlformats.org/drawingml/2006/main">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themeOverride>
</file>

<file path=docProps/app.xml><?xml version="1.0" encoding="utf-8"?>
<Properties xmlns="http://schemas.openxmlformats.org/officeDocument/2006/extended-properties" xmlns:vt="http://schemas.openxmlformats.org/officeDocument/2006/docPropsVTypes">
  <Template/>
  <TotalTime>58301</TotalTime>
  <Words>5302</Words>
  <Application>Microsoft Office PowerPoint</Application>
  <PresentationFormat>On-screen Show (4:3)</PresentationFormat>
  <Paragraphs>444</Paragraphs>
  <Slides>97</Slides>
  <Notes>27</Notes>
  <HiddenSlides>0</HiddenSlides>
  <MMClips>0</MMClips>
  <ScaleCrop>false</ScaleCrop>
  <HeadingPairs>
    <vt:vector size="4" baseType="variant">
      <vt:variant>
        <vt:lpstr>Theme</vt:lpstr>
      </vt:variant>
      <vt:variant>
        <vt:i4>2</vt:i4>
      </vt:variant>
      <vt:variant>
        <vt:lpstr>Slide Titles</vt:lpstr>
      </vt:variant>
      <vt:variant>
        <vt:i4>97</vt:i4>
      </vt:variant>
    </vt:vector>
  </HeadingPairs>
  <TitlesOfParts>
    <vt:vector size="99" baseType="lpstr">
      <vt:lpstr>Opulent</vt:lpstr>
      <vt:lpstr>Custom Design</vt:lpstr>
      <vt:lpstr>      Machine Consciousness</vt:lpstr>
      <vt:lpstr>Slide 2</vt:lpstr>
      <vt:lpstr>Slide 3</vt:lpstr>
      <vt:lpstr>Slide 4</vt:lpstr>
      <vt:lpstr>Slide 5</vt:lpstr>
      <vt:lpstr>LET’S TRY TO EXPLORE ANSWERS TO  THESE QUESTIONS,,,,,</vt:lpstr>
      <vt:lpstr>What’s consciousness? </vt:lpstr>
      <vt:lpstr>What’s Machine Consciousness?</vt:lpstr>
      <vt:lpstr>Why artificial  machine consciousness?</vt:lpstr>
      <vt:lpstr>Can a machine think? </vt:lpstr>
      <vt:lpstr>Should we build intelligent machines?  </vt:lpstr>
      <vt:lpstr>Should we build intelligent machines?(contd..)</vt:lpstr>
      <vt:lpstr>LEVELS OF MACHINE consciousness</vt:lpstr>
      <vt:lpstr>LEVELS OF MACHINE consciousness</vt:lpstr>
      <vt:lpstr> LEVELS OF MACHINE consciousness(CONCLUSION)</vt:lpstr>
      <vt:lpstr>REACTIVE,DELIBERATIVE AND  REFLECTIVE  MECHANISMS OF  INFORMATION PROCESSING  </vt:lpstr>
      <vt:lpstr>REACTIVE,DELIBERATIVE AND  REFLECTIVE  MECHANISMS OF  INFORMATION PROCESSING  </vt:lpstr>
      <vt:lpstr>REACTIVE,DELIBERATIVE AND  REFLECTIVE  MECHANISMS OF  INFORMATION PROCESSING  </vt:lpstr>
      <vt:lpstr>PERSPECTIVES OF MACHINE CONSCIOUSNESS:</vt:lpstr>
      <vt:lpstr> verification of PERSPECTIVES OF MACHINE CONSCIOUSNESS:</vt:lpstr>
      <vt:lpstr>PERSPECTIVES OF MACHINE CONSCIOUSNESS:</vt:lpstr>
      <vt:lpstr>verification of PERSPECTIVES OF MACHINE CONSCIOUSNESS:</vt:lpstr>
      <vt:lpstr>PERSPECTIVES OF MACHINE CONSCIOUSNESS:</vt:lpstr>
      <vt:lpstr>verification of PERSPECTIVES OF MACHINE CONSCIOUSNESS:</vt:lpstr>
      <vt:lpstr>Problems in implementation</vt:lpstr>
      <vt:lpstr>Problems in implementation(CONTD..)</vt:lpstr>
      <vt:lpstr>       Evolution of AI life </vt:lpstr>
      <vt:lpstr>Evolution of AI life(contd..) </vt:lpstr>
      <vt:lpstr>Evolution of AI life(contd..)</vt:lpstr>
      <vt:lpstr>Evolution of AI life(contd..)</vt:lpstr>
      <vt:lpstr>Areas of Machine          Consciousness Research</vt:lpstr>
      <vt:lpstr>Areas of Machine          Consciousness Research Contd.</vt:lpstr>
      <vt:lpstr>Areas of Machine          Consciousness Research Contd.</vt:lpstr>
      <vt:lpstr>Areas of Machine          Consciousness Research Contd.</vt:lpstr>
      <vt:lpstr>Areas of Machine          Consciousness Research Contd.</vt:lpstr>
      <vt:lpstr>Relationship between Machine consciousness  and other Areas.</vt:lpstr>
      <vt:lpstr>Relationship between Machine consciousness  and other Areas.</vt:lpstr>
      <vt:lpstr>Relationship between Machine consciousness and other Areas(contd..)</vt:lpstr>
      <vt:lpstr>Relationship between Machine consciousness and other Areas(contd..)</vt:lpstr>
      <vt:lpstr>Relationship between Machine consciousness and  other Areas.(contd..)</vt:lpstr>
      <vt:lpstr>Relationship between Machine consciousness and  other Areas.(contd..)</vt:lpstr>
      <vt:lpstr>Relationship between Machine consciousness  and other Areas.(contd..)</vt:lpstr>
      <vt:lpstr>Relationship between Machine consciousness  and other Areas.(contd..)</vt:lpstr>
      <vt:lpstr>  Criticisms  of  Machine consciousness:</vt:lpstr>
      <vt:lpstr>Criticisms  of  Machine consciousness: </vt:lpstr>
      <vt:lpstr>Criticisms  of  Machine consciousness:</vt:lpstr>
      <vt:lpstr>Criticisms  of  Machine consciousness:</vt:lpstr>
      <vt:lpstr>Criticisms  of  Machine consciousness(contd..)</vt:lpstr>
      <vt:lpstr>Criticisms  of  Machine consciousness(contd..)</vt:lpstr>
      <vt:lpstr>Criticisms  of  Machine consciousness(contd..)</vt:lpstr>
      <vt:lpstr>Criticisms  of  Machine consciousness(contd..)</vt:lpstr>
      <vt:lpstr>Research on Machine Consciousness: </vt:lpstr>
      <vt:lpstr>Research on Machine Consciousness:</vt:lpstr>
      <vt:lpstr>Research on Machine Consciousness(CONTD..)</vt:lpstr>
      <vt:lpstr>Research on Machine Consciousness(CONTD..)</vt:lpstr>
      <vt:lpstr>Research on Machine Consciousness(CONTD..)</vt:lpstr>
      <vt:lpstr>Research on Machine Consciousness(CONTD..)</vt:lpstr>
      <vt:lpstr>Research on Machine Consciousness(CONTD..)</vt:lpstr>
      <vt:lpstr>Research on Machine Consciousness(CONTD..)</vt:lpstr>
      <vt:lpstr>Research on Machine Consciousness(CONTD..)</vt:lpstr>
      <vt:lpstr>Research on Machine Consciousness(CONTD..)</vt:lpstr>
      <vt:lpstr>Research on Machine Consciousness(CONTD..)</vt:lpstr>
      <vt:lpstr>Research on Machine Consciousness(CONTD..)</vt:lpstr>
      <vt:lpstr>Research on Machine Consciousness(CONTD..)</vt:lpstr>
      <vt:lpstr>Research on Machine Consciousness(CONTD..)</vt:lpstr>
      <vt:lpstr>Research on Machine Consciousness(CONTD..)</vt:lpstr>
      <vt:lpstr>Research on Machine Consciousness(CONTD..)</vt:lpstr>
      <vt:lpstr>Issues of Machine Consciousness </vt:lpstr>
      <vt:lpstr>Issues of Machine Consciousness (contd..)</vt:lpstr>
      <vt:lpstr>Benefits of Machine Consciousness. </vt:lpstr>
      <vt:lpstr>Benefits of Machine Consciousness.</vt:lpstr>
      <vt:lpstr>Conscious  System Requirements: </vt:lpstr>
      <vt:lpstr>Conscious  System Requirements: </vt:lpstr>
      <vt:lpstr> Theory on Computational Model of Machine Consciousness.</vt:lpstr>
      <vt:lpstr> theory on Computational Model of Machine Consciousness(contd..)</vt:lpstr>
      <vt:lpstr>Theory on Computational Model of Machine Consciousness(contd..)</vt:lpstr>
      <vt:lpstr>Theory on Computational Model of Machine Consciousness(contd..)</vt:lpstr>
      <vt:lpstr>Theory on Computational Model of Machine Consciousness(contd..)</vt:lpstr>
      <vt:lpstr>Theory on Computational Model of Machine Consciousness(contd..)</vt:lpstr>
      <vt:lpstr>Theory on Computational Model of Machine Consciousness(contd..)</vt:lpstr>
      <vt:lpstr>Theory on Computational Model of Machine Consciousness(contd..)</vt:lpstr>
      <vt:lpstr>Computational Model of Machine Consciousness</vt:lpstr>
      <vt:lpstr>Attention:</vt:lpstr>
      <vt:lpstr>Brain basis of attention</vt:lpstr>
      <vt:lpstr>Attention(contd..)</vt:lpstr>
      <vt:lpstr>Sensory motors:</vt:lpstr>
      <vt:lpstr>Sensory motors(contd..)</vt:lpstr>
      <vt:lpstr>Sensory motors(contd..)</vt:lpstr>
      <vt:lpstr>Summary of computational modEL.</vt:lpstr>
      <vt:lpstr>Summary of computational modEL.</vt:lpstr>
      <vt:lpstr>Summary of computational modEL.</vt:lpstr>
      <vt:lpstr>Summary of computational modEL.</vt:lpstr>
      <vt:lpstr>Conclusion </vt:lpstr>
      <vt:lpstr>FuturE SCOPE:</vt:lpstr>
      <vt:lpstr>FuturE SCOPE(contd..)</vt:lpstr>
      <vt:lpstr>Any QUESTIONS?????</vt:lpstr>
      <vt:lpstr>Slide 97</vt:lpstr>
    </vt:vector>
  </TitlesOfParts>
  <Company>Ohio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Intelligence</dc:title>
  <dc:creator>Janusz Starzyk</dc:creator>
  <cp:lastModifiedBy>Harshitha</cp:lastModifiedBy>
  <cp:revision>863</cp:revision>
  <cp:lastPrinted>1998-01-20T18:41:17Z</cp:lastPrinted>
  <dcterms:created xsi:type="dcterms:W3CDTF">1997-04-13T14:24:48Z</dcterms:created>
  <dcterms:modified xsi:type="dcterms:W3CDTF">2017-04-08T09:56:02Z</dcterms:modified>
</cp:coreProperties>
</file>