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0"/>
  </p:notesMasterIdLst>
  <p:sldIdLst>
    <p:sldId id="256" r:id="rId2"/>
    <p:sldId id="257" r:id="rId3"/>
    <p:sldId id="258" r:id="rId4"/>
    <p:sldId id="260"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2E9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AEF7B-ADC6-48C3-9473-1404149E889A}" v="27" dt="2024-05-20T10:21:34.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a43a884497a1857/Documents/Vrinda_Stor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[Vrinda_Store_Dataset.xlsx]Men Vs Women!PivotTable2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Men Vs</a:t>
            </a:r>
            <a:r>
              <a:rPr lang="en-US" baseline="0"/>
              <a:t> Women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0.11944444444444445"/>
              <c:y val="8.3333333333333329E-2"/>
            </c:manualLayout>
          </c:layout>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dLbl>
          <c:idx val="0"/>
          <c:layout>
            <c:manualLayout>
              <c:x val="0.17777777777777778"/>
              <c:y val="-0.10648148148148148"/>
            </c:manualLayout>
          </c:layout>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0.11944444444444445"/>
              <c:y val="8.3333333333333329E-2"/>
            </c:manualLayout>
          </c:layout>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dLbl>
          <c:idx val="0"/>
          <c:layout>
            <c:manualLayout>
              <c:x val="0.17777777777777778"/>
              <c:y val="-0.10648148148148148"/>
            </c:manualLayout>
          </c:layout>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0.11944444444444445"/>
              <c:y val="8.3333333333333329E-2"/>
            </c:manualLayout>
          </c:layout>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0.17777777777777778"/>
              <c:y val="-0.10648148148148148"/>
            </c:manualLayout>
          </c:layout>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'Men Vs Women'!$B$3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1E-485F-A57F-748ACFBFED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1E-485F-A57F-748ACFBFED0E}"/>
              </c:ext>
            </c:extLst>
          </c:dPt>
          <c:dLbls>
            <c:dLbl>
              <c:idx val="0"/>
              <c:layout>
                <c:manualLayout>
                  <c:x val="-0.11944444444444445"/>
                  <c:y val="8.333333333333332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C1E-485F-A57F-748ACFBFED0E}"/>
                </c:ext>
              </c:extLst>
            </c:dLbl>
            <c:dLbl>
              <c:idx val="1"/>
              <c:layout>
                <c:manualLayout>
                  <c:x val="0.17777777777777778"/>
                  <c:y val="-0.1064814814814814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C1E-485F-A57F-748ACFBFED0E}"/>
                </c:ext>
              </c:extLst>
            </c:dLbl>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'Men Vs Women'!$A$4:$A$5</c:f>
              <c:strCache>
                <c:ptCount val="2"/>
                <c:pt idx="0">
                  <c:v>Men</c:v>
                </c:pt>
                <c:pt idx="1">
                  <c:v>Women</c:v>
                </c:pt>
              </c:strCache>
            </c:strRef>
          </c:cat>
          <c:val>
            <c:numRef>
              <c:f>'Men Vs Women'!$B$4:$B$5</c:f>
              <c:numCache>
                <c:formatCode>General</c:formatCode>
                <c:ptCount val="2"/>
                <c:pt idx="0">
                  <c:v>7613604</c:v>
                </c:pt>
                <c:pt idx="1">
                  <c:v>13562773</c:v>
                </c:pt>
              </c:numCache>
            </c:numRef>
          </c:val>
          <c:extLst>
            <c:ext xmlns:c16="http://schemas.microsoft.com/office/drawing/2014/chart" uri="{C3380CC4-5D6E-409C-BE32-E72D297353CC}">
              <c16:uniqueId val="{00000004-EC1E-485F-A57F-748ACFBFED0E}"/>
            </c:ext>
          </c:extLst>
        </c:ser>
        <c:dLbls>
          <c:dLblPos val="inEnd"/>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C8BB3-A40D-472E-8407-874C591DC941}"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FF94F-88BB-462D-92AF-A66A2037C79D}" type="slidenum">
              <a:rPr lang="en-IN" smtClean="0"/>
              <a:t>‹#›</a:t>
            </a:fld>
            <a:endParaRPr lang="en-IN"/>
          </a:p>
        </p:txBody>
      </p:sp>
    </p:spTree>
    <p:extLst>
      <p:ext uri="{BB962C8B-B14F-4D97-AF65-F5344CB8AC3E}">
        <p14:creationId xmlns:p14="http://schemas.microsoft.com/office/powerpoint/2010/main" val="321715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FF94F-88BB-462D-92AF-A66A2037C79D}" type="slidenum">
              <a:rPr lang="en-IN" smtClean="0"/>
              <a:t>1</a:t>
            </a:fld>
            <a:endParaRPr lang="en-IN"/>
          </a:p>
        </p:txBody>
      </p:sp>
    </p:spTree>
    <p:extLst>
      <p:ext uri="{BB962C8B-B14F-4D97-AF65-F5344CB8AC3E}">
        <p14:creationId xmlns:p14="http://schemas.microsoft.com/office/powerpoint/2010/main" val="158754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FF94F-88BB-462D-92AF-A66A2037C79D}" type="slidenum">
              <a:rPr lang="en-IN" smtClean="0"/>
              <a:t>3</a:t>
            </a:fld>
            <a:endParaRPr lang="en-IN"/>
          </a:p>
        </p:txBody>
      </p:sp>
    </p:spTree>
    <p:extLst>
      <p:ext uri="{BB962C8B-B14F-4D97-AF65-F5344CB8AC3E}">
        <p14:creationId xmlns:p14="http://schemas.microsoft.com/office/powerpoint/2010/main" val="116566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159837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390455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3828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4228333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578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200219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1666599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424196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120828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45AF3-C027-4E78-BFEF-CEB39AC1F7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377653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345AF3-C027-4E78-BFEF-CEB39AC1F7E9}"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232225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345AF3-C027-4E78-BFEF-CEB39AC1F7E9}"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194014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345AF3-C027-4E78-BFEF-CEB39AC1F7E9}"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208744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45AF3-C027-4E78-BFEF-CEB39AC1F7E9}"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160074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45AF3-C027-4E78-BFEF-CEB39AC1F7E9}"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393148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45AF3-C027-4E78-BFEF-CEB39AC1F7E9}"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87CE1-6326-4E0A-AC2B-CED5914711C2}" type="slidenum">
              <a:rPr lang="en-IN" smtClean="0"/>
              <a:t>‹#›</a:t>
            </a:fld>
            <a:endParaRPr lang="en-IN"/>
          </a:p>
        </p:txBody>
      </p:sp>
    </p:spTree>
    <p:extLst>
      <p:ext uri="{BB962C8B-B14F-4D97-AF65-F5344CB8AC3E}">
        <p14:creationId xmlns:p14="http://schemas.microsoft.com/office/powerpoint/2010/main" val="329334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345AF3-C027-4E78-BFEF-CEB39AC1F7E9}" type="datetimeFigureOut">
              <a:rPr lang="en-IN" smtClean="0"/>
              <a:t>20-05-2024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E87CE1-6326-4E0A-AC2B-CED5914711C2}" type="slidenum">
              <a:rPr lang="en-IN" smtClean="0"/>
              <a:t>‹#›</a:t>
            </a:fld>
            <a:endParaRPr lang="en-IN"/>
          </a:p>
        </p:txBody>
      </p:sp>
    </p:spTree>
    <p:extLst>
      <p:ext uri="{BB962C8B-B14F-4D97-AF65-F5344CB8AC3E}">
        <p14:creationId xmlns:p14="http://schemas.microsoft.com/office/powerpoint/2010/main" val="350651288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64F1-C685-2016-9FB9-E471473D55BC}"/>
              </a:ext>
            </a:extLst>
          </p:cNvPr>
          <p:cNvSpPr>
            <a:spLocks noGrp="1"/>
          </p:cNvSpPr>
          <p:nvPr>
            <p:ph type="ctrTitle"/>
          </p:nvPr>
        </p:nvSpPr>
        <p:spPr>
          <a:xfrm>
            <a:off x="-2740742" y="239817"/>
            <a:ext cx="9144000" cy="2387600"/>
          </a:xfrm>
        </p:spPr>
        <p:txBody>
          <a:bodyPr>
            <a:normAutofit/>
          </a:bodyPr>
          <a:lstStyle/>
          <a:p>
            <a:r>
              <a:rPr lang="en-IN" b="1" dirty="0">
                <a:solidFill>
                  <a:schemeClr val="accent4"/>
                </a:solidFill>
                <a:latin typeface="Algerian" panose="04020705040A02060702" pitchFamily="82" charset="0"/>
              </a:rPr>
              <a:t>VRINDA Store</a:t>
            </a:r>
          </a:p>
        </p:txBody>
      </p:sp>
      <p:sp>
        <p:nvSpPr>
          <p:cNvPr id="3" name="Subtitle 2">
            <a:extLst>
              <a:ext uri="{FF2B5EF4-FFF2-40B4-BE49-F238E27FC236}">
                <a16:creationId xmlns:a16="http://schemas.microsoft.com/office/drawing/2014/main" id="{6DCB8F05-0FB2-B36F-0F9A-451A25D364E6}"/>
              </a:ext>
            </a:extLst>
          </p:cNvPr>
          <p:cNvSpPr>
            <a:spLocks noGrp="1"/>
          </p:cNvSpPr>
          <p:nvPr>
            <p:ph type="subTitle" idx="1"/>
          </p:nvPr>
        </p:nvSpPr>
        <p:spPr>
          <a:xfrm>
            <a:off x="-3048000" y="2882647"/>
            <a:ext cx="9144000" cy="1655762"/>
          </a:xfrm>
        </p:spPr>
        <p:txBody>
          <a:bodyPr>
            <a:normAutofit fontScale="92500" lnSpcReduction="10000"/>
          </a:bodyPr>
          <a:lstStyle/>
          <a:p>
            <a:r>
              <a:rPr lang="en-IN" sz="5400" u="sng" dirty="0">
                <a:solidFill>
                  <a:schemeClr val="accent2"/>
                </a:solidFill>
                <a:latin typeface="Agency FB" panose="020B0503020202020204" pitchFamily="34" charset="0"/>
              </a:rPr>
              <a:t>Excel Data Analysis</a:t>
            </a:r>
          </a:p>
          <a:p>
            <a:r>
              <a:rPr lang="en-IN" sz="5400" u="sng" dirty="0">
                <a:solidFill>
                  <a:schemeClr val="accent2"/>
                </a:solidFill>
                <a:latin typeface="Agency FB" panose="020B0503020202020204" pitchFamily="34" charset="0"/>
              </a:rPr>
              <a:t>Project </a:t>
            </a:r>
          </a:p>
          <a:p>
            <a:endParaRPr lang="en-IN" sz="4400" u="sng" dirty="0"/>
          </a:p>
        </p:txBody>
      </p:sp>
      <p:pic>
        <p:nvPicPr>
          <p:cNvPr id="7" name="Picture 6">
            <a:extLst>
              <a:ext uri="{FF2B5EF4-FFF2-40B4-BE49-F238E27FC236}">
                <a16:creationId xmlns:a16="http://schemas.microsoft.com/office/drawing/2014/main" id="{411C24BD-800D-C5B3-128E-D7DEAC201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474" y="1"/>
            <a:ext cx="5496232" cy="6870560"/>
          </a:xfrm>
          <a:prstGeom prst="rect">
            <a:avLst/>
          </a:prstGeom>
        </p:spPr>
      </p:pic>
    </p:spTree>
    <p:extLst>
      <p:ext uri="{BB962C8B-B14F-4D97-AF65-F5344CB8AC3E}">
        <p14:creationId xmlns:p14="http://schemas.microsoft.com/office/powerpoint/2010/main" val="340234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5C37-AED0-EFAA-3212-DD35F4E01142}"/>
              </a:ext>
            </a:extLst>
          </p:cNvPr>
          <p:cNvSpPr>
            <a:spLocks noGrp="1"/>
          </p:cNvSpPr>
          <p:nvPr>
            <p:ph type="title"/>
          </p:nvPr>
        </p:nvSpPr>
        <p:spPr/>
        <p:txBody>
          <a:bodyPr>
            <a:normAutofit/>
          </a:bodyPr>
          <a:lstStyle/>
          <a:p>
            <a:pPr algn="ctr"/>
            <a:r>
              <a:rPr lang="en-IN" sz="6600" b="1" dirty="0">
                <a:solidFill>
                  <a:schemeClr val="accent6">
                    <a:lumMod val="75000"/>
                  </a:schemeClr>
                </a:solidFill>
              </a:rPr>
              <a:t>Data Cleaning</a:t>
            </a:r>
          </a:p>
        </p:txBody>
      </p:sp>
      <p:sp>
        <p:nvSpPr>
          <p:cNvPr id="3" name="Content Placeholder 2">
            <a:extLst>
              <a:ext uri="{FF2B5EF4-FFF2-40B4-BE49-F238E27FC236}">
                <a16:creationId xmlns:a16="http://schemas.microsoft.com/office/drawing/2014/main" id="{D962D25B-13E4-E2AF-A904-BFA066F0F04F}"/>
              </a:ext>
            </a:extLst>
          </p:cNvPr>
          <p:cNvSpPr>
            <a:spLocks noGrp="1"/>
          </p:cNvSpPr>
          <p:nvPr>
            <p:ph idx="1"/>
          </p:nvPr>
        </p:nvSpPr>
        <p:spPr/>
        <p:txBody>
          <a:bodyPr>
            <a:normAutofit/>
          </a:bodyPr>
          <a:lstStyle/>
          <a:p>
            <a:r>
              <a:rPr lang="en-US" sz="2000" b="0" i="0" dirty="0">
                <a:solidFill>
                  <a:srgbClr val="0D0D0D"/>
                </a:solidFill>
                <a:effectLst/>
                <a:highlight>
                  <a:srgbClr val="FFFFFF"/>
                </a:highlight>
                <a:latin typeface="Söhne"/>
              </a:rPr>
              <a:t>The goal of data cleaning was to standardize and correct inconsistencies in the dataset to ensure accurate analysis.“</a:t>
            </a:r>
          </a:p>
          <a:p>
            <a:endParaRPr lang="en-US" dirty="0">
              <a:solidFill>
                <a:srgbClr val="0D0D0D"/>
              </a:solidFill>
              <a:highlight>
                <a:srgbClr val="FFFFFF"/>
              </a:highlight>
              <a:latin typeface="Söhne"/>
            </a:endParaRPr>
          </a:p>
          <a:p>
            <a:pPr marL="0" indent="0" algn="r">
              <a:buNone/>
            </a:pPr>
            <a:r>
              <a:rPr lang="en-US" sz="2400" dirty="0">
                <a:solidFill>
                  <a:srgbClr val="0D0D0D"/>
                </a:solidFill>
                <a:highlight>
                  <a:srgbClr val="FFFFFF"/>
                </a:highlight>
                <a:latin typeface="Söhne"/>
              </a:rPr>
              <a:t>I</a:t>
            </a:r>
            <a:r>
              <a:rPr lang="en-US" sz="2400" b="0" i="0" dirty="0">
                <a:solidFill>
                  <a:srgbClr val="0D0D0D"/>
                </a:solidFill>
                <a:effectLst/>
                <a:highlight>
                  <a:srgbClr val="FFFFFF"/>
                </a:highlight>
                <a:latin typeface="Söhne"/>
              </a:rPr>
              <a:t> standardized the </a:t>
            </a:r>
            <a:r>
              <a:rPr lang="en-US" sz="2400" b="1" i="0" dirty="0">
                <a:solidFill>
                  <a:srgbClr val="0D0D0D"/>
                </a:solidFill>
                <a:effectLst/>
                <a:highlight>
                  <a:srgbClr val="FFFFFF"/>
                </a:highlight>
                <a:latin typeface="Söhne"/>
              </a:rPr>
              <a:t>Gender column </a:t>
            </a:r>
            <a:r>
              <a:rPr lang="en-US" sz="2400" b="0" i="0" dirty="0">
                <a:solidFill>
                  <a:srgbClr val="0D0D0D"/>
                </a:solidFill>
                <a:effectLst/>
                <a:highlight>
                  <a:srgbClr val="FFFFFF"/>
                </a:highlight>
                <a:latin typeface="Söhne"/>
              </a:rPr>
              <a:t>by replacing 'w' with 'Women' and 'M' with 'Men', and converted textual representations of numbers in the </a:t>
            </a:r>
            <a:r>
              <a:rPr lang="en-US" sz="2400" b="1" i="0" dirty="0">
                <a:solidFill>
                  <a:srgbClr val="0D0D0D"/>
                </a:solidFill>
                <a:effectLst/>
                <a:highlight>
                  <a:srgbClr val="FFFFFF"/>
                </a:highlight>
                <a:latin typeface="Söhne"/>
              </a:rPr>
              <a:t>Quantity column </a:t>
            </a:r>
            <a:r>
              <a:rPr lang="en-US" sz="2400" b="0" i="0" dirty="0">
                <a:solidFill>
                  <a:srgbClr val="0D0D0D"/>
                </a:solidFill>
                <a:effectLst/>
                <a:highlight>
                  <a:srgbClr val="FFFFFF"/>
                </a:highlight>
                <a:latin typeface="Söhne"/>
              </a:rPr>
              <a:t>('one' to 1 and 'two' to 2) to numeric values. Additionally, we confirmed that there are no null values in any columns, ensuring data completeness.</a:t>
            </a:r>
            <a:endParaRPr lang="en-IN" sz="2400" dirty="0"/>
          </a:p>
        </p:txBody>
      </p:sp>
    </p:spTree>
    <p:extLst>
      <p:ext uri="{BB962C8B-B14F-4D97-AF65-F5344CB8AC3E}">
        <p14:creationId xmlns:p14="http://schemas.microsoft.com/office/powerpoint/2010/main" val="193533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23CB-8D13-57E8-2FB5-EE45E379D404}"/>
              </a:ext>
            </a:extLst>
          </p:cNvPr>
          <p:cNvSpPr>
            <a:spLocks noGrp="1"/>
          </p:cNvSpPr>
          <p:nvPr>
            <p:ph type="title"/>
          </p:nvPr>
        </p:nvSpPr>
        <p:spPr>
          <a:xfrm>
            <a:off x="598676" y="501446"/>
            <a:ext cx="8596668" cy="1320800"/>
          </a:xfrm>
        </p:spPr>
        <p:txBody>
          <a:bodyPr>
            <a:normAutofit/>
          </a:bodyPr>
          <a:lstStyle/>
          <a:p>
            <a:pPr algn="ctr"/>
            <a:r>
              <a:rPr lang="en-IN" sz="6000" b="1" dirty="0">
                <a:solidFill>
                  <a:srgbClr val="CC6600"/>
                </a:solidFill>
              </a:rPr>
              <a:t>Data processing</a:t>
            </a:r>
          </a:p>
        </p:txBody>
      </p:sp>
      <p:sp>
        <p:nvSpPr>
          <p:cNvPr id="3" name="Content Placeholder 2">
            <a:extLst>
              <a:ext uri="{FF2B5EF4-FFF2-40B4-BE49-F238E27FC236}">
                <a16:creationId xmlns:a16="http://schemas.microsoft.com/office/drawing/2014/main" id="{9102238E-ED96-67D9-3D74-9AED30D1631A}"/>
              </a:ext>
            </a:extLst>
          </p:cNvPr>
          <p:cNvSpPr>
            <a:spLocks noGrp="1"/>
          </p:cNvSpPr>
          <p:nvPr>
            <p:ph idx="1"/>
          </p:nvPr>
        </p:nvSpPr>
        <p:spPr>
          <a:xfrm>
            <a:off x="716663" y="1895118"/>
            <a:ext cx="8596668" cy="3880773"/>
          </a:xfrm>
        </p:spPr>
        <p:txBody>
          <a:bodyPr/>
          <a:lstStyle/>
          <a:p>
            <a:r>
              <a:rPr lang="en-US" sz="2000" b="0" i="0" dirty="0">
                <a:solidFill>
                  <a:srgbClr val="0D0D0D"/>
                </a:solidFill>
                <a:effectLst/>
                <a:highlight>
                  <a:srgbClr val="FFFFFF"/>
                </a:highlight>
                <a:latin typeface="Söhne"/>
              </a:rPr>
              <a:t>Effective data processing is crucial as it cleans, organizes, and transforms raw data into a structured format, making it more meaningful and insightful for analysis and decision-making.</a:t>
            </a:r>
            <a:endParaRPr lang="en-US" sz="2000" dirty="0">
              <a:solidFill>
                <a:srgbClr val="0D0D0D"/>
              </a:solidFill>
              <a:highlight>
                <a:srgbClr val="FFFFFF"/>
              </a:highlight>
              <a:latin typeface="Söhne"/>
            </a:endParaRPr>
          </a:p>
          <a:p>
            <a:pPr marL="0" indent="0" algn="r">
              <a:buNone/>
            </a:pPr>
            <a:r>
              <a:rPr lang="en-US" sz="2400" b="0" i="0" dirty="0">
                <a:solidFill>
                  <a:srgbClr val="0D0D0D"/>
                </a:solidFill>
                <a:effectLst/>
                <a:highlight>
                  <a:srgbClr val="FFFFFF"/>
                </a:highlight>
                <a:latin typeface="Söhne"/>
              </a:rPr>
              <a:t>In the data processing stage, I added two new columns: "</a:t>
            </a:r>
            <a:r>
              <a:rPr lang="en-US" sz="2400" b="1" i="0" dirty="0">
                <a:solidFill>
                  <a:srgbClr val="0D0D0D"/>
                </a:solidFill>
                <a:effectLst/>
                <a:highlight>
                  <a:srgbClr val="FFFFFF"/>
                </a:highlight>
                <a:latin typeface="Söhne"/>
              </a:rPr>
              <a:t>Age Group</a:t>
            </a:r>
            <a:r>
              <a:rPr lang="en-US" sz="2400" b="0" i="0" dirty="0">
                <a:solidFill>
                  <a:srgbClr val="0D0D0D"/>
                </a:solidFill>
                <a:effectLst/>
                <a:highlight>
                  <a:srgbClr val="FFFFFF"/>
                </a:highlight>
                <a:latin typeface="Söhne"/>
              </a:rPr>
              <a:t>" and "</a:t>
            </a:r>
            <a:r>
              <a:rPr lang="en-US" sz="2400" b="1" i="0" dirty="0">
                <a:solidFill>
                  <a:srgbClr val="0D0D0D"/>
                </a:solidFill>
                <a:effectLst/>
                <a:highlight>
                  <a:srgbClr val="FFFFFF"/>
                </a:highlight>
                <a:latin typeface="Söhne"/>
              </a:rPr>
              <a:t>Month</a:t>
            </a:r>
            <a:r>
              <a:rPr lang="en-US" sz="2400" b="0" i="0" dirty="0">
                <a:solidFill>
                  <a:srgbClr val="0D0D0D"/>
                </a:solidFill>
                <a:effectLst/>
                <a:highlight>
                  <a:srgbClr val="FFFFFF"/>
                </a:highlight>
                <a:latin typeface="Söhne"/>
              </a:rPr>
              <a:t>." The "Age Group" column was created by categorizing raw age data into predefined groups </a:t>
            </a:r>
            <a:r>
              <a:rPr lang="en-US" sz="2400" b="1" i="0" dirty="0">
                <a:solidFill>
                  <a:srgbClr val="0D0D0D"/>
                </a:solidFill>
                <a:effectLst/>
                <a:highlight>
                  <a:srgbClr val="FFFFFF"/>
                </a:highlight>
                <a:latin typeface="Söhne"/>
              </a:rPr>
              <a:t>(=IF(E2&gt;=50,"Senior",IF(E2&gt;=30,"Adult","Teenager"))), </a:t>
            </a:r>
            <a:r>
              <a:rPr lang="en-US" sz="2400" b="0" i="0" dirty="0">
                <a:solidFill>
                  <a:srgbClr val="0D0D0D"/>
                </a:solidFill>
                <a:effectLst/>
                <a:highlight>
                  <a:srgbClr val="FFFFFF"/>
                </a:highlight>
                <a:latin typeface="Söhne"/>
              </a:rPr>
              <a:t>using conditional statements for classification. The "Month" column was extracted from the date data, using </a:t>
            </a:r>
            <a:r>
              <a:rPr lang="en-US" sz="2400" b="1" i="0" dirty="0">
                <a:solidFill>
                  <a:srgbClr val="0D0D0D"/>
                </a:solidFill>
                <a:effectLst/>
                <a:highlight>
                  <a:srgbClr val="FFFFFF"/>
                </a:highlight>
                <a:latin typeface="Söhne"/>
              </a:rPr>
              <a:t>(=TEXT(G5,"mmm")) </a:t>
            </a:r>
            <a:r>
              <a:rPr lang="en-US" sz="2400" b="0" i="0" dirty="0">
                <a:solidFill>
                  <a:srgbClr val="0D0D0D"/>
                </a:solidFill>
                <a:effectLst/>
                <a:highlight>
                  <a:srgbClr val="FFFFFF"/>
                </a:highlight>
                <a:latin typeface="Söhne"/>
              </a:rPr>
              <a:t>formula.</a:t>
            </a:r>
          </a:p>
          <a:p>
            <a:pPr marL="0" indent="0">
              <a:buNone/>
            </a:pPr>
            <a:endParaRPr lang="en-IN" dirty="0"/>
          </a:p>
        </p:txBody>
      </p:sp>
    </p:spTree>
    <p:extLst>
      <p:ext uri="{BB962C8B-B14F-4D97-AF65-F5344CB8AC3E}">
        <p14:creationId xmlns:p14="http://schemas.microsoft.com/office/powerpoint/2010/main" val="234375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FB18-64C3-42C9-3C94-580DA1D69DA5}"/>
              </a:ext>
            </a:extLst>
          </p:cNvPr>
          <p:cNvSpPr>
            <a:spLocks noGrp="1"/>
          </p:cNvSpPr>
          <p:nvPr>
            <p:ph type="title"/>
          </p:nvPr>
        </p:nvSpPr>
        <p:spPr>
          <a:xfrm>
            <a:off x="677334" y="609600"/>
            <a:ext cx="8596668" cy="1320800"/>
          </a:xfrm>
        </p:spPr>
        <p:txBody>
          <a:bodyPr>
            <a:normAutofit/>
          </a:bodyPr>
          <a:lstStyle/>
          <a:p>
            <a:r>
              <a:rPr lang="en-IN" sz="4800" dirty="0"/>
              <a:t>Data Analysis--</a:t>
            </a:r>
            <a:r>
              <a:rPr lang="en-IN" sz="4800" b="1" i="0" dirty="0">
                <a:solidFill>
                  <a:srgbClr val="0D0D0D"/>
                </a:solidFill>
                <a:effectLst/>
                <a:highlight>
                  <a:srgbClr val="FFFFFF"/>
                </a:highlight>
                <a:latin typeface="Söhne"/>
              </a:rPr>
              <a:t>Pivot Tables</a:t>
            </a:r>
            <a:endParaRPr lang="en-IN" sz="4800" dirty="0"/>
          </a:p>
        </p:txBody>
      </p:sp>
      <p:sp>
        <p:nvSpPr>
          <p:cNvPr id="3" name="Content Placeholder 2">
            <a:extLst>
              <a:ext uri="{FF2B5EF4-FFF2-40B4-BE49-F238E27FC236}">
                <a16:creationId xmlns:a16="http://schemas.microsoft.com/office/drawing/2014/main" id="{6B3C78AB-E2A4-4339-A846-6A559EA8ED05}"/>
              </a:ext>
            </a:extLst>
          </p:cNvPr>
          <p:cNvSpPr>
            <a:spLocks noGrp="1"/>
          </p:cNvSpPr>
          <p:nvPr>
            <p:ph sz="half" idx="1"/>
          </p:nvPr>
        </p:nvSpPr>
        <p:spPr>
          <a:xfrm>
            <a:off x="579011" y="1930400"/>
            <a:ext cx="4184035" cy="3880772"/>
          </a:xfrm>
        </p:spPr>
        <p:txBody>
          <a:bodyPr/>
          <a:lstStyle/>
          <a:p>
            <a:r>
              <a:rPr lang="en-US" b="0" i="0" dirty="0">
                <a:solidFill>
                  <a:srgbClr val="0D0D0D"/>
                </a:solidFill>
                <a:effectLst/>
                <a:highlight>
                  <a:srgbClr val="FFFFFF"/>
                </a:highlight>
                <a:latin typeface="Söhne"/>
              </a:rPr>
              <a:t>"In the data analysis phase, I created </a:t>
            </a:r>
            <a:r>
              <a:rPr lang="en-US" dirty="0">
                <a:solidFill>
                  <a:srgbClr val="0D0D0D"/>
                </a:solidFill>
                <a:highlight>
                  <a:srgbClr val="FFFFFF"/>
                </a:highlight>
                <a:latin typeface="Söhne"/>
              </a:rPr>
              <a:t>P</a:t>
            </a:r>
            <a:r>
              <a:rPr lang="en-US" b="0" i="0" dirty="0">
                <a:solidFill>
                  <a:srgbClr val="0D0D0D"/>
                </a:solidFill>
                <a:effectLst/>
                <a:highlight>
                  <a:srgbClr val="FFFFFF"/>
                </a:highlight>
                <a:latin typeface="Söhne"/>
              </a:rPr>
              <a:t>ivot tables to explore various aspects of our dataset. These pivot tables provide insights into orders, sales, and customer demographics."</a:t>
            </a:r>
          </a:p>
          <a:p>
            <a:r>
              <a:rPr lang="en-US" sz="2400" b="0" i="0" dirty="0">
                <a:solidFill>
                  <a:srgbClr val="0D0D0D"/>
                </a:solidFill>
                <a:effectLst/>
                <a:highlight>
                  <a:srgbClr val="FFFFFF"/>
                </a:highlight>
                <a:latin typeface="Söhne"/>
              </a:rPr>
              <a:t>Analyzes the relationship between the number of orders and total sales, highlighting sales performance across different order volumes.</a:t>
            </a:r>
          </a:p>
          <a:p>
            <a:endParaRPr lang="en-IN" dirty="0"/>
          </a:p>
        </p:txBody>
      </p:sp>
      <p:graphicFrame>
        <p:nvGraphicFramePr>
          <p:cNvPr id="5" name="Content Placeholder 4">
            <a:extLst>
              <a:ext uri="{FF2B5EF4-FFF2-40B4-BE49-F238E27FC236}">
                <a16:creationId xmlns:a16="http://schemas.microsoft.com/office/drawing/2014/main" id="{A7A180C0-5F0C-9E15-C6B6-34B0093BC354}"/>
              </a:ext>
            </a:extLst>
          </p:cNvPr>
          <p:cNvGraphicFramePr>
            <a:graphicFrameLocks noGrp="1"/>
          </p:cNvGraphicFramePr>
          <p:nvPr>
            <p:ph sz="half" idx="2"/>
            <p:extLst>
              <p:ext uri="{D42A27DB-BD31-4B8C-83A1-F6EECF244321}">
                <p14:modId xmlns:p14="http://schemas.microsoft.com/office/powerpoint/2010/main" val="1294621151"/>
              </p:ext>
            </p:extLst>
          </p:nvPr>
        </p:nvGraphicFramePr>
        <p:xfrm>
          <a:off x="5358581" y="1930400"/>
          <a:ext cx="3795252" cy="3679774"/>
        </p:xfrm>
        <a:graphic>
          <a:graphicData uri="http://schemas.openxmlformats.org/drawingml/2006/table">
            <a:tbl>
              <a:tblPr>
                <a:tableStyleId>{5C22544A-7EE6-4342-B048-85BDC9FD1C3A}</a:tableStyleId>
              </a:tblPr>
              <a:tblGrid>
                <a:gridCol w="1112402">
                  <a:extLst>
                    <a:ext uri="{9D8B030D-6E8A-4147-A177-3AD203B41FA5}">
                      <a16:colId xmlns:a16="http://schemas.microsoft.com/office/drawing/2014/main" val="780256519"/>
                    </a:ext>
                  </a:extLst>
                </a:gridCol>
                <a:gridCol w="1275989">
                  <a:extLst>
                    <a:ext uri="{9D8B030D-6E8A-4147-A177-3AD203B41FA5}">
                      <a16:colId xmlns:a16="http://schemas.microsoft.com/office/drawing/2014/main" val="284710624"/>
                    </a:ext>
                  </a:extLst>
                </a:gridCol>
                <a:gridCol w="1406861">
                  <a:extLst>
                    <a:ext uri="{9D8B030D-6E8A-4147-A177-3AD203B41FA5}">
                      <a16:colId xmlns:a16="http://schemas.microsoft.com/office/drawing/2014/main" val="1856256625"/>
                    </a:ext>
                  </a:extLst>
                </a:gridCol>
              </a:tblGrid>
              <a:tr h="497266">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Sum of Amount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Count of Order ID</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466766248"/>
                  </a:ext>
                </a:extLst>
              </a:tr>
              <a:tr h="265209">
                <a:tc>
                  <a:txBody>
                    <a:bodyPr/>
                    <a:lstStyle/>
                    <a:p>
                      <a:pPr algn="l" fontAlgn="b"/>
                      <a:r>
                        <a:rPr lang="en-IN" sz="1100" u="none" strike="noStrike">
                          <a:effectLst/>
                        </a:rPr>
                        <a:t>Jan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1820601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6908747"/>
                  </a:ext>
                </a:extLst>
              </a:tr>
              <a:tr h="265209">
                <a:tc>
                  <a:txBody>
                    <a:bodyPr/>
                    <a:lstStyle/>
                    <a:p>
                      <a:pPr algn="l" fontAlgn="b"/>
                      <a:r>
                        <a:rPr lang="en-IN" sz="1100" u="none" strike="noStrike">
                          <a:effectLst/>
                        </a:rPr>
                        <a:t>Feb</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1875932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2750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9681587"/>
                  </a:ext>
                </a:extLst>
              </a:tr>
              <a:tr h="265209">
                <a:tc>
                  <a:txBody>
                    <a:bodyPr/>
                    <a:lstStyle/>
                    <a:p>
                      <a:pPr algn="l" fontAlgn="b"/>
                      <a:r>
                        <a:rPr lang="en-IN" sz="1100" u="none" strike="noStrike">
                          <a:effectLst/>
                        </a:rPr>
                        <a:t>Mar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1928066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2819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4658601"/>
                  </a:ext>
                </a:extLst>
              </a:tr>
              <a:tr h="265209">
                <a:tc>
                  <a:txBody>
                    <a:bodyPr/>
                    <a:lstStyle/>
                    <a:p>
                      <a:pPr algn="l" fontAlgn="b"/>
                      <a:r>
                        <a:rPr lang="en-IN" sz="1100" u="none" strike="noStrike">
                          <a:effectLst/>
                        </a:rPr>
                        <a:t>Apr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1829263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5426265"/>
                  </a:ext>
                </a:extLst>
              </a:tr>
              <a:tr h="265209">
                <a:tc>
                  <a:txBody>
                    <a:bodyPr/>
                    <a:lstStyle/>
                    <a:p>
                      <a:pPr algn="l" fontAlgn="b"/>
                      <a:r>
                        <a:rPr lang="en-IN" sz="1100" u="none" strike="noStrike">
                          <a:effectLst/>
                        </a:rPr>
                        <a:t>May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1797822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915565"/>
                  </a:ext>
                </a:extLst>
              </a:tr>
              <a:tr h="265209">
                <a:tc>
                  <a:txBody>
                    <a:bodyPr/>
                    <a:lstStyle/>
                    <a:p>
                      <a:pPr algn="l" fontAlgn="b"/>
                      <a:r>
                        <a:rPr lang="en-IN" sz="1100" u="none" strike="noStrike">
                          <a:effectLst/>
                        </a:rPr>
                        <a:t>Jun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1750966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2597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0638279"/>
                  </a:ext>
                </a:extLst>
              </a:tr>
              <a:tr h="265209">
                <a:tc>
                  <a:txBody>
                    <a:bodyPr/>
                    <a:lstStyle/>
                    <a:p>
                      <a:pPr algn="l" fontAlgn="b"/>
                      <a:r>
                        <a:rPr lang="en-IN" sz="1100" u="none" strike="noStrike">
                          <a:effectLst/>
                        </a:rPr>
                        <a:t>Jul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1772300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2579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3516928"/>
                  </a:ext>
                </a:extLst>
              </a:tr>
              <a:tr h="265209">
                <a:tc>
                  <a:txBody>
                    <a:bodyPr/>
                    <a:lstStyle/>
                    <a:p>
                      <a:pPr algn="l" fontAlgn="b"/>
                      <a:r>
                        <a:rPr lang="en-IN" sz="1100" u="none" strike="noStrike">
                          <a:effectLst/>
                        </a:rPr>
                        <a:t>Aug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1808505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8284277"/>
                  </a:ext>
                </a:extLst>
              </a:tr>
              <a:tr h="265209">
                <a:tc>
                  <a:txBody>
                    <a:bodyPr/>
                    <a:lstStyle/>
                    <a:p>
                      <a:pPr algn="l" fontAlgn="b"/>
                      <a:r>
                        <a:rPr lang="en-IN" sz="1100" u="none" strike="noStrike">
                          <a:effectLst/>
                        </a:rPr>
                        <a:t>Sep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1688871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2490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4148952"/>
                  </a:ext>
                </a:extLst>
              </a:tr>
              <a:tr h="265209">
                <a:tc>
                  <a:txBody>
                    <a:bodyPr/>
                    <a:lstStyle/>
                    <a:p>
                      <a:pPr algn="l" fontAlgn="b"/>
                      <a:r>
                        <a:rPr lang="en-IN" sz="1100" u="none" strike="noStrike">
                          <a:effectLst/>
                        </a:rPr>
                        <a:t>Oct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1666662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2424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9163656"/>
                  </a:ext>
                </a:extLst>
              </a:tr>
              <a:tr h="265209">
                <a:tc>
                  <a:txBody>
                    <a:bodyPr/>
                    <a:lstStyle/>
                    <a:p>
                      <a:pPr algn="l" fontAlgn="b"/>
                      <a:r>
                        <a:rPr lang="en-IN" sz="1100" u="none" strike="noStrike">
                          <a:effectLst/>
                        </a:rPr>
                        <a:t>Nov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1615356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2383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0941955"/>
                  </a:ext>
                </a:extLst>
              </a:tr>
              <a:tr h="265209">
                <a:tc>
                  <a:txBody>
                    <a:bodyPr/>
                    <a:lstStyle/>
                    <a:p>
                      <a:pPr algn="l" fontAlgn="b"/>
                      <a:r>
                        <a:rPr lang="en-IN" sz="1100" u="none" strike="noStrike">
                          <a:effectLst/>
                        </a:rPr>
                        <a:t>Dec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1622033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2384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2157897"/>
                  </a:ext>
                </a:extLst>
              </a:tr>
            </a:tbl>
          </a:graphicData>
        </a:graphic>
      </p:graphicFrame>
    </p:spTree>
    <p:extLst>
      <p:ext uri="{BB962C8B-B14F-4D97-AF65-F5344CB8AC3E}">
        <p14:creationId xmlns:p14="http://schemas.microsoft.com/office/powerpoint/2010/main" val="138760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E2B7-BB6A-0831-9C55-EFF62755DCF4}"/>
              </a:ext>
            </a:extLst>
          </p:cNvPr>
          <p:cNvSpPr>
            <a:spLocks noGrp="1"/>
          </p:cNvSpPr>
          <p:nvPr>
            <p:ph type="title"/>
          </p:nvPr>
        </p:nvSpPr>
        <p:spPr>
          <a:xfrm>
            <a:off x="755992" y="0"/>
            <a:ext cx="8596668" cy="1271639"/>
          </a:xfrm>
        </p:spPr>
        <p:txBody>
          <a:bodyPr>
            <a:normAutofit fontScale="90000"/>
          </a:bodyPr>
          <a:lstStyle/>
          <a:p>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This Pivot Table compares sales metrics between male and female customers to identify gender-based purchasing patterns . And Created a pie Chart to visualize .</a:t>
            </a:r>
            <a:br>
              <a:rPr lang="en-US" b="0" i="0" dirty="0">
                <a:solidFill>
                  <a:srgbClr val="0D0D0D"/>
                </a:solidFill>
                <a:effectLst/>
                <a:highlight>
                  <a:srgbClr val="FFFFFF"/>
                </a:highlight>
                <a:latin typeface="Söhne"/>
              </a:rPr>
            </a:br>
            <a:br>
              <a:rPr lang="en-US" dirty="0"/>
            </a:br>
            <a:endParaRPr lang="en-IN" dirty="0"/>
          </a:p>
        </p:txBody>
      </p:sp>
      <p:graphicFrame>
        <p:nvGraphicFramePr>
          <p:cNvPr id="4" name="Content Placeholder 3">
            <a:extLst>
              <a:ext uri="{FF2B5EF4-FFF2-40B4-BE49-F238E27FC236}">
                <a16:creationId xmlns:a16="http://schemas.microsoft.com/office/drawing/2014/main" id="{263EBE40-7742-1D3F-BEBD-B72D0FE01DE7}"/>
              </a:ext>
            </a:extLst>
          </p:cNvPr>
          <p:cNvGraphicFramePr>
            <a:graphicFrameLocks noGrp="1"/>
          </p:cNvGraphicFramePr>
          <p:nvPr>
            <p:ph idx="1"/>
            <p:extLst>
              <p:ext uri="{D42A27DB-BD31-4B8C-83A1-F6EECF244321}">
                <p14:modId xmlns:p14="http://schemas.microsoft.com/office/powerpoint/2010/main" val="4206170227"/>
              </p:ext>
            </p:extLst>
          </p:nvPr>
        </p:nvGraphicFramePr>
        <p:xfrm>
          <a:off x="1031295" y="3605433"/>
          <a:ext cx="2644877" cy="1271640"/>
        </p:xfrm>
        <a:graphic>
          <a:graphicData uri="http://schemas.openxmlformats.org/drawingml/2006/table">
            <a:tbl>
              <a:tblPr>
                <a:tableStyleId>{5C22544A-7EE6-4342-B048-85BDC9FD1C3A}</a:tableStyleId>
              </a:tblPr>
              <a:tblGrid>
                <a:gridCol w="1231861">
                  <a:extLst>
                    <a:ext uri="{9D8B030D-6E8A-4147-A177-3AD203B41FA5}">
                      <a16:colId xmlns:a16="http://schemas.microsoft.com/office/drawing/2014/main" val="3710935599"/>
                    </a:ext>
                  </a:extLst>
                </a:gridCol>
                <a:gridCol w="1413016">
                  <a:extLst>
                    <a:ext uri="{9D8B030D-6E8A-4147-A177-3AD203B41FA5}">
                      <a16:colId xmlns:a16="http://schemas.microsoft.com/office/drawing/2014/main" val="344246800"/>
                    </a:ext>
                  </a:extLst>
                </a:gridCol>
              </a:tblGrid>
              <a:tr h="423880">
                <a:tc>
                  <a:txBody>
                    <a:bodyPr/>
                    <a:lstStyle/>
                    <a:p>
                      <a:pPr algn="l" fontAlgn="b"/>
                      <a:r>
                        <a:rPr lang="en-IN" sz="1100" u="none" strike="noStrike" dirty="0">
                          <a:effectLst/>
                          <a:highlight>
                            <a:srgbClr val="D9E1F2"/>
                          </a:highlight>
                        </a:rPr>
                        <a:t>Row Labels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Sum of Amount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090377599"/>
                  </a:ext>
                </a:extLst>
              </a:tr>
              <a:tr h="423880">
                <a:tc>
                  <a:txBody>
                    <a:bodyPr/>
                    <a:lstStyle/>
                    <a:p>
                      <a:pPr algn="l" fontAlgn="b"/>
                      <a:r>
                        <a:rPr lang="en-IN" sz="1100" u="none" strike="noStrike">
                          <a:effectLst/>
                        </a:rPr>
                        <a:t>Men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7613604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4455722"/>
                  </a:ext>
                </a:extLst>
              </a:tr>
              <a:tr h="423880">
                <a:tc>
                  <a:txBody>
                    <a:bodyPr/>
                    <a:lstStyle/>
                    <a:p>
                      <a:pPr algn="l" fontAlgn="b"/>
                      <a:r>
                        <a:rPr lang="en-IN" sz="1100" u="none" strike="noStrike">
                          <a:effectLst/>
                        </a:rPr>
                        <a:t>Women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13562773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6407805"/>
                  </a:ext>
                </a:extLst>
              </a:tr>
            </a:tbl>
          </a:graphicData>
        </a:graphic>
      </p:graphicFrame>
      <p:graphicFrame>
        <p:nvGraphicFramePr>
          <p:cNvPr id="5" name="Chart 4">
            <a:extLst>
              <a:ext uri="{FF2B5EF4-FFF2-40B4-BE49-F238E27FC236}">
                <a16:creationId xmlns:a16="http://schemas.microsoft.com/office/drawing/2014/main" id="{8A39EDE9-D05C-E6F2-3325-2F294541C3D6}"/>
              </a:ext>
            </a:extLst>
          </p:cNvPr>
          <p:cNvGraphicFramePr>
            <a:graphicFrameLocks/>
          </p:cNvGraphicFramePr>
          <p:nvPr>
            <p:extLst>
              <p:ext uri="{D42A27DB-BD31-4B8C-83A1-F6EECF244321}">
                <p14:modId xmlns:p14="http://schemas.microsoft.com/office/powerpoint/2010/main" val="3081852249"/>
              </p:ext>
            </p:extLst>
          </p:nvPr>
        </p:nvGraphicFramePr>
        <p:xfrm>
          <a:off x="4601127" y="2869653"/>
          <a:ext cx="375666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383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F75B-8875-5BB0-DB6E-9FCB26F911B4}"/>
              </a:ext>
            </a:extLst>
          </p:cNvPr>
          <p:cNvSpPr>
            <a:spLocks noGrp="1"/>
          </p:cNvSpPr>
          <p:nvPr>
            <p:ph type="title"/>
          </p:nvPr>
        </p:nvSpPr>
        <p:spPr>
          <a:xfrm>
            <a:off x="569179" y="326801"/>
            <a:ext cx="8596668" cy="1320800"/>
          </a:xfrm>
        </p:spPr>
        <p:txBody>
          <a:bodyPr>
            <a:normAutofit fontScale="90000"/>
          </a:bodyPr>
          <a:lstStyle/>
          <a:p>
            <a:r>
              <a:rPr lang="en-IN" sz="2200" dirty="0"/>
              <a:t>These are the remaining 4 Pivot Tables</a:t>
            </a:r>
            <a:br>
              <a:rPr lang="en-IN" sz="2200" dirty="0"/>
            </a:br>
            <a:r>
              <a:rPr lang="en-US" sz="2200" b="0" i="0" dirty="0">
                <a:solidFill>
                  <a:srgbClr val="0D0D0D"/>
                </a:solidFill>
                <a:effectLst/>
                <a:highlight>
                  <a:srgbClr val="FFFFFF"/>
                </a:highlight>
                <a:latin typeface="Söhne"/>
              </a:rPr>
              <a:t>1) Breaks down orders by their status (e.g. completed, canceled) to understand the distribution and flow of order processing. 2) Identifies the top five states with the highest sales, providing a geographical perspective on sales distribution. 3) Examines the interplay between customer age groups and gender in relation to order data. 4) Evaluates the performance of different sales channels to determine the most effective platforms for sales</a:t>
            </a:r>
            <a:r>
              <a:rPr lang="en-US" b="0" i="0" dirty="0">
                <a:solidFill>
                  <a:srgbClr val="0D0D0D"/>
                </a:solidFill>
                <a:effectLst/>
                <a:highlight>
                  <a:srgbClr val="FFFFFF"/>
                </a:highlight>
                <a:latin typeface="Söhne"/>
              </a:rPr>
              <a:t>.</a:t>
            </a:r>
            <a:br>
              <a:rPr lang="en-US" b="0" i="0" dirty="0">
                <a:solidFill>
                  <a:srgbClr val="0D0D0D"/>
                </a:solidFill>
                <a:effectLst/>
                <a:highlight>
                  <a:srgbClr val="FFFFFF"/>
                </a:highlight>
                <a:latin typeface="Söhne"/>
              </a:rPr>
            </a:br>
            <a:br>
              <a:rPr lang="en-US" b="0" i="0" dirty="0">
                <a:solidFill>
                  <a:srgbClr val="0D0D0D"/>
                </a:solidFill>
                <a:effectLst/>
                <a:highlight>
                  <a:srgbClr val="FFFFFF"/>
                </a:highlight>
                <a:latin typeface="Söhne"/>
              </a:rPr>
            </a:br>
            <a:br>
              <a:rPr lang="en-US" b="0" i="0" dirty="0">
                <a:solidFill>
                  <a:srgbClr val="0D0D0D"/>
                </a:solidFill>
                <a:effectLst/>
                <a:highlight>
                  <a:srgbClr val="FFFFFF"/>
                </a:highlight>
                <a:latin typeface="Söhne"/>
              </a:rPr>
            </a:br>
            <a:endParaRPr lang="en-IN" dirty="0"/>
          </a:p>
        </p:txBody>
      </p:sp>
      <p:graphicFrame>
        <p:nvGraphicFramePr>
          <p:cNvPr id="5" name="Content Placeholder 4">
            <a:extLst>
              <a:ext uri="{FF2B5EF4-FFF2-40B4-BE49-F238E27FC236}">
                <a16:creationId xmlns:a16="http://schemas.microsoft.com/office/drawing/2014/main" id="{7C787662-417C-2C24-56CD-13D94E30DB14}"/>
              </a:ext>
            </a:extLst>
          </p:cNvPr>
          <p:cNvGraphicFramePr>
            <a:graphicFrameLocks noGrp="1"/>
          </p:cNvGraphicFramePr>
          <p:nvPr>
            <p:ph sz="half" idx="1"/>
            <p:extLst>
              <p:ext uri="{D42A27DB-BD31-4B8C-83A1-F6EECF244321}">
                <p14:modId xmlns:p14="http://schemas.microsoft.com/office/powerpoint/2010/main" val="3419556544"/>
              </p:ext>
            </p:extLst>
          </p:nvPr>
        </p:nvGraphicFramePr>
        <p:xfrm>
          <a:off x="831235" y="3817087"/>
          <a:ext cx="1955800" cy="1320800"/>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2535562550"/>
                    </a:ext>
                  </a:extLst>
                </a:gridCol>
                <a:gridCol w="1092200">
                  <a:extLst>
                    <a:ext uri="{9D8B030D-6E8A-4147-A177-3AD203B41FA5}">
                      <a16:colId xmlns:a16="http://schemas.microsoft.com/office/drawing/2014/main" val="1613311713"/>
                    </a:ext>
                  </a:extLst>
                </a:gridCol>
              </a:tblGrid>
              <a:tr h="421532">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E1F2"/>
                          </a:highlight>
                        </a:rPr>
                        <a:t>Count of Order ID</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3494872713"/>
                  </a:ext>
                </a:extLst>
              </a:tr>
              <a:tr h="224817">
                <a:tc>
                  <a:txBody>
                    <a:bodyPr/>
                    <a:lstStyle/>
                    <a:p>
                      <a:pPr algn="l" fontAlgn="b"/>
                      <a:r>
                        <a:rPr lang="en-IN" sz="1100" u="none" strike="noStrike">
                          <a:effectLst/>
                        </a:rPr>
                        <a:t>Cancelled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844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7632926"/>
                  </a:ext>
                </a:extLst>
              </a:tr>
              <a:tr h="224817">
                <a:tc>
                  <a:txBody>
                    <a:bodyPr/>
                    <a:lstStyle/>
                    <a:p>
                      <a:pPr algn="l" fontAlgn="b"/>
                      <a:r>
                        <a:rPr lang="en-IN" sz="1100" u="none" strike="noStrike" dirty="0">
                          <a:effectLst/>
                        </a:rPr>
                        <a:t>Delivered</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28641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5580343"/>
                  </a:ext>
                </a:extLst>
              </a:tr>
              <a:tr h="224817">
                <a:tc>
                  <a:txBody>
                    <a:bodyPr/>
                    <a:lstStyle/>
                    <a:p>
                      <a:pPr algn="l" fontAlgn="b"/>
                      <a:r>
                        <a:rPr lang="en-IN" sz="1100" u="none" strike="noStrike">
                          <a:effectLst/>
                        </a:rPr>
                        <a:t>Refunded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700534"/>
                  </a:ext>
                </a:extLst>
              </a:tr>
              <a:tr h="224817">
                <a:tc>
                  <a:txBody>
                    <a:bodyPr/>
                    <a:lstStyle/>
                    <a:p>
                      <a:pPr algn="l" fontAlgn="b"/>
                      <a:r>
                        <a:rPr lang="en-IN" sz="1100" u="none" strike="noStrike">
                          <a:effectLst/>
                        </a:rPr>
                        <a:t>Returned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1045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9998760"/>
                  </a:ext>
                </a:extLst>
              </a:tr>
            </a:tbl>
          </a:graphicData>
        </a:graphic>
      </p:graphicFrame>
      <p:graphicFrame>
        <p:nvGraphicFramePr>
          <p:cNvPr id="6" name="Content Placeholder 5">
            <a:extLst>
              <a:ext uri="{FF2B5EF4-FFF2-40B4-BE49-F238E27FC236}">
                <a16:creationId xmlns:a16="http://schemas.microsoft.com/office/drawing/2014/main" id="{969DAF32-FEEC-32E4-BBB0-FA6C55A05663}"/>
              </a:ext>
            </a:extLst>
          </p:cNvPr>
          <p:cNvGraphicFramePr>
            <a:graphicFrameLocks noGrp="1"/>
          </p:cNvGraphicFramePr>
          <p:nvPr>
            <p:ph sz="half" idx="2"/>
            <p:extLst>
              <p:ext uri="{D42A27DB-BD31-4B8C-83A1-F6EECF244321}">
                <p14:modId xmlns:p14="http://schemas.microsoft.com/office/powerpoint/2010/main" val="3452453287"/>
              </p:ext>
            </p:extLst>
          </p:nvPr>
        </p:nvGraphicFramePr>
        <p:xfrm>
          <a:off x="6508955" y="3744575"/>
          <a:ext cx="2466258" cy="1465824"/>
        </p:xfrm>
        <a:graphic>
          <a:graphicData uri="http://schemas.openxmlformats.org/drawingml/2006/table">
            <a:tbl>
              <a:tblPr>
                <a:tableStyleId>{5C22544A-7EE6-4342-B048-85BDC9FD1C3A}</a:tableStyleId>
              </a:tblPr>
              <a:tblGrid>
                <a:gridCol w="1240983">
                  <a:extLst>
                    <a:ext uri="{9D8B030D-6E8A-4147-A177-3AD203B41FA5}">
                      <a16:colId xmlns:a16="http://schemas.microsoft.com/office/drawing/2014/main" val="615263011"/>
                    </a:ext>
                  </a:extLst>
                </a:gridCol>
                <a:gridCol w="1225275">
                  <a:extLst>
                    <a:ext uri="{9D8B030D-6E8A-4147-A177-3AD203B41FA5}">
                      <a16:colId xmlns:a16="http://schemas.microsoft.com/office/drawing/2014/main" val="2989982657"/>
                    </a:ext>
                  </a:extLst>
                </a:gridCol>
              </a:tblGrid>
              <a:tr h="244304">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Sum of Amount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104269303"/>
                  </a:ext>
                </a:extLst>
              </a:tr>
              <a:tr h="244304">
                <a:tc>
                  <a:txBody>
                    <a:bodyPr/>
                    <a:lstStyle/>
                    <a:p>
                      <a:pPr algn="l" fontAlgn="b"/>
                      <a:r>
                        <a:rPr lang="en-IN" sz="1100" u="none" strike="noStrike" dirty="0">
                          <a:effectLst/>
                        </a:rPr>
                        <a:t>KARNATAKA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2646358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054824"/>
                  </a:ext>
                </a:extLst>
              </a:tr>
              <a:tr h="244304">
                <a:tc>
                  <a:txBody>
                    <a:bodyPr/>
                    <a:lstStyle/>
                    <a:p>
                      <a:pPr algn="l" fontAlgn="b"/>
                      <a:r>
                        <a:rPr lang="en-IN" sz="1100" u="none" strike="noStrike">
                          <a:effectLst/>
                        </a:rPr>
                        <a:t>MAHARASHTRA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2990221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4575103"/>
                  </a:ext>
                </a:extLst>
              </a:tr>
              <a:tr h="244304">
                <a:tc>
                  <a:txBody>
                    <a:bodyPr/>
                    <a:lstStyle/>
                    <a:p>
                      <a:pPr algn="l" fontAlgn="b"/>
                      <a:r>
                        <a:rPr lang="en-IN" sz="1100" u="none" strike="noStrike">
                          <a:effectLst/>
                        </a:rPr>
                        <a:t>TAMIL NADU</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1678877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5799027"/>
                  </a:ext>
                </a:extLst>
              </a:tr>
              <a:tr h="244304">
                <a:tc>
                  <a:txBody>
                    <a:bodyPr/>
                    <a:lstStyle/>
                    <a:p>
                      <a:pPr algn="l" fontAlgn="b"/>
                      <a:r>
                        <a:rPr lang="en-IN" sz="1100" u="none" strike="noStrike">
                          <a:effectLst/>
                        </a:rPr>
                        <a:t>TELANGANA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1712439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187371"/>
                  </a:ext>
                </a:extLst>
              </a:tr>
              <a:tr h="244304">
                <a:tc>
                  <a:txBody>
                    <a:bodyPr/>
                    <a:lstStyle/>
                    <a:p>
                      <a:pPr algn="l" fontAlgn="b"/>
                      <a:r>
                        <a:rPr lang="en-IN" sz="1100" u="none" strike="noStrike">
                          <a:effectLst/>
                        </a:rPr>
                        <a:t>UTTAR PRADESH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2104659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4275998"/>
                  </a:ext>
                </a:extLst>
              </a:tr>
            </a:tbl>
          </a:graphicData>
        </a:graphic>
      </p:graphicFrame>
      <p:graphicFrame>
        <p:nvGraphicFramePr>
          <p:cNvPr id="7" name="Table 6">
            <a:extLst>
              <a:ext uri="{FF2B5EF4-FFF2-40B4-BE49-F238E27FC236}">
                <a16:creationId xmlns:a16="http://schemas.microsoft.com/office/drawing/2014/main" id="{92C076F0-53B8-8914-BF4C-CDB7CFDE3F75}"/>
              </a:ext>
            </a:extLst>
          </p:cNvPr>
          <p:cNvGraphicFramePr>
            <a:graphicFrameLocks noGrp="1"/>
          </p:cNvGraphicFramePr>
          <p:nvPr>
            <p:extLst>
              <p:ext uri="{D42A27DB-BD31-4B8C-83A1-F6EECF244321}">
                <p14:modId xmlns:p14="http://schemas.microsoft.com/office/powerpoint/2010/main" val="2759435172"/>
              </p:ext>
            </p:extLst>
          </p:nvPr>
        </p:nvGraphicFramePr>
        <p:xfrm>
          <a:off x="3416300" y="3000735"/>
          <a:ext cx="2679700" cy="1320800"/>
        </p:xfrm>
        <a:graphic>
          <a:graphicData uri="http://schemas.openxmlformats.org/drawingml/2006/table">
            <a:tbl>
              <a:tblPr>
                <a:tableStyleId>{5C22544A-7EE6-4342-B048-85BDC9FD1C3A}</a:tableStyleId>
              </a:tblPr>
              <a:tblGrid>
                <a:gridCol w="1092200">
                  <a:extLst>
                    <a:ext uri="{9D8B030D-6E8A-4147-A177-3AD203B41FA5}">
                      <a16:colId xmlns:a16="http://schemas.microsoft.com/office/drawing/2014/main" val="3712150957"/>
                    </a:ext>
                  </a:extLst>
                </a:gridCol>
                <a:gridCol w="1066800">
                  <a:extLst>
                    <a:ext uri="{9D8B030D-6E8A-4147-A177-3AD203B41FA5}">
                      <a16:colId xmlns:a16="http://schemas.microsoft.com/office/drawing/2014/main" val="1970762766"/>
                    </a:ext>
                  </a:extLst>
                </a:gridCol>
                <a:gridCol w="520700">
                  <a:extLst>
                    <a:ext uri="{9D8B030D-6E8A-4147-A177-3AD203B41FA5}">
                      <a16:colId xmlns:a16="http://schemas.microsoft.com/office/drawing/2014/main" val="3088047320"/>
                    </a:ext>
                  </a:extLst>
                </a:gridCol>
              </a:tblGrid>
              <a:tr h="421532">
                <a:tc>
                  <a:txBody>
                    <a:bodyPr/>
                    <a:lstStyle/>
                    <a:p>
                      <a:pPr algn="l" fontAlgn="b"/>
                      <a:r>
                        <a:rPr lang="en-IN" sz="1100" u="none" strike="noStrike">
                          <a:effectLst/>
                          <a:highlight>
                            <a:srgbClr val="D9E1F2"/>
                          </a:highlight>
                        </a:rPr>
                        <a:t>Count of Order ID</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Column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2396204502"/>
                  </a:ext>
                </a:extLst>
              </a:tr>
              <a:tr h="224817">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E1F2"/>
                          </a:highlight>
                        </a:rPr>
                        <a:t>Men</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Women</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255202258"/>
                  </a:ext>
                </a:extLst>
              </a:tr>
              <a:tr h="224817">
                <a:tc>
                  <a:txBody>
                    <a:bodyPr/>
                    <a:lstStyle/>
                    <a:p>
                      <a:pPr algn="l" fontAlgn="b"/>
                      <a:r>
                        <a:rPr lang="en-IN" sz="1100" u="none" strike="noStrike">
                          <a:effectLst/>
                        </a:rPr>
                        <a:t>Adult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7458363"/>
                  </a:ext>
                </a:extLst>
              </a:tr>
              <a:tr h="224817">
                <a:tc>
                  <a:txBody>
                    <a:bodyPr/>
                    <a:lstStyle/>
                    <a:p>
                      <a:pPr algn="l" fontAlgn="b"/>
                      <a:r>
                        <a:rPr lang="en-IN" sz="1100" u="none" strike="noStrike">
                          <a:effectLst/>
                        </a:rPr>
                        <a:t>Senior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5.91%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13.70%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9868834"/>
                  </a:ext>
                </a:extLst>
              </a:tr>
              <a:tr h="224817">
                <a:tc>
                  <a:txBody>
                    <a:bodyPr/>
                    <a:lstStyle/>
                    <a:p>
                      <a:pPr algn="l" fontAlgn="b"/>
                      <a:r>
                        <a:rPr lang="en-IN" sz="1100" u="none" strike="noStrike">
                          <a:effectLst/>
                        </a:rPr>
                        <a:t>Teenager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21.13%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9097333"/>
                  </a:ext>
                </a:extLst>
              </a:tr>
            </a:tbl>
          </a:graphicData>
        </a:graphic>
      </p:graphicFrame>
      <p:graphicFrame>
        <p:nvGraphicFramePr>
          <p:cNvPr id="8" name="Table 7">
            <a:extLst>
              <a:ext uri="{FF2B5EF4-FFF2-40B4-BE49-F238E27FC236}">
                <a16:creationId xmlns:a16="http://schemas.microsoft.com/office/drawing/2014/main" id="{95765F90-C9FC-CA8F-89A2-465F56B0FCCB}"/>
              </a:ext>
            </a:extLst>
          </p:cNvPr>
          <p:cNvGraphicFramePr>
            <a:graphicFrameLocks noGrp="1"/>
          </p:cNvGraphicFramePr>
          <p:nvPr>
            <p:extLst>
              <p:ext uri="{D42A27DB-BD31-4B8C-83A1-F6EECF244321}">
                <p14:modId xmlns:p14="http://schemas.microsoft.com/office/powerpoint/2010/main" val="827567319"/>
              </p:ext>
            </p:extLst>
          </p:nvPr>
        </p:nvGraphicFramePr>
        <p:xfrm>
          <a:off x="3554634" y="4994787"/>
          <a:ext cx="2186722" cy="1700976"/>
        </p:xfrm>
        <a:graphic>
          <a:graphicData uri="http://schemas.openxmlformats.org/drawingml/2006/table">
            <a:tbl>
              <a:tblPr>
                <a:tableStyleId>{5C22544A-7EE6-4342-B048-85BDC9FD1C3A}</a:tableStyleId>
              </a:tblPr>
              <a:tblGrid>
                <a:gridCol w="965566">
                  <a:extLst>
                    <a:ext uri="{9D8B030D-6E8A-4147-A177-3AD203B41FA5}">
                      <a16:colId xmlns:a16="http://schemas.microsoft.com/office/drawing/2014/main" val="3103419293"/>
                    </a:ext>
                  </a:extLst>
                </a:gridCol>
                <a:gridCol w="1221156">
                  <a:extLst>
                    <a:ext uri="{9D8B030D-6E8A-4147-A177-3AD203B41FA5}">
                      <a16:colId xmlns:a16="http://schemas.microsoft.com/office/drawing/2014/main" val="3723266973"/>
                    </a:ext>
                  </a:extLst>
                </a:gridCol>
              </a:tblGrid>
              <a:tr h="212622">
                <a:tc>
                  <a:txBody>
                    <a:bodyPr/>
                    <a:lstStyle/>
                    <a:p>
                      <a:pPr algn="l" fontAlgn="b"/>
                      <a:r>
                        <a:rPr lang="en-IN" sz="1100" u="none" strike="noStrike" dirty="0">
                          <a:effectLst/>
                          <a:highlight>
                            <a:srgbClr val="D9E1F2"/>
                          </a:highlight>
                        </a:rPr>
                        <a:t>Row Labels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Count of Order ID</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881637527"/>
                  </a:ext>
                </a:extLst>
              </a:tr>
              <a:tr h="212622">
                <a:tc>
                  <a:txBody>
                    <a:bodyPr/>
                    <a:lstStyle/>
                    <a:p>
                      <a:pPr algn="l" fontAlgn="b"/>
                      <a:r>
                        <a:rPr lang="en-IN" sz="1100" u="none" strike="noStrike">
                          <a:effectLst/>
                        </a:rPr>
                        <a:t>Ajio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3234323"/>
                  </a:ext>
                </a:extLst>
              </a:tr>
              <a:tr h="212622">
                <a:tc>
                  <a:txBody>
                    <a:bodyPr/>
                    <a:lstStyle/>
                    <a:p>
                      <a:pPr algn="l" fontAlgn="b"/>
                      <a:r>
                        <a:rPr lang="en-IN" sz="1100" u="none" strike="noStrike">
                          <a:effectLst/>
                        </a:rPr>
                        <a:t>Amazon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35.48%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4016368"/>
                  </a:ext>
                </a:extLst>
              </a:tr>
              <a:tr h="212622">
                <a:tc>
                  <a:txBody>
                    <a:bodyPr/>
                    <a:lstStyle/>
                    <a:p>
                      <a:pPr algn="l" fontAlgn="b"/>
                      <a:r>
                        <a:rPr lang="en-IN" sz="1100" u="none" strike="noStrike">
                          <a:effectLst/>
                        </a:rPr>
                        <a:t>Flipkart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9955011"/>
                  </a:ext>
                </a:extLst>
              </a:tr>
              <a:tr h="212622">
                <a:tc>
                  <a:txBody>
                    <a:bodyPr/>
                    <a:lstStyle/>
                    <a:p>
                      <a:pPr algn="l" fontAlgn="b"/>
                      <a:r>
                        <a:rPr lang="en-IN" sz="1100" u="none" strike="noStrike">
                          <a:effectLst/>
                        </a:rPr>
                        <a:t>Meesho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4.50%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5771803"/>
                  </a:ext>
                </a:extLst>
              </a:tr>
              <a:tr h="212622">
                <a:tc>
                  <a:txBody>
                    <a:bodyPr/>
                    <a:lstStyle/>
                    <a:p>
                      <a:pPr algn="l" fontAlgn="b"/>
                      <a:r>
                        <a:rPr lang="en-IN" sz="1100" u="none" strike="noStrike">
                          <a:effectLst/>
                        </a:rPr>
                        <a:t>Myntra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23.36%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6737888"/>
                  </a:ext>
                </a:extLst>
              </a:tr>
              <a:tr h="212622">
                <a:tc>
                  <a:txBody>
                    <a:bodyPr/>
                    <a:lstStyle/>
                    <a:p>
                      <a:pPr algn="l" fontAlgn="b"/>
                      <a:r>
                        <a:rPr lang="en-IN" sz="1100" u="none" strike="noStrike">
                          <a:effectLst/>
                        </a:rPr>
                        <a:t>Nalli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4.78%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4964046"/>
                  </a:ext>
                </a:extLst>
              </a:tr>
              <a:tr h="212622">
                <a:tc>
                  <a:txBody>
                    <a:bodyPr/>
                    <a:lstStyle/>
                    <a:p>
                      <a:pPr algn="l" fontAlgn="b"/>
                      <a:r>
                        <a:rPr lang="en-IN" sz="1100" u="none" strike="noStrike">
                          <a:effectLst/>
                        </a:rPr>
                        <a:t>Others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4.06%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7497449"/>
                  </a:ext>
                </a:extLst>
              </a:tr>
            </a:tbl>
          </a:graphicData>
        </a:graphic>
      </p:graphicFrame>
    </p:spTree>
    <p:extLst>
      <p:ext uri="{BB962C8B-B14F-4D97-AF65-F5344CB8AC3E}">
        <p14:creationId xmlns:p14="http://schemas.microsoft.com/office/powerpoint/2010/main" val="226080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9C72-11C8-8F4B-78C9-D776831F7D3A}"/>
              </a:ext>
            </a:extLst>
          </p:cNvPr>
          <p:cNvSpPr>
            <a:spLocks noGrp="1"/>
          </p:cNvSpPr>
          <p:nvPr>
            <p:ph type="title"/>
          </p:nvPr>
        </p:nvSpPr>
        <p:spPr/>
        <p:txBody>
          <a:bodyPr/>
          <a:lstStyle/>
          <a:p>
            <a:r>
              <a:rPr lang="en-IN" b="1" dirty="0"/>
              <a:t>Insights</a:t>
            </a:r>
          </a:p>
        </p:txBody>
      </p:sp>
      <p:sp>
        <p:nvSpPr>
          <p:cNvPr id="3" name="Content Placeholder 2">
            <a:extLst>
              <a:ext uri="{FF2B5EF4-FFF2-40B4-BE49-F238E27FC236}">
                <a16:creationId xmlns:a16="http://schemas.microsoft.com/office/drawing/2014/main" id="{86015F5B-A647-031E-A482-D78AACEFB812}"/>
              </a:ext>
            </a:extLst>
          </p:cNvPr>
          <p:cNvSpPr>
            <a:spLocks noGrp="1"/>
          </p:cNvSpPr>
          <p:nvPr>
            <p:ph idx="1"/>
          </p:nvPr>
        </p:nvSpPr>
        <p:spPr>
          <a:xfrm>
            <a:off x="677334" y="1641987"/>
            <a:ext cx="8596668" cy="4503174"/>
          </a:xfrm>
        </p:spPr>
        <p:txBody>
          <a:bodyPr/>
          <a:lstStyle/>
          <a:p>
            <a:r>
              <a:rPr lang="en-IN" dirty="0"/>
              <a:t>Women are more likely to buy than Men(~65%)</a:t>
            </a:r>
          </a:p>
          <a:p>
            <a:r>
              <a:rPr lang="en-IN" dirty="0"/>
              <a:t>Maharashtra , Karnataka , Uttar Pradesh are the top 3 states(~%35)</a:t>
            </a:r>
          </a:p>
          <a:p>
            <a:r>
              <a:rPr lang="en-IN" dirty="0"/>
              <a:t>Adult Age Group(30-49 years) is Max contributing(~50%)</a:t>
            </a:r>
          </a:p>
          <a:p>
            <a:r>
              <a:rPr lang="en-IN" dirty="0"/>
              <a:t>Amazon , Flipkart &amp; Myntra are Max contributing(~80%)</a:t>
            </a:r>
          </a:p>
          <a:p>
            <a:pPr marL="0" indent="0">
              <a:buNone/>
            </a:pPr>
            <a:endParaRPr lang="en-IN" sz="2800" b="1" dirty="0"/>
          </a:p>
          <a:p>
            <a:pPr marL="0" indent="0">
              <a:buNone/>
            </a:pPr>
            <a:r>
              <a:rPr lang="en-IN" sz="2800" b="1" dirty="0">
                <a:solidFill>
                  <a:srgbClr val="00B0F0"/>
                </a:solidFill>
              </a:rPr>
              <a:t>Final Conclusion to improve </a:t>
            </a:r>
            <a:r>
              <a:rPr lang="en-IN" sz="2800" b="1" dirty="0" err="1">
                <a:solidFill>
                  <a:srgbClr val="00B0F0"/>
                </a:solidFill>
              </a:rPr>
              <a:t>Vrinda</a:t>
            </a:r>
            <a:r>
              <a:rPr lang="en-IN" sz="2800" b="1" dirty="0">
                <a:solidFill>
                  <a:srgbClr val="00B0F0"/>
                </a:solidFill>
              </a:rPr>
              <a:t> Store Sales:</a:t>
            </a:r>
          </a:p>
          <a:p>
            <a:pPr marL="0" indent="0">
              <a:buNone/>
            </a:pPr>
            <a:r>
              <a:rPr lang="en-IN" sz="2000" dirty="0"/>
              <a:t> Target </a:t>
            </a:r>
            <a:r>
              <a:rPr lang="en-IN" sz="2000" b="1" dirty="0"/>
              <a:t>Women</a:t>
            </a:r>
            <a:r>
              <a:rPr lang="en-IN" sz="2000" dirty="0"/>
              <a:t> customers of Age Group(</a:t>
            </a:r>
            <a:r>
              <a:rPr lang="en-IN" sz="2000" b="1" dirty="0"/>
              <a:t>30-49 </a:t>
            </a:r>
            <a:r>
              <a:rPr lang="en-IN" sz="2000" dirty="0"/>
              <a:t>years) living in</a:t>
            </a:r>
          </a:p>
          <a:p>
            <a:pPr marL="0" indent="0">
              <a:buNone/>
            </a:pPr>
            <a:r>
              <a:rPr lang="en-IN" sz="2000" dirty="0"/>
              <a:t> </a:t>
            </a:r>
            <a:r>
              <a:rPr lang="en-IN" sz="2000" b="1" dirty="0"/>
              <a:t>Maharashtra , Karnataka &amp; Uttar Pradesh </a:t>
            </a:r>
            <a:r>
              <a:rPr lang="en-IN" sz="2000" dirty="0"/>
              <a:t>by increasing</a:t>
            </a:r>
          </a:p>
          <a:p>
            <a:pPr marL="0" indent="0">
              <a:buNone/>
            </a:pPr>
            <a:r>
              <a:rPr lang="en-IN" sz="2000" dirty="0"/>
              <a:t> Ads/Offers/Coupons available on </a:t>
            </a:r>
            <a:r>
              <a:rPr lang="en-IN" sz="2000" b="1" dirty="0"/>
              <a:t>Amazon , Flipkart &amp; Myntra </a:t>
            </a:r>
          </a:p>
        </p:txBody>
      </p:sp>
    </p:spTree>
    <p:extLst>
      <p:ext uri="{BB962C8B-B14F-4D97-AF65-F5344CB8AC3E}">
        <p14:creationId xmlns:p14="http://schemas.microsoft.com/office/powerpoint/2010/main" val="240156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168376E-ABEC-434C-5D0E-2E9A1A7FE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591" y="1073407"/>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6415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373</TotalTime>
  <Words>626</Words>
  <Application>Microsoft Office PowerPoint</Application>
  <PresentationFormat>Widescreen</PresentationFormat>
  <Paragraphs>127</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Agency FB</vt:lpstr>
      <vt:lpstr>Algerian</vt:lpstr>
      <vt:lpstr>Arial</vt:lpstr>
      <vt:lpstr>Calibri</vt:lpstr>
      <vt:lpstr>Söhne</vt:lpstr>
      <vt:lpstr>Trebuchet MS</vt:lpstr>
      <vt:lpstr>Wingdings 3</vt:lpstr>
      <vt:lpstr>Facet</vt:lpstr>
      <vt:lpstr>VRINDA Store</vt:lpstr>
      <vt:lpstr>Data Cleaning</vt:lpstr>
      <vt:lpstr>Data processing</vt:lpstr>
      <vt:lpstr>Data Analysis--Pivot Tables</vt:lpstr>
      <vt:lpstr> This Pivot Table compares sales metrics between male and female customers to identify gender-based purchasing patterns . And Created a pie Chart to visualize .  </vt:lpstr>
      <vt:lpstr>These are the remaining 4 Pivot Tables 1) Breaks down orders by their status (e.g. completed, canceled) to understand the distribution and flow of order processing. 2) Identifies the top five states with the highest sales, providing a geographical perspective on sales distribution. 3) Examines the interplay between customer age groups and gender in relation to order data. 4) Evaluates the performance of different sales channels to determine the most effective platforms for sales.   </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VRINDA Store</dc:title>
  <dc:creator>HARSHITHA SAI</dc:creator>
  <cp:lastModifiedBy>HARSHITHA SAI</cp:lastModifiedBy>
  <cp:revision>2</cp:revision>
  <dcterms:created xsi:type="dcterms:W3CDTF">2024-05-19T17:03:30Z</dcterms:created>
  <dcterms:modified xsi:type="dcterms:W3CDTF">2024-05-20T11:10:36Z</dcterms:modified>
</cp:coreProperties>
</file>