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68" r:id="rId3"/>
    <p:sldId id="263" r:id="rId4"/>
    <p:sldId id="277" r:id="rId5"/>
    <p:sldId id="287" r:id="rId6"/>
    <p:sldId id="285" r:id="rId7"/>
    <p:sldId id="297" r:id="rId8"/>
    <p:sldId id="302" r:id="rId10"/>
    <p:sldId id="299" r:id="rId11"/>
    <p:sldId id="312" r:id="rId12"/>
    <p:sldId id="300" r:id="rId13"/>
    <p:sldId id="301" r:id="rId14"/>
    <p:sldId id="311" r:id="rId15"/>
    <p:sldId id="273" r:id="rId16"/>
    <p:sldId id="295"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FDFB"/>
    <a:srgbClr val="B6F4F5"/>
    <a:srgbClr val="A7F1F2"/>
    <a:srgbClr val="AEEB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97" d="100"/>
          <a:sy n="97" d="100"/>
        </p:scale>
        <p:origin x="96"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322580" y="2286000"/>
            <a:ext cx="11546840" cy="1445260"/>
          </a:xfrm>
          <a:prstGeom prst="rect">
            <a:avLst/>
          </a:prstGeom>
          <a:noFill/>
        </p:spPr>
        <p:txBody>
          <a:bodyPr wrap="square" rtlCol="0">
            <a:spAutoFit/>
          </a:bodyPr>
          <a:lstStyle/>
          <a:p>
            <a:pPr algn="ctr"/>
            <a:r>
              <a:rPr lang="en-US" sz="4400" b="1" dirty="0">
                <a:gradFill>
                  <a:gsLst>
                    <a:gs pos="0">
                      <a:srgbClr val="007BD3"/>
                    </a:gs>
                    <a:gs pos="100000">
                      <a:srgbClr val="034373"/>
                    </a:gs>
                  </a:gsLst>
                  <a:lin scaled="0"/>
                </a:gradFill>
                <a:latin typeface="Footlight MT Light" panose="0204060206030A020304" charset="0"/>
                <a:ea typeface="FZShuTi" panose="02010601030101010101" charset="-122"/>
                <a:cs typeface="Footlight MT Light" panose="0204060206030A020304" charset="0"/>
              </a:rPr>
              <a:t>Diabetes Disease Prediction Using Machine</a:t>
            </a:r>
            <a:endParaRPr lang="en-US" sz="4400" b="1" dirty="0">
              <a:gradFill>
                <a:gsLst>
                  <a:gs pos="0">
                    <a:srgbClr val="007BD3"/>
                  </a:gs>
                  <a:gs pos="100000">
                    <a:srgbClr val="034373"/>
                  </a:gs>
                </a:gsLst>
                <a:lin scaled="0"/>
              </a:gradFill>
              <a:latin typeface="Footlight MT Light" panose="0204060206030A020304" charset="0"/>
              <a:ea typeface="FZShuTi" panose="02010601030101010101" charset="-122"/>
              <a:cs typeface="Footlight MT Light" panose="0204060206030A020304" charset="0"/>
            </a:endParaRPr>
          </a:p>
          <a:p>
            <a:pPr algn="ctr"/>
            <a:r>
              <a:rPr lang="en-US" sz="4400" b="1" dirty="0">
                <a:gradFill>
                  <a:gsLst>
                    <a:gs pos="0">
                      <a:srgbClr val="007BD3"/>
                    </a:gs>
                    <a:gs pos="100000">
                      <a:srgbClr val="034373"/>
                    </a:gs>
                  </a:gsLst>
                  <a:lin scaled="0"/>
                </a:gradFill>
                <a:latin typeface="Footlight MT Light" panose="0204060206030A020304" charset="0"/>
                <a:ea typeface="FZShuTi" panose="02010601030101010101" charset="-122"/>
                <a:cs typeface="Footlight MT Light" panose="0204060206030A020304" charset="0"/>
              </a:rPr>
              <a:t>Learning Algorithms</a:t>
            </a:r>
            <a:endParaRPr lang="en-US" sz="4400" b="1" dirty="0">
              <a:gradFill>
                <a:gsLst>
                  <a:gs pos="0">
                    <a:srgbClr val="007BD3"/>
                  </a:gs>
                  <a:gs pos="100000">
                    <a:srgbClr val="034373"/>
                  </a:gs>
                </a:gsLst>
                <a:lin scaled="0"/>
              </a:gradFill>
              <a:latin typeface="Footlight MT Light" panose="0204060206030A020304" charset="0"/>
              <a:ea typeface="FZShuTi" panose="02010601030101010101" charset="-122"/>
              <a:cs typeface="Footlight MT Light" panose="0204060206030A020304" charset="0"/>
            </a:endParaRPr>
          </a:p>
        </p:txBody>
      </p:sp>
      <p:sp>
        <p:nvSpPr>
          <p:cNvPr id="5" name="TextBox 2"/>
          <p:cNvSpPr txBox="1"/>
          <p:nvPr/>
        </p:nvSpPr>
        <p:spPr>
          <a:xfrm>
            <a:off x="6854190" y="3882390"/>
            <a:ext cx="3482340" cy="1014730"/>
          </a:xfrm>
          <a:prstGeom prst="rect">
            <a:avLst/>
          </a:prstGeom>
          <a:noFill/>
        </p:spPr>
        <p:txBody>
          <a:bodyPr wrap="square" rtlCol="0">
            <a:spAutoFit/>
          </a:bodyPr>
          <a:lstStyle/>
          <a:p>
            <a:r>
              <a:rPr lang="en-IN" altLang="en-US" sz="2000" b="1" dirty="0">
                <a:solidFill>
                  <a:schemeClr val="tx2">
                    <a:lumMod val="75000"/>
                  </a:schemeClr>
                </a:solidFill>
              </a:rPr>
              <a:t>G.Harshitha      - 19H51A0509</a:t>
            </a:r>
            <a:endParaRPr lang="en-IN" altLang="en-US" sz="2000" b="1" dirty="0">
              <a:solidFill>
                <a:schemeClr val="tx2">
                  <a:lumMod val="75000"/>
                </a:schemeClr>
              </a:solidFill>
            </a:endParaRPr>
          </a:p>
          <a:p>
            <a:r>
              <a:rPr lang="en-IN" altLang="en-US" sz="2000" b="1" dirty="0">
                <a:solidFill>
                  <a:schemeClr val="tx2">
                    <a:lumMod val="75000"/>
                  </a:schemeClr>
                </a:solidFill>
              </a:rPr>
              <a:t>G.Vinay              - 19H51A05D4</a:t>
            </a:r>
            <a:endParaRPr lang="en-IN" altLang="en-US" sz="2000" b="1" dirty="0">
              <a:solidFill>
                <a:schemeClr val="tx2">
                  <a:lumMod val="75000"/>
                </a:schemeClr>
              </a:solidFill>
            </a:endParaRPr>
          </a:p>
          <a:p>
            <a:r>
              <a:rPr lang="en-IN" altLang="en-US" sz="2000" b="1" dirty="0">
                <a:solidFill>
                  <a:schemeClr val="tx2">
                    <a:lumMod val="75000"/>
                  </a:schemeClr>
                </a:solidFill>
              </a:rPr>
              <a:t>J.Vishnukanth  - 20H55A0511</a:t>
            </a:r>
            <a:endParaRPr lang="en-IN" altLang="en-US" sz="2000" b="1" dirty="0">
              <a:solidFill>
                <a:schemeClr val="tx2">
                  <a:lumMod val="75000"/>
                </a:schemeClr>
              </a:solidFill>
            </a:endParaRPr>
          </a:p>
        </p:txBody>
      </p:sp>
      <p:sp>
        <p:nvSpPr>
          <p:cNvPr id="6" name="TextBox 3"/>
          <p:cNvSpPr txBox="1"/>
          <p:nvPr/>
        </p:nvSpPr>
        <p:spPr>
          <a:xfrm>
            <a:off x="1473200" y="5134610"/>
            <a:ext cx="5181600" cy="1045210"/>
          </a:xfrm>
          <a:prstGeom prst="rect">
            <a:avLst/>
          </a:prstGeom>
          <a:noFill/>
        </p:spPr>
        <p:txBody>
          <a:bodyPr wrap="square" rtlCol="0">
            <a:spAutoFit/>
          </a:bodyPr>
          <a:lstStyle/>
          <a:p>
            <a:pPr marR="64135" lvl="0">
              <a:lnSpc>
                <a:spcPct val="150000"/>
              </a:lnSpc>
              <a:spcBef>
                <a:spcPts val="400"/>
              </a:spcBef>
              <a:buClr>
                <a:schemeClr val="accent1"/>
              </a:buClr>
              <a:buSzPct val="68000"/>
              <a:defRPr/>
            </a:pPr>
            <a:r>
              <a:rPr lang="en-US" sz="2800" b="1" dirty="0">
                <a:solidFill>
                  <a:srgbClr val="C00000"/>
                </a:solidFill>
                <a:latin typeface="Maiandra GD" panose="020E0502030308020204" charset="0"/>
                <a:cs typeface="Maiandra GD" panose="020E0502030308020204" charset="0"/>
              </a:rPr>
              <a:t>Under esteemed guidance of</a:t>
            </a:r>
            <a:endParaRPr lang="en-US" sz="2400" b="1" dirty="0">
              <a:solidFill>
                <a:srgbClr val="C00000"/>
              </a:solidFill>
              <a:latin typeface="Maiandra GD" panose="020E0502030308020204" charset="0"/>
              <a:cs typeface="Maiandra GD" panose="020E0502030308020204" charset="0"/>
            </a:endParaRPr>
          </a:p>
          <a:p>
            <a:r>
              <a:rPr lang="en-IN" altLang="en-US" sz="2000" b="1" dirty="0">
                <a:latin typeface="Maiandra GD" panose="020E0502030308020204" charset="0"/>
                <a:cs typeface="Maiandra GD" panose="020E0502030308020204" charset="0"/>
              </a:rPr>
              <a:t>Mr.B.Sivaiah</a:t>
            </a:r>
            <a:r>
              <a:rPr lang="en-IN" altLang="en-US" sz="2000" b="1" dirty="0">
                <a:gradFill>
                  <a:gsLst>
                    <a:gs pos="0">
                      <a:srgbClr val="14CD68"/>
                    </a:gs>
                    <a:gs pos="100000">
                      <a:srgbClr val="035C7D"/>
                    </a:gs>
                  </a:gsLst>
                  <a:lin scaled="0"/>
                </a:gradFill>
                <a:latin typeface="Maiandra GD" panose="020E0502030308020204" charset="0"/>
                <a:cs typeface="Maiandra GD" panose="020E0502030308020204" charset="0"/>
                <a:sym typeface="+mn-ea"/>
              </a:rPr>
              <a:t>( Associate Professor )</a:t>
            </a:r>
            <a:endParaRPr lang="en-IN" altLang="en-US" sz="2000" b="1" dirty="0">
              <a:latin typeface="Maiandra GD" panose="020E0502030308020204" charset="0"/>
              <a:cs typeface="Maiandra GD" panose="020E0502030308020204" charset="0"/>
            </a:endParaRPr>
          </a:p>
        </p:txBody>
      </p:sp>
      <p:graphicFrame>
        <p:nvGraphicFramePr>
          <p:cNvPr id="7" name="Table 6"/>
          <p:cNvGraphicFramePr>
            <a:graphicFrameLocks noGrp="1"/>
          </p:cNvGraphicFramePr>
          <p:nvPr/>
        </p:nvGraphicFramePr>
        <p:xfrm>
          <a:off x="2981960" y="486410"/>
          <a:ext cx="6096000" cy="951632"/>
        </p:xfrm>
        <a:graphic>
          <a:graphicData uri="http://schemas.openxmlformats.org/drawingml/2006/table">
            <a:tbl>
              <a:tblPr>
                <a:tableStyleId>{2D5ABB26-0587-4C30-8999-92F81FD0307C}</a:tableStyleId>
              </a:tblPr>
              <a:tblGrid>
                <a:gridCol w="6096000"/>
              </a:tblGrid>
              <a:tr h="0">
                <a:tc>
                  <a:txBody>
                    <a:bodyPr/>
                    <a:lstStyle/>
                    <a:p>
                      <a:pPr algn="ctr" rtl="0" fontAlgn="b"/>
                      <a:r>
                        <a:rPr lang="en-US" sz="2000" dirty="0">
                          <a:solidFill>
                            <a:srgbClr val="002060"/>
                          </a:solidFill>
                          <a:latin typeface="Gill Sans MT" panose="020B0502020104020203" charset="0"/>
                          <a:cs typeface="Gill Sans MT" panose="020B0502020104020203" charset="0"/>
                        </a:rPr>
                        <a:t>CMR COLLEGE OF ENGINEERING &amp; TECHNOLOGY</a:t>
                      </a:r>
                      <a:endParaRPr lang="en-US" sz="2000" b="1" dirty="0">
                        <a:solidFill>
                          <a:srgbClr val="002060"/>
                        </a:solidFill>
                        <a:latin typeface="Gill Sans MT" panose="020B0502020104020203" charset="0"/>
                        <a:cs typeface="Gill Sans MT" panose="020B0502020104020203" charset="0"/>
                      </a:endParaRPr>
                    </a:p>
                  </a:txBody>
                  <a:tcPr marL="9199" marR="9199" marT="6133" marB="6133" anchor="b"/>
                </a:tc>
              </a:tr>
              <a:tr h="0">
                <a:tc>
                  <a:txBody>
                    <a:bodyPr/>
                    <a:lstStyle/>
                    <a:p>
                      <a:pPr algn="ctr" rtl="0" fontAlgn="b"/>
                      <a:r>
                        <a:rPr lang="en-US" sz="2000" dirty="0" err="1">
                          <a:solidFill>
                            <a:srgbClr val="002060"/>
                          </a:solidFill>
                          <a:latin typeface="Gill Sans MT" panose="020B0502020104020203" charset="0"/>
                          <a:cs typeface="Gill Sans MT" panose="020B0502020104020203" charset="0"/>
                        </a:rPr>
                        <a:t>Kandlakoya</a:t>
                      </a:r>
                      <a:r>
                        <a:rPr lang="en-US" sz="2000" dirty="0">
                          <a:solidFill>
                            <a:srgbClr val="002060"/>
                          </a:solidFill>
                          <a:latin typeface="Gill Sans MT" panose="020B0502020104020203" charset="0"/>
                          <a:cs typeface="Gill Sans MT" panose="020B0502020104020203" charset="0"/>
                        </a:rPr>
                        <a:t>, </a:t>
                      </a:r>
                      <a:r>
                        <a:rPr lang="en-US" sz="2000" dirty="0" err="1">
                          <a:solidFill>
                            <a:srgbClr val="002060"/>
                          </a:solidFill>
                          <a:latin typeface="Gill Sans MT" panose="020B0502020104020203" charset="0"/>
                          <a:cs typeface="Gill Sans MT" panose="020B0502020104020203" charset="0"/>
                        </a:rPr>
                        <a:t>Medchal</a:t>
                      </a:r>
                      <a:r>
                        <a:rPr lang="en-US" sz="2000" dirty="0">
                          <a:solidFill>
                            <a:srgbClr val="002060"/>
                          </a:solidFill>
                          <a:latin typeface="Gill Sans MT" panose="020B0502020104020203" charset="0"/>
                          <a:cs typeface="Gill Sans MT" panose="020B0502020104020203" charset="0"/>
                        </a:rPr>
                        <a:t>, Hyderabad - 501401</a:t>
                      </a:r>
                      <a:endParaRPr lang="en-US" sz="2000" b="1" dirty="0">
                        <a:solidFill>
                          <a:srgbClr val="002060"/>
                        </a:solidFill>
                        <a:latin typeface="Gill Sans MT" panose="020B0502020104020203" charset="0"/>
                        <a:cs typeface="Gill Sans MT" panose="020B0502020104020203" charset="0"/>
                      </a:endParaRPr>
                    </a:p>
                  </a:txBody>
                  <a:tcPr marL="9199" marR="9199" marT="6133" marB="6133" anchor="b"/>
                </a:tc>
              </a:tr>
              <a:tr h="317500">
                <a:tc>
                  <a:txBody>
                    <a:bodyPr/>
                    <a:lstStyle/>
                    <a:p>
                      <a:pPr algn="ctr" rtl="0" fontAlgn="b"/>
                      <a:r>
                        <a:rPr lang="en-US" sz="2000" dirty="0">
                          <a:solidFill>
                            <a:srgbClr val="002060"/>
                          </a:solidFill>
                          <a:latin typeface="Gill Sans MT" panose="020B0502020104020203" charset="0"/>
                          <a:cs typeface="Gill Sans MT" panose="020B0502020104020203" charset="0"/>
                        </a:rPr>
                        <a:t>Department of Computer Science and Engineering</a:t>
                      </a:r>
                      <a:endParaRPr lang="en-US" sz="2000" b="1" dirty="0">
                        <a:solidFill>
                          <a:srgbClr val="002060"/>
                        </a:solidFill>
                        <a:latin typeface="Gill Sans MT" panose="020B0502020104020203" charset="0"/>
                        <a:cs typeface="Gill Sans MT" panose="020B0502020104020203" charset="0"/>
                      </a:endParaRPr>
                    </a:p>
                  </a:txBody>
                  <a:tcPr marL="9199" marR="9199" marT="6133" marB="6133" anchor="b"/>
                </a:tc>
              </a:tr>
            </a:tbl>
          </a:graphicData>
        </a:graphic>
      </p:graphicFrame>
      <p:pic>
        <p:nvPicPr>
          <p:cNvPr id="10" name="Picture 4" descr="CMR College of Pharmacy updated... - CMR College of Pharmacy"/>
          <p:cNvPicPr>
            <a:picLocks noChangeAspect="1" noChangeArrowheads="1"/>
          </p:cNvPicPr>
          <p:nvPr/>
        </p:nvPicPr>
        <p:blipFill>
          <a:blip r:embed="rId1"/>
          <a:srcRect/>
          <a:stretch>
            <a:fillRect/>
          </a:stretch>
        </p:blipFill>
        <p:spPr bwMode="auto">
          <a:xfrm>
            <a:off x="1004570" y="224155"/>
            <a:ext cx="1977390" cy="1494790"/>
          </a:xfrm>
          <a:prstGeom prst="rect">
            <a:avLst/>
          </a:prstGeom>
          <a:noFill/>
        </p:spPr>
      </p:pic>
      <p:sp>
        <p:nvSpPr>
          <p:cNvPr id="2" name="Rectangles 1"/>
          <p:cNvSpPr/>
          <p:nvPr/>
        </p:nvSpPr>
        <p:spPr>
          <a:xfrm>
            <a:off x="-20320" y="5080"/>
            <a:ext cx="284480" cy="6847840"/>
          </a:xfrm>
          <a:prstGeom prst="rect">
            <a:avLst/>
          </a:prstGeom>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Rectangles 2"/>
          <p:cNvSpPr/>
          <p:nvPr/>
        </p:nvSpPr>
        <p:spPr>
          <a:xfrm>
            <a:off x="11927840" y="0"/>
            <a:ext cx="284480" cy="6847840"/>
          </a:xfrm>
          <a:prstGeom prst="rect">
            <a:avLst/>
          </a:prstGeom>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s 7"/>
          <p:cNvSpPr/>
          <p:nvPr/>
        </p:nvSpPr>
        <p:spPr>
          <a:xfrm>
            <a:off x="264160" y="10160"/>
            <a:ext cx="142240" cy="68478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s 8"/>
          <p:cNvSpPr/>
          <p:nvPr/>
        </p:nvSpPr>
        <p:spPr>
          <a:xfrm>
            <a:off x="11795760" y="0"/>
            <a:ext cx="142240" cy="68478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1" name="Straight Connector 10"/>
          <p:cNvCxnSpPr/>
          <p:nvPr/>
        </p:nvCxnSpPr>
        <p:spPr>
          <a:xfrm flipV="1">
            <a:off x="308610" y="142240"/>
            <a:ext cx="11487150" cy="30480"/>
          </a:xfrm>
          <a:prstGeom prst="line">
            <a:avLst/>
          </a:prstGeom>
          <a:effectLst/>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406400" y="6659880"/>
            <a:ext cx="11487150" cy="30480"/>
          </a:xfrm>
          <a:prstGeom prst="line">
            <a:avLst/>
          </a:prstGeom>
          <a:effectLst/>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Backgrounds, Free White Powerpoint Background - SlideBackgrou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63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60445" y="767715"/>
            <a:ext cx="4017645" cy="521970"/>
          </a:xfrm>
          <a:prstGeom prst="rect">
            <a:avLst/>
          </a:prstGeom>
          <a:solidFill>
            <a:schemeClr val="bg1"/>
          </a:solidFill>
        </p:spPr>
        <p:txBody>
          <a:bodyPr wrap="square">
            <a:spAutoFit/>
          </a:bodyPr>
          <a:lstStyle/>
          <a:p>
            <a:r>
              <a:rPr lang="en-US" altLang="en-US" sz="2800" u="sng" dirty="0">
                <a:solidFill>
                  <a:srgbClr val="000000"/>
                </a:solidFill>
                <a:latin typeface="Felix Titling" panose="04060505060202020A04" charset="0"/>
                <a:ea typeface="FZShuTi" panose="02010601030101010101" charset="-122"/>
                <a:cs typeface="Felix Titling" panose="04060505060202020A04" charset="0"/>
                <a:sym typeface="+mn-ea"/>
              </a:rPr>
              <a:t>P</a:t>
            </a:r>
            <a:r>
              <a:rPr lang="en-IN" altLang="en-US" sz="2800" u="sng" dirty="0">
                <a:solidFill>
                  <a:srgbClr val="000000"/>
                </a:solidFill>
                <a:latin typeface="Felix Titling" panose="04060505060202020A04" charset="0"/>
                <a:ea typeface="FZShuTi" panose="02010601030101010101" charset="-122"/>
                <a:cs typeface="Felix Titling" panose="04060505060202020A04" charset="0"/>
                <a:sym typeface="+mn-ea"/>
              </a:rPr>
              <a:t>ROposed solution</a:t>
            </a:r>
            <a:endParaRPr lang="en-IN" altLang="en-US" sz="2800" u="sng" dirty="0">
              <a:solidFill>
                <a:srgbClr val="000000"/>
              </a:solidFill>
              <a:latin typeface="Felix Titling" panose="04060505060202020A04" charset="0"/>
              <a:ea typeface="FZShuTi" panose="02010601030101010101" charset="-122"/>
              <a:cs typeface="Felix Titling" panose="04060505060202020A04" charset="0"/>
              <a:sym typeface="+mn-ea"/>
            </a:endParaRPr>
          </a:p>
        </p:txBody>
      </p:sp>
      <p:sp>
        <p:nvSpPr>
          <p:cNvPr id="3" name="TextBox 5"/>
          <p:cNvSpPr txBox="1"/>
          <p:nvPr/>
        </p:nvSpPr>
        <p:spPr>
          <a:xfrm>
            <a:off x="846455" y="1648460"/>
            <a:ext cx="6442075" cy="3784600"/>
          </a:xfrm>
          <a:prstGeom prst="rect">
            <a:avLst/>
          </a:prstGeom>
          <a:solidFill>
            <a:schemeClr val="bg1"/>
          </a:solidFill>
        </p:spPr>
        <p:txBody>
          <a:bodyPr wrap="square" rtlCol="0">
            <a:spAutoFit/>
          </a:bodyPr>
          <a:lstStyle/>
          <a:p>
            <a:pPr marL="285750" indent="-285750" algn="l">
              <a:buFont typeface="Wingdings" panose="05000000000000000000" charset="0"/>
              <a:buChar char="§"/>
            </a:pPr>
            <a:r>
              <a:rPr lang="en-US" sz="2000" dirty="0">
                <a:solidFill>
                  <a:srgbClr val="000000"/>
                </a:solidFill>
                <a:latin typeface="Gill Sans MT" panose="020B0502020104020203" charset="0"/>
                <a:cs typeface="Gill Sans MT" panose="020B0502020104020203" charset="0"/>
              </a:rPr>
              <a:t>The</a:t>
            </a:r>
            <a:r>
              <a:rPr lang="en-IN" altLang="en-US" sz="2000" dirty="0">
                <a:solidFill>
                  <a:srgbClr val="000000"/>
                </a:solidFill>
                <a:latin typeface="Gill Sans MT" panose="020B0502020104020203" charset="0"/>
                <a:cs typeface="Gill Sans MT" panose="020B0502020104020203" charset="0"/>
              </a:rPr>
              <a:t> proposed solution is we are implementing an application where it will be helpful to predict diabetes disease in early stage. </a:t>
            </a:r>
            <a:endParaRPr lang="en-IN" altLang="en-US" sz="2000" dirty="0">
              <a:solidFill>
                <a:srgbClr val="000000"/>
              </a:solidFill>
              <a:latin typeface="Gill Sans MT" panose="020B0502020104020203" charset="0"/>
              <a:cs typeface="Gill Sans MT" panose="020B0502020104020203" charset="0"/>
            </a:endParaRPr>
          </a:p>
          <a:p>
            <a:pPr marL="285750" indent="-285750" algn="l">
              <a:buFont typeface="Wingdings" panose="05000000000000000000" charset="0"/>
              <a:buChar char="§"/>
            </a:pPr>
            <a:r>
              <a:rPr lang="en-IN" altLang="en-US" sz="2000" dirty="0">
                <a:solidFill>
                  <a:srgbClr val="000000"/>
                </a:solidFill>
                <a:latin typeface="Gill Sans MT" panose="020B0502020104020203" charset="0"/>
                <a:cs typeface="Gill Sans MT" panose="020B0502020104020203" charset="0"/>
                <a:sym typeface="+mn-ea"/>
              </a:rPr>
              <a:t>T</a:t>
            </a:r>
            <a:r>
              <a:rPr lang="en-US" sz="2000" dirty="0">
                <a:solidFill>
                  <a:srgbClr val="000000"/>
                </a:solidFill>
                <a:latin typeface="Gill Sans MT" panose="020B0502020104020203" charset="0"/>
                <a:cs typeface="Gill Sans MT" panose="020B0502020104020203" charset="0"/>
                <a:sym typeface="+mn-ea"/>
              </a:rPr>
              <a:t>o find the most optimal results in terms of accuracy and computational time for Diabetes disease prediction using machine learning.</a:t>
            </a:r>
            <a:endParaRPr lang="en-US" sz="2000" dirty="0">
              <a:solidFill>
                <a:srgbClr val="000000"/>
              </a:solidFill>
              <a:latin typeface="Gill Sans MT" panose="020B0502020104020203" charset="0"/>
              <a:cs typeface="Gill Sans MT" panose="020B0502020104020203" charset="0"/>
            </a:endParaRPr>
          </a:p>
          <a:p>
            <a:pPr marL="285750" indent="-285750" algn="l">
              <a:buFont typeface="Wingdings" panose="05000000000000000000" charset="0"/>
              <a:buChar char="§"/>
            </a:pPr>
            <a:r>
              <a:rPr lang="en-IN" altLang="en-US" sz="2000" dirty="0">
                <a:solidFill>
                  <a:srgbClr val="000000"/>
                </a:solidFill>
                <a:latin typeface="Gill Sans MT" panose="020B0502020104020203" charset="0"/>
                <a:cs typeface="Gill Sans MT" panose="020B0502020104020203" charset="0"/>
                <a:sym typeface="+mn-ea"/>
              </a:rPr>
              <a:t>It </a:t>
            </a:r>
            <a:r>
              <a:rPr lang="en-US" sz="2000" dirty="0">
                <a:solidFill>
                  <a:srgbClr val="000000"/>
                </a:solidFill>
                <a:effectLst/>
                <a:latin typeface="Gill Sans MT" panose="020B0502020104020203" charset="0"/>
                <a:cs typeface="Gill Sans MT" panose="020B0502020104020203" charset="0"/>
                <a:sym typeface="+mn-ea"/>
              </a:rPr>
              <a:t>focus on prediction of diabetes using health records of the diabetic patients.</a:t>
            </a:r>
            <a:endParaRPr lang="en-US" sz="2000" b="0" i="0" dirty="0">
              <a:solidFill>
                <a:srgbClr val="000000"/>
              </a:solidFill>
              <a:effectLst/>
              <a:latin typeface="Gill Sans MT" panose="020B0502020104020203" charset="0"/>
              <a:cs typeface="Gill Sans MT" panose="020B0502020104020203" charset="0"/>
            </a:endParaRPr>
          </a:p>
          <a:p>
            <a:pPr marL="285750" indent="-285750" algn="l">
              <a:buFont typeface="Wingdings" panose="05000000000000000000" charset="0"/>
              <a:buChar char="§"/>
            </a:pPr>
            <a:r>
              <a:rPr lang="en-US" sz="2000" dirty="0">
                <a:solidFill>
                  <a:srgbClr val="000000"/>
                </a:solidFill>
                <a:effectLst/>
                <a:latin typeface="Gill Sans MT" panose="020B0502020104020203" charset="0"/>
                <a:cs typeface="Gill Sans MT" panose="020B0502020104020203" charset="0"/>
                <a:sym typeface="+mn-ea"/>
              </a:rPr>
              <a:t>By using machine learning techniques, knowledge is acquired through these records, containing numerical values, to predict whether the patient is having diabetes or not.</a:t>
            </a:r>
            <a:endParaRPr lang="en-IN" altLang="en-US" sz="2000" b="0" i="0" dirty="0">
              <a:solidFill>
                <a:srgbClr val="000000"/>
              </a:solidFill>
              <a:effectLst/>
              <a:latin typeface="Gill Sans MT" panose="020B0502020104020203" charset="0"/>
              <a:cs typeface="Gill Sans MT" panose="020B0502020104020203" charset="0"/>
            </a:endParaRPr>
          </a:p>
        </p:txBody>
      </p:sp>
      <p:pic>
        <p:nvPicPr>
          <p:cNvPr id="7" name="Picture 6" descr="D:\2021 and 2022 Final Documents\Python Abstracts\Process.png"/>
          <p:cNvPicPr>
            <a:picLocks noChangeAspect="1" noChangeArrowheads="1"/>
          </p:cNvPicPr>
          <p:nvPr/>
        </p:nvPicPr>
        <p:blipFill>
          <a:blip r:embed="rId2"/>
          <a:stretch>
            <a:fillRect/>
          </a:stretch>
        </p:blipFill>
        <p:spPr>
          <a:xfrm>
            <a:off x="7442200" y="1570990"/>
            <a:ext cx="4336415" cy="4984750"/>
          </a:xfrm>
          <a:prstGeom prst="rect">
            <a:avLst/>
          </a:prstGeom>
          <a:solidFill>
            <a:schemeClr val="bg1"/>
          </a:solidFill>
          <a:ln w="9525">
            <a:noFill/>
            <a:miter lim="800000"/>
            <a:headEnd/>
            <a:tailEnd/>
          </a:ln>
        </p:spPr>
      </p:pic>
      <p:sp>
        <p:nvSpPr>
          <p:cNvPr id="2" name="Text Box 1"/>
          <p:cNvSpPr txBox="1"/>
          <p:nvPr/>
        </p:nvSpPr>
        <p:spPr>
          <a:xfrm>
            <a:off x="11192510" y="3719830"/>
            <a:ext cx="154305" cy="229870"/>
          </a:xfrm>
          <a:prstGeom prst="rect">
            <a:avLst/>
          </a:prstGeom>
          <a:solidFill>
            <a:schemeClr val="bg1"/>
          </a:solidFill>
        </p:spPr>
        <p:txBody>
          <a:bodyPr wrap="square" rtlCol="0">
            <a:spAutoFit/>
          </a:bodyPr>
          <a:p>
            <a:r>
              <a:rPr lang="en-IN" altLang="en-US" sz="900"/>
              <a:t>3</a:t>
            </a:r>
            <a:endParaRPr lang="en-IN" altLang="en-US" sz="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Backgrounds, Free White Powerpoint Background - SlideBackgrou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63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4"/>
          <p:cNvSpPr txBox="1"/>
          <p:nvPr/>
        </p:nvSpPr>
        <p:spPr>
          <a:xfrm>
            <a:off x="3884295" y="443865"/>
            <a:ext cx="3571240" cy="521970"/>
          </a:xfrm>
          <a:prstGeom prst="rect">
            <a:avLst/>
          </a:prstGeom>
          <a:solidFill>
            <a:schemeClr val="bg1"/>
          </a:solidFill>
        </p:spPr>
        <p:txBody>
          <a:bodyPr wrap="square">
            <a:spAutoFit/>
          </a:bodyPr>
          <a:lstStyle/>
          <a:p>
            <a:r>
              <a:rPr lang="en-IN" sz="2800" u="sng" dirty="0">
                <a:solidFill>
                  <a:srgbClr val="000000"/>
                </a:solidFill>
                <a:latin typeface="Felix Titling" panose="04060505060202020A04" charset="0"/>
                <a:ea typeface="FZShuTi" panose="02010601030101010101" charset="-122"/>
                <a:cs typeface="Felix Titling" panose="04060505060202020A04" charset="0"/>
                <a:sym typeface="+mn-ea"/>
              </a:rPr>
              <a:t>Data collection</a:t>
            </a:r>
            <a:endParaRPr lang="en-IN" sz="2800" u="sng" dirty="0">
              <a:solidFill>
                <a:srgbClr val="000000"/>
              </a:solidFill>
              <a:latin typeface="Felix Titling" panose="04060505060202020A04" charset="0"/>
              <a:ea typeface="FZShuTi" panose="02010601030101010101" charset="-122"/>
              <a:cs typeface="Felix Titling" panose="04060505060202020A04" charset="0"/>
              <a:sym typeface="+mn-ea"/>
            </a:endParaRPr>
          </a:p>
        </p:txBody>
      </p:sp>
      <p:graphicFrame>
        <p:nvGraphicFramePr>
          <p:cNvPr id="3" name="Table 2"/>
          <p:cNvGraphicFramePr/>
          <p:nvPr/>
        </p:nvGraphicFramePr>
        <p:xfrm>
          <a:off x="1020445" y="1183005"/>
          <a:ext cx="10138410" cy="4711700"/>
        </p:xfrm>
        <a:graphic>
          <a:graphicData uri="http://schemas.openxmlformats.org/drawingml/2006/table">
            <a:tbl>
              <a:tblPr firstRow="1" bandRow="1">
                <a:tableStyleId>{5C22544A-7EE6-4342-B048-85BDC9FD1C3A}</a:tableStyleId>
              </a:tblPr>
              <a:tblGrid>
                <a:gridCol w="4034790"/>
                <a:gridCol w="6103620"/>
              </a:tblGrid>
              <a:tr h="523875">
                <a:tc>
                  <a:txBody>
                    <a:bodyPr/>
                    <a:p>
                      <a:pPr>
                        <a:buNone/>
                      </a:pPr>
                      <a:r>
                        <a:rPr lang="en-IN" altLang="en-US">
                          <a:solidFill>
                            <a:schemeClr val="tx1"/>
                          </a:solidFill>
                          <a:latin typeface="Gill Sans MT" panose="020B0502020104020203" charset="0"/>
                          <a:cs typeface="Gill Sans MT" panose="020B0502020104020203" charset="0"/>
                        </a:rPr>
                        <a:t>Features</a:t>
                      </a:r>
                      <a:endParaRPr lang="en-IN" altLang="en-US">
                        <a:solidFill>
                          <a:schemeClr val="tx1"/>
                        </a:solidFill>
                        <a:latin typeface="Gill Sans MT" panose="020B0502020104020203" charset="0"/>
                        <a:cs typeface="Gill Sans MT" panose="020B0502020104020203" charset="0"/>
                      </a:endParaRPr>
                    </a:p>
                  </a:txBody>
                  <a:tcPr anchor="ctr" anchorCtr="0">
                    <a:solidFill>
                      <a:schemeClr val="accent4"/>
                    </a:solidFill>
                  </a:tcPr>
                </a:tc>
                <a:tc>
                  <a:txBody>
                    <a:bodyPr/>
                    <a:p>
                      <a:pPr>
                        <a:buNone/>
                      </a:pPr>
                      <a:r>
                        <a:rPr lang="en-US">
                          <a:solidFill>
                            <a:schemeClr val="tx1"/>
                          </a:solidFill>
                          <a:latin typeface="Gill Sans MT" panose="020B0502020104020203" charset="0"/>
                          <a:cs typeface="Gill Sans MT" panose="020B0502020104020203" charset="0"/>
                        </a:rPr>
                        <a:t>Description</a:t>
                      </a:r>
                      <a:endParaRPr lang="en-US">
                        <a:solidFill>
                          <a:schemeClr val="tx1"/>
                        </a:solidFill>
                        <a:latin typeface="Gill Sans MT" panose="020B0502020104020203" charset="0"/>
                        <a:cs typeface="Gill Sans MT" panose="020B0502020104020203" charset="0"/>
                      </a:endParaRPr>
                    </a:p>
                  </a:txBody>
                  <a:tcPr anchor="ctr" anchorCtr="0">
                    <a:solidFill>
                      <a:schemeClr val="accent4"/>
                    </a:solidFill>
                  </a:tcPr>
                </a:tc>
              </a:tr>
              <a:tr h="522605">
                <a:tc>
                  <a:txBody>
                    <a:bodyPr/>
                    <a:p>
                      <a:pPr>
                        <a:buNone/>
                      </a:pPr>
                      <a:r>
                        <a:rPr lang="en-US">
                          <a:latin typeface="Gill Sans MT" panose="020B0502020104020203" charset="0"/>
                          <a:cs typeface="Gill Sans MT" panose="020B0502020104020203" charset="0"/>
                        </a:rPr>
                        <a:t>Pregnancies</a:t>
                      </a:r>
                      <a:endParaRPr lang="en-US">
                        <a:latin typeface="Gill Sans MT" panose="020B0502020104020203" charset="0"/>
                        <a:cs typeface="Gill Sans MT" panose="020B0502020104020203" charset="0"/>
                      </a:endParaRPr>
                    </a:p>
                  </a:txBody>
                  <a:tcPr>
                    <a:solidFill>
                      <a:schemeClr val="accent4">
                        <a:lumMod val="20000"/>
                        <a:lumOff val="80000"/>
                      </a:schemeClr>
                    </a:solidFill>
                  </a:tcPr>
                </a:tc>
                <a:tc>
                  <a:txBody>
                    <a:bodyPr/>
                    <a:p>
                      <a:pPr>
                        <a:buNone/>
                      </a:pPr>
                      <a:r>
                        <a:rPr lang="en-US">
                          <a:latin typeface="Gill Sans MT" panose="020B0502020104020203" charset="0"/>
                          <a:cs typeface="Gill Sans MT" panose="020B0502020104020203" charset="0"/>
                        </a:rPr>
                        <a:t>Number of Pregnancies patients had earlier.</a:t>
                      </a:r>
                      <a:endParaRPr lang="en-US">
                        <a:latin typeface="Gill Sans MT" panose="020B0502020104020203" charset="0"/>
                        <a:cs typeface="Gill Sans MT" panose="020B0502020104020203" charset="0"/>
                      </a:endParaRPr>
                    </a:p>
                  </a:txBody>
                  <a:tcPr>
                    <a:solidFill>
                      <a:schemeClr val="accent4">
                        <a:lumMod val="20000"/>
                        <a:lumOff val="80000"/>
                      </a:schemeClr>
                    </a:solidFill>
                  </a:tcPr>
                </a:tc>
              </a:tr>
              <a:tr h="523875">
                <a:tc>
                  <a:txBody>
                    <a:bodyPr/>
                    <a:p>
                      <a:pPr>
                        <a:buNone/>
                      </a:pPr>
                      <a:r>
                        <a:rPr lang="en-US">
                          <a:latin typeface="Gill Sans MT" panose="020B0502020104020203" charset="0"/>
                          <a:cs typeface="Gill Sans MT" panose="020B0502020104020203" charset="0"/>
                        </a:rPr>
                        <a:t>Glucose</a:t>
                      </a:r>
                      <a:endParaRPr lang="en-US">
                        <a:latin typeface="Gill Sans MT" panose="020B0502020104020203" charset="0"/>
                        <a:cs typeface="Gill Sans MT" panose="020B0502020104020203" charset="0"/>
                      </a:endParaRPr>
                    </a:p>
                  </a:txBody>
                  <a:tcPr>
                    <a:solidFill>
                      <a:schemeClr val="accent4">
                        <a:lumMod val="40000"/>
                        <a:lumOff val="60000"/>
                      </a:schemeClr>
                    </a:solidFill>
                  </a:tcPr>
                </a:tc>
                <a:tc>
                  <a:txBody>
                    <a:bodyPr/>
                    <a:p>
                      <a:pPr>
                        <a:buNone/>
                      </a:pPr>
                      <a:r>
                        <a:rPr lang="en-US">
                          <a:latin typeface="Gill Sans MT" panose="020B0502020104020203" charset="0"/>
                          <a:cs typeface="Gill Sans MT" panose="020B0502020104020203" charset="0"/>
                        </a:rPr>
                        <a:t>Glucose level present in the patient.</a:t>
                      </a:r>
                      <a:endParaRPr lang="en-US">
                        <a:latin typeface="Gill Sans MT" panose="020B0502020104020203" charset="0"/>
                        <a:cs typeface="Gill Sans MT" panose="020B0502020104020203" charset="0"/>
                      </a:endParaRPr>
                    </a:p>
                  </a:txBody>
                  <a:tcPr>
                    <a:solidFill>
                      <a:schemeClr val="accent4">
                        <a:lumMod val="40000"/>
                        <a:lumOff val="60000"/>
                      </a:schemeClr>
                    </a:solidFill>
                  </a:tcPr>
                </a:tc>
              </a:tr>
              <a:tr h="524510">
                <a:tc>
                  <a:txBody>
                    <a:bodyPr/>
                    <a:p>
                      <a:pPr>
                        <a:buNone/>
                      </a:pPr>
                      <a:r>
                        <a:rPr lang="en-US">
                          <a:latin typeface="Gill Sans MT" panose="020B0502020104020203" charset="0"/>
                          <a:cs typeface="Gill Sans MT" panose="020B0502020104020203" charset="0"/>
                        </a:rPr>
                        <a:t>Blood Pressure</a:t>
                      </a:r>
                      <a:endParaRPr lang="en-US">
                        <a:latin typeface="Gill Sans MT" panose="020B0502020104020203" charset="0"/>
                        <a:cs typeface="Gill Sans MT" panose="020B0502020104020203" charset="0"/>
                      </a:endParaRPr>
                    </a:p>
                  </a:txBody>
                  <a:tcPr>
                    <a:solidFill>
                      <a:schemeClr val="accent4">
                        <a:lumMod val="20000"/>
                        <a:lumOff val="80000"/>
                      </a:schemeClr>
                    </a:solidFill>
                  </a:tcPr>
                </a:tc>
                <a:tc>
                  <a:txBody>
                    <a:bodyPr/>
                    <a:p>
                      <a:pPr>
                        <a:buNone/>
                      </a:pPr>
                      <a:r>
                        <a:rPr lang="en-US">
                          <a:latin typeface="Gill Sans MT" panose="020B0502020104020203" charset="0"/>
                          <a:cs typeface="Gill Sans MT" panose="020B0502020104020203" charset="0"/>
                        </a:rPr>
                        <a:t>Recorded blood pressure level at that particular time.</a:t>
                      </a:r>
                      <a:endParaRPr lang="en-US">
                        <a:latin typeface="Gill Sans MT" panose="020B0502020104020203" charset="0"/>
                        <a:cs typeface="Gill Sans MT" panose="020B0502020104020203" charset="0"/>
                      </a:endParaRPr>
                    </a:p>
                  </a:txBody>
                  <a:tcPr>
                    <a:solidFill>
                      <a:schemeClr val="accent4">
                        <a:lumMod val="20000"/>
                        <a:lumOff val="80000"/>
                      </a:schemeClr>
                    </a:solidFill>
                  </a:tcPr>
                </a:tc>
              </a:tr>
              <a:tr h="523240">
                <a:tc>
                  <a:txBody>
                    <a:bodyPr/>
                    <a:p>
                      <a:pPr>
                        <a:buNone/>
                      </a:pPr>
                      <a:r>
                        <a:rPr lang="en-US">
                          <a:latin typeface="Gill Sans MT" panose="020B0502020104020203" charset="0"/>
                          <a:cs typeface="Gill Sans MT" panose="020B0502020104020203" charset="0"/>
                        </a:rPr>
                        <a:t>Skin Thickness</a:t>
                      </a:r>
                      <a:endParaRPr lang="en-US">
                        <a:latin typeface="Gill Sans MT" panose="020B0502020104020203" charset="0"/>
                        <a:cs typeface="Gill Sans MT" panose="020B0502020104020203" charset="0"/>
                      </a:endParaRPr>
                    </a:p>
                  </a:txBody>
                  <a:tcPr>
                    <a:solidFill>
                      <a:schemeClr val="accent4">
                        <a:lumMod val="40000"/>
                        <a:lumOff val="60000"/>
                      </a:schemeClr>
                    </a:solidFill>
                  </a:tcPr>
                </a:tc>
                <a:tc>
                  <a:txBody>
                    <a:bodyPr/>
                    <a:p>
                      <a:pPr>
                        <a:buNone/>
                      </a:pPr>
                      <a:r>
                        <a:rPr lang="en-US">
                          <a:latin typeface="Gill Sans MT" panose="020B0502020104020203" charset="0"/>
                          <a:cs typeface="Gill Sans MT" panose="020B0502020104020203" charset="0"/>
                        </a:rPr>
                        <a:t>Skin thickness level of the patient.</a:t>
                      </a:r>
                      <a:endParaRPr lang="en-US">
                        <a:latin typeface="Gill Sans MT" panose="020B0502020104020203" charset="0"/>
                        <a:cs typeface="Gill Sans MT" panose="020B0502020104020203" charset="0"/>
                      </a:endParaRPr>
                    </a:p>
                  </a:txBody>
                  <a:tcPr>
                    <a:solidFill>
                      <a:schemeClr val="accent4">
                        <a:lumMod val="40000"/>
                        <a:lumOff val="60000"/>
                      </a:schemeClr>
                    </a:solidFill>
                  </a:tcPr>
                </a:tc>
              </a:tr>
              <a:tr h="523240">
                <a:tc>
                  <a:txBody>
                    <a:bodyPr/>
                    <a:p>
                      <a:pPr>
                        <a:buNone/>
                      </a:pPr>
                      <a:r>
                        <a:rPr lang="en-US">
                          <a:latin typeface="Gill Sans MT" panose="020B0502020104020203" charset="0"/>
                          <a:cs typeface="Gill Sans MT" panose="020B0502020104020203" charset="0"/>
                        </a:rPr>
                        <a:t>Insulin</a:t>
                      </a:r>
                      <a:endParaRPr lang="en-US">
                        <a:latin typeface="Gill Sans MT" panose="020B0502020104020203" charset="0"/>
                        <a:cs typeface="Gill Sans MT" panose="020B0502020104020203" charset="0"/>
                      </a:endParaRPr>
                    </a:p>
                  </a:txBody>
                  <a:tcPr>
                    <a:solidFill>
                      <a:schemeClr val="accent4">
                        <a:lumMod val="20000"/>
                        <a:lumOff val="80000"/>
                      </a:schemeClr>
                    </a:solidFill>
                  </a:tcPr>
                </a:tc>
                <a:tc>
                  <a:txBody>
                    <a:bodyPr/>
                    <a:p>
                      <a:pPr>
                        <a:buNone/>
                      </a:pPr>
                      <a:r>
                        <a:rPr lang="en-US">
                          <a:latin typeface="Gill Sans MT" panose="020B0502020104020203" charset="0"/>
                          <a:cs typeface="Gill Sans MT" panose="020B0502020104020203" charset="0"/>
                        </a:rPr>
                        <a:t>Amount of Insulin present in the body</a:t>
                      </a:r>
                      <a:r>
                        <a:rPr lang="en-IN" altLang="en-US">
                          <a:latin typeface="Gill Sans MT" panose="020B0502020104020203" charset="0"/>
                          <a:cs typeface="Gill Sans MT" panose="020B0502020104020203" charset="0"/>
                        </a:rPr>
                        <a:t>.</a:t>
                      </a:r>
                      <a:endParaRPr lang="en-IN" altLang="en-US">
                        <a:latin typeface="Gill Sans MT" panose="020B0502020104020203" charset="0"/>
                        <a:cs typeface="Gill Sans MT" panose="020B0502020104020203" charset="0"/>
                      </a:endParaRPr>
                    </a:p>
                  </a:txBody>
                  <a:tcPr>
                    <a:solidFill>
                      <a:schemeClr val="accent4">
                        <a:lumMod val="20000"/>
                        <a:lumOff val="80000"/>
                      </a:schemeClr>
                    </a:solidFill>
                  </a:tcPr>
                </a:tc>
              </a:tr>
              <a:tr h="523875">
                <a:tc>
                  <a:txBody>
                    <a:bodyPr/>
                    <a:p>
                      <a:pPr>
                        <a:buNone/>
                      </a:pPr>
                      <a:r>
                        <a:rPr lang="en-US">
                          <a:latin typeface="Gill Sans MT" panose="020B0502020104020203" charset="0"/>
                          <a:cs typeface="Gill Sans MT" panose="020B0502020104020203" charset="0"/>
                        </a:rPr>
                        <a:t>BMI</a:t>
                      </a:r>
                      <a:endParaRPr lang="en-US">
                        <a:latin typeface="Gill Sans MT" panose="020B0502020104020203" charset="0"/>
                        <a:cs typeface="Gill Sans MT" panose="020B0502020104020203" charset="0"/>
                      </a:endParaRPr>
                    </a:p>
                  </a:txBody>
                  <a:tcPr>
                    <a:solidFill>
                      <a:schemeClr val="accent4">
                        <a:lumMod val="40000"/>
                        <a:lumOff val="60000"/>
                      </a:schemeClr>
                    </a:solidFill>
                  </a:tcPr>
                </a:tc>
                <a:tc>
                  <a:txBody>
                    <a:bodyPr/>
                    <a:p>
                      <a:pPr>
                        <a:buNone/>
                      </a:pPr>
                      <a:r>
                        <a:rPr lang="en-US">
                          <a:latin typeface="Gill Sans MT" panose="020B0502020104020203" charset="0"/>
                          <a:cs typeface="Gill Sans MT" panose="020B0502020104020203" charset="0"/>
                        </a:rPr>
                        <a:t>Body Mass Index of the individual.</a:t>
                      </a:r>
                      <a:endParaRPr lang="en-US">
                        <a:latin typeface="Gill Sans MT" panose="020B0502020104020203" charset="0"/>
                        <a:cs typeface="Gill Sans MT" panose="020B0502020104020203" charset="0"/>
                      </a:endParaRPr>
                    </a:p>
                  </a:txBody>
                  <a:tcPr>
                    <a:solidFill>
                      <a:schemeClr val="accent4">
                        <a:lumMod val="40000"/>
                        <a:lumOff val="60000"/>
                      </a:schemeClr>
                    </a:solidFill>
                  </a:tcPr>
                </a:tc>
              </a:tr>
              <a:tr h="522605">
                <a:tc>
                  <a:txBody>
                    <a:bodyPr/>
                    <a:p>
                      <a:pPr>
                        <a:buNone/>
                      </a:pPr>
                      <a:r>
                        <a:rPr lang="en-US">
                          <a:latin typeface="Gill Sans MT" panose="020B0502020104020203" charset="0"/>
                          <a:cs typeface="Gill Sans MT" panose="020B0502020104020203" charset="0"/>
                        </a:rPr>
                        <a:t>Diabetes Pedigree</a:t>
                      </a:r>
                      <a:r>
                        <a:rPr lang="en-IN" altLang="en-US">
                          <a:latin typeface="Gill Sans MT" panose="020B0502020104020203" charset="0"/>
                          <a:cs typeface="Gill Sans MT" panose="020B0502020104020203" charset="0"/>
                        </a:rPr>
                        <a:t> </a:t>
                      </a:r>
                      <a:r>
                        <a:rPr lang="en-US">
                          <a:latin typeface="Gill Sans MT" panose="020B0502020104020203" charset="0"/>
                          <a:cs typeface="Gill Sans MT" panose="020B0502020104020203" charset="0"/>
                        </a:rPr>
                        <a:t>Function</a:t>
                      </a:r>
                      <a:endParaRPr lang="en-US">
                        <a:latin typeface="Gill Sans MT" panose="020B0502020104020203" charset="0"/>
                        <a:cs typeface="Gill Sans MT" panose="020B0502020104020203" charset="0"/>
                      </a:endParaRPr>
                    </a:p>
                  </a:txBody>
                  <a:tcPr>
                    <a:solidFill>
                      <a:schemeClr val="accent4">
                        <a:lumMod val="20000"/>
                        <a:lumOff val="80000"/>
                      </a:schemeClr>
                    </a:solidFill>
                  </a:tcPr>
                </a:tc>
                <a:tc>
                  <a:txBody>
                    <a:bodyPr/>
                    <a:p>
                      <a:pPr>
                        <a:buNone/>
                      </a:pPr>
                      <a:r>
                        <a:rPr lang="en-US">
                          <a:latin typeface="Gill Sans MT" panose="020B0502020104020203" charset="0"/>
                          <a:cs typeface="Gill Sans MT" panose="020B0502020104020203" charset="0"/>
                        </a:rPr>
                        <a:t>Family history of Diabetes disease.</a:t>
                      </a:r>
                      <a:endParaRPr lang="en-US">
                        <a:latin typeface="Gill Sans MT" panose="020B0502020104020203" charset="0"/>
                        <a:cs typeface="Gill Sans MT" panose="020B0502020104020203" charset="0"/>
                      </a:endParaRPr>
                    </a:p>
                  </a:txBody>
                  <a:tcPr>
                    <a:solidFill>
                      <a:schemeClr val="accent4">
                        <a:lumMod val="20000"/>
                        <a:lumOff val="80000"/>
                      </a:schemeClr>
                    </a:solidFill>
                  </a:tcPr>
                </a:tc>
              </a:tr>
              <a:tr h="523875">
                <a:tc>
                  <a:txBody>
                    <a:bodyPr/>
                    <a:p>
                      <a:pPr>
                        <a:buNone/>
                      </a:pPr>
                      <a:r>
                        <a:rPr lang="en-US">
                          <a:latin typeface="Gill Sans MT" panose="020B0502020104020203" charset="0"/>
                          <a:cs typeface="Gill Sans MT" panose="020B0502020104020203" charset="0"/>
                        </a:rPr>
                        <a:t>Age</a:t>
                      </a:r>
                      <a:endParaRPr lang="en-US">
                        <a:latin typeface="Gill Sans MT" panose="020B0502020104020203" charset="0"/>
                        <a:cs typeface="Gill Sans MT" panose="020B0502020104020203" charset="0"/>
                      </a:endParaRPr>
                    </a:p>
                  </a:txBody>
                  <a:tcPr>
                    <a:solidFill>
                      <a:schemeClr val="accent4">
                        <a:lumMod val="40000"/>
                        <a:lumOff val="60000"/>
                      </a:schemeClr>
                    </a:solidFill>
                  </a:tcPr>
                </a:tc>
                <a:tc>
                  <a:txBody>
                    <a:bodyPr/>
                    <a:p>
                      <a:pPr>
                        <a:buNone/>
                      </a:pPr>
                      <a:r>
                        <a:rPr lang="en-US">
                          <a:latin typeface="Gill Sans MT" panose="020B0502020104020203" charset="0"/>
                          <a:cs typeface="Gill Sans MT" panose="020B0502020104020203" charset="0"/>
                        </a:rPr>
                        <a:t>Age of an individual.</a:t>
                      </a:r>
                      <a:endParaRPr lang="en-US">
                        <a:latin typeface="Gill Sans MT" panose="020B0502020104020203" charset="0"/>
                        <a:cs typeface="Gill Sans MT" panose="020B0502020104020203" charset="0"/>
                      </a:endParaRPr>
                    </a:p>
                  </a:txBody>
                  <a:tcPr>
                    <a:solidFill>
                      <a:schemeClr val="accent4">
                        <a:lumMod val="40000"/>
                        <a:lumOff val="60000"/>
                      </a:schemeClr>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Backgrounds, Free White Powerpoint Background - SlideBackgrou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63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4"/>
          <p:cNvSpPr txBox="1"/>
          <p:nvPr/>
        </p:nvSpPr>
        <p:spPr>
          <a:xfrm>
            <a:off x="3481705" y="443865"/>
            <a:ext cx="4648200" cy="521970"/>
          </a:xfrm>
          <a:prstGeom prst="rect">
            <a:avLst/>
          </a:prstGeom>
          <a:solidFill>
            <a:schemeClr val="bg1"/>
          </a:solidFill>
        </p:spPr>
        <p:txBody>
          <a:bodyPr wrap="square">
            <a:spAutoFit/>
          </a:bodyPr>
          <a:lstStyle/>
          <a:p>
            <a:r>
              <a:rPr lang="en-IN" sz="2800" u="sng" dirty="0">
                <a:solidFill>
                  <a:srgbClr val="000000"/>
                </a:solidFill>
                <a:latin typeface="Felix Titling" panose="04060505060202020A04" charset="0"/>
                <a:ea typeface="FZShuTi" panose="02010601030101010101" charset="-122"/>
                <a:cs typeface="Felix Titling" panose="04060505060202020A04" charset="0"/>
                <a:sym typeface="+mn-ea"/>
              </a:rPr>
              <a:t>Performance metrics</a:t>
            </a:r>
            <a:endParaRPr lang="en-IN" sz="2800" u="sng" dirty="0">
              <a:solidFill>
                <a:srgbClr val="000000"/>
              </a:solidFill>
              <a:latin typeface="Felix Titling" panose="04060505060202020A04" charset="0"/>
              <a:ea typeface="FZShuTi" panose="02010601030101010101" charset="-122"/>
              <a:cs typeface="Felix Titling" panose="04060505060202020A04" charset="0"/>
              <a:sym typeface="+mn-ea"/>
            </a:endParaRPr>
          </a:p>
        </p:txBody>
      </p:sp>
      <p:graphicFrame>
        <p:nvGraphicFramePr>
          <p:cNvPr id="3" name="Table 3"/>
          <p:cNvGraphicFramePr>
            <a:graphicFrameLocks noGrp="1"/>
          </p:cNvGraphicFramePr>
          <p:nvPr/>
        </p:nvGraphicFramePr>
        <p:xfrm>
          <a:off x="258445" y="1169670"/>
          <a:ext cx="11672570" cy="5565775"/>
        </p:xfrm>
        <a:graphic>
          <a:graphicData uri="http://schemas.openxmlformats.org/drawingml/2006/table">
            <a:tbl>
              <a:tblPr firstRow="1" bandRow="1">
                <a:tableStyleId>{5C22544A-7EE6-4342-B048-85BDC9FD1C3A}</a:tableStyleId>
              </a:tblPr>
              <a:tblGrid>
                <a:gridCol w="820420"/>
                <a:gridCol w="1343660"/>
                <a:gridCol w="1162050"/>
                <a:gridCol w="1214120"/>
                <a:gridCol w="750570"/>
                <a:gridCol w="1483360"/>
                <a:gridCol w="1162685"/>
                <a:gridCol w="2270760"/>
                <a:gridCol w="1464945"/>
              </a:tblGrid>
              <a:tr h="1188720">
                <a:tc>
                  <a:txBody>
                    <a:bodyPr/>
                    <a:lstStyle/>
                    <a:p>
                      <a:r>
                        <a:rPr lang="en-IN" sz="1400" dirty="0">
                          <a:solidFill>
                            <a:schemeClr val="tx1"/>
                          </a:solidFill>
                          <a:latin typeface="Gill Sans MT" panose="020B0502020104020203" charset="0"/>
                          <a:cs typeface="Gill Sans MT" panose="020B0502020104020203" charset="0"/>
                        </a:rPr>
                        <a:t>S/NO</a:t>
                      </a:r>
                      <a:endParaRPr lang="en-IN" sz="1400" dirty="0">
                        <a:solidFill>
                          <a:schemeClr val="tx1"/>
                        </a:solidFill>
                        <a:latin typeface="Gill Sans MT" panose="020B0502020104020203" charset="0"/>
                        <a:cs typeface="Gill Sans MT" panose="020B0502020104020203" charset="0"/>
                      </a:endParaRPr>
                    </a:p>
                  </a:txBody>
                  <a:tcPr>
                    <a:solidFill>
                      <a:schemeClr val="accent4"/>
                    </a:solidFill>
                  </a:tcPr>
                </a:tc>
                <a:tc>
                  <a:txBody>
                    <a:bodyPr/>
                    <a:lstStyle/>
                    <a:p>
                      <a:r>
                        <a:rPr lang="en-IN" sz="1400" dirty="0">
                          <a:solidFill>
                            <a:schemeClr val="tx1"/>
                          </a:solidFill>
                          <a:latin typeface="Gill Sans MT" panose="020B0502020104020203" charset="0"/>
                          <a:cs typeface="Gill Sans MT" panose="020B0502020104020203" charset="0"/>
                        </a:rPr>
                        <a:t>PROPOSED BY</a:t>
                      </a:r>
                      <a:endParaRPr lang="en-IN" sz="1400" dirty="0">
                        <a:solidFill>
                          <a:schemeClr val="tx1"/>
                        </a:solidFill>
                        <a:latin typeface="Gill Sans MT" panose="020B0502020104020203" charset="0"/>
                        <a:cs typeface="Gill Sans MT" panose="020B0502020104020203" charset="0"/>
                      </a:endParaRPr>
                    </a:p>
                  </a:txBody>
                  <a:tcPr>
                    <a:solidFill>
                      <a:schemeClr val="accent4"/>
                    </a:solidFill>
                  </a:tcPr>
                </a:tc>
                <a:tc>
                  <a:txBody>
                    <a:bodyPr/>
                    <a:lstStyle/>
                    <a:p>
                      <a:r>
                        <a:rPr lang="en-IN" sz="1400" dirty="0">
                          <a:solidFill>
                            <a:schemeClr val="tx1"/>
                          </a:solidFill>
                          <a:latin typeface="Gill Sans MT" panose="020B0502020104020203" charset="0"/>
                          <a:cs typeface="Gill Sans MT" panose="020B0502020104020203" charset="0"/>
                        </a:rPr>
                        <a:t>NO OF DATASETS USED</a:t>
                      </a:r>
                      <a:endParaRPr lang="en-IN" sz="1400" dirty="0">
                        <a:solidFill>
                          <a:schemeClr val="tx1"/>
                        </a:solidFill>
                        <a:latin typeface="Gill Sans MT" panose="020B0502020104020203" charset="0"/>
                        <a:cs typeface="Gill Sans MT" panose="020B0502020104020203" charset="0"/>
                      </a:endParaRPr>
                    </a:p>
                  </a:txBody>
                  <a:tcPr>
                    <a:solidFill>
                      <a:schemeClr val="accent4"/>
                    </a:solidFill>
                  </a:tcPr>
                </a:tc>
                <a:tc>
                  <a:txBody>
                    <a:bodyPr/>
                    <a:lstStyle/>
                    <a:p>
                      <a:r>
                        <a:rPr lang="en-IN" sz="1400" dirty="0">
                          <a:solidFill>
                            <a:schemeClr val="tx1"/>
                          </a:solidFill>
                          <a:latin typeface="Gill Sans MT" panose="020B0502020104020203" charset="0"/>
                          <a:cs typeface="Gill Sans MT" panose="020B0502020104020203" charset="0"/>
                        </a:rPr>
                        <a:t>NAME OF THE DATASET</a:t>
                      </a:r>
                      <a:endParaRPr lang="en-IN" sz="1400" dirty="0">
                        <a:solidFill>
                          <a:schemeClr val="tx1"/>
                        </a:solidFill>
                        <a:latin typeface="Gill Sans MT" panose="020B0502020104020203" charset="0"/>
                        <a:cs typeface="Gill Sans MT" panose="020B0502020104020203" charset="0"/>
                      </a:endParaRPr>
                    </a:p>
                  </a:txBody>
                  <a:tcPr>
                    <a:solidFill>
                      <a:schemeClr val="accent4"/>
                    </a:solidFill>
                  </a:tcPr>
                </a:tc>
                <a:tc>
                  <a:txBody>
                    <a:bodyPr/>
                    <a:lstStyle/>
                    <a:p>
                      <a:r>
                        <a:rPr lang="en-IN" sz="1400" dirty="0">
                          <a:solidFill>
                            <a:schemeClr val="tx1"/>
                          </a:solidFill>
                          <a:latin typeface="Gill Sans MT" panose="020B0502020104020203" charset="0"/>
                          <a:cs typeface="Gill Sans MT" panose="020B0502020104020203" charset="0"/>
                        </a:rPr>
                        <a:t>DATA SIZE</a:t>
                      </a:r>
                      <a:endParaRPr lang="en-IN" sz="1400" dirty="0">
                        <a:solidFill>
                          <a:schemeClr val="tx1"/>
                        </a:solidFill>
                        <a:latin typeface="Gill Sans MT" panose="020B0502020104020203" charset="0"/>
                        <a:cs typeface="Gill Sans MT" panose="020B0502020104020203" charset="0"/>
                      </a:endParaRPr>
                    </a:p>
                  </a:txBody>
                  <a:tcPr>
                    <a:solidFill>
                      <a:schemeClr val="accent4"/>
                    </a:solidFill>
                  </a:tcPr>
                </a:tc>
                <a:tc>
                  <a:txBody>
                    <a:bodyPr/>
                    <a:lstStyle/>
                    <a:p>
                      <a:r>
                        <a:rPr lang="en-IN" sz="1400" dirty="0">
                          <a:solidFill>
                            <a:schemeClr val="tx1"/>
                          </a:solidFill>
                          <a:latin typeface="Gill Sans MT" panose="020B0502020104020203" charset="0"/>
                          <a:cs typeface="Gill Sans MT" panose="020B0502020104020203" charset="0"/>
                        </a:rPr>
                        <a:t>CLASSIFIER USED</a:t>
                      </a:r>
                      <a:endParaRPr lang="en-IN" sz="1400" dirty="0">
                        <a:solidFill>
                          <a:schemeClr val="tx1"/>
                        </a:solidFill>
                        <a:latin typeface="Gill Sans MT" panose="020B0502020104020203" charset="0"/>
                        <a:cs typeface="Gill Sans MT" panose="020B0502020104020203" charset="0"/>
                      </a:endParaRPr>
                    </a:p>
                  </a:txBody>
                  <a:tcPr>
                    <a:solidFill>
                      <a:schemeClr val="accent4"/>
                    </a:solidFill>
                  </a:tcPr>
                </a:tc>
                <a:tc>
                  <a:txBody>
                    <a:bodyPr/>
                    <a:lstStyle/>
                    <a:p>
                      <a:r>
                        <a:rPr lang="en-IN" sz="1400" dirty="0">
                          <a:solidFill>
                            <a:schemeClr val="tx1"/>
                          </a:solidFill>
                          <a:latin typeface="Gill Sans MT" panose="020B0502020104020203" charset="0"/>
                          <a:cs typeface="Gill Sans MT" panose="020B0502020104020203" charset="0"/>
                        </a:rPr>
                        <a:t>NO OF FEATURES USED</a:t>
                      </a:r>
                      <a:endParaRPr lang="en-IN" sz="1400" dirty="0">
                        <a:solidFill>
                          <a:schemeClr val="tx1"/>
                        </a:solidFill>
                        <a:latin typeface="Gill Sans MT" panose="020B0502020104020203" charset="0"/>
                        <a:cs typeface="Gill Sans MT" panose="020B0502020104020203" charset="0"/>
                      </a:endParaRPr>
                    </a:p>
                  </a:txBody>
                  <a:tcPr>
                    <a:solidFill>
                      <a:schemeClr val="accent4"/>
                    </a:solidFill>
                  </a:tcPr>
                </a:tc>
                <a:tc>
                  <a:txBody>
                    <a:bodyPr/>
                    <a:lstStyle/>
                    <a:p>
                      <a:r>
                        <a:rPr lang="en-IN" sz="1400" dirty="0">
                          <a:solidFill>
                            <a:schemeClr val="tx1"/>
                          </a:solidFill>
                          <a:latin typeface="Gill Sans MT" panose="020B0502020104020203" charset="0"/>
                          <a:cs typeface="Gill Sans MT" panose="020B0502020104020203" charset="0"/>
                        </a:rPr>
                        <a:t>CLASSIFICATION ACCURACY</a:t>
                      </a:r>
                      <a:endParaRPr lang="en-IN" sz="1400" dirty="0">
                        <a:solidFill>
                          <a:schemeClr val="tx1"/>
                        </a:solidFill>
                        <a:latin typeface="Gill Sans MT" panose="020B0502020104020203" charset="0"/>
                        <a:cs typeface="Gill Sans MT" panose="020B0502020104020203" charset="0"/>
                      </a:endParaRPr>
                    </a:p>
                  </a:txBody>
                  <a:tcPr>
                    <a:solidFill>
                      <a:schemeClr val="accent4"/>
                    </a:solidFill>
                  </a:tcPr>
                </a:tc>
                <a:tc>
                  <a:txBody>
                    <a:bodyPr/>
                    <a:lstStyle/>
                    <a:p>
                      <a:r>
                        <a:rPr lang="en-IN" sz="1400" dirty="0">
                          <a:solidFill>
                            <a:schemeClr val="tx1"/>
                          </a:solidFill>
                          <a:latin typeface="Gill Sans MT" panose="020B0502020104020203" charset="0"/>
                          <a:cs typeface="Gill Sans MT" panose="020B0502020104020203" charset="0"/>
                        </a:rPr>
                        <a:t>PUBLISHED YEAR</a:t>
                      </a:r>
                      <a:endParaRPr lang="en-IN" sz="1400" dirty="0">
                        <a:solidFill>
                          <a:schemeClr val="tx1"/>
                        </a:solidFill>
                        <a:latin typeface="Gill Sans MT" panose="020B0502020104020203" charset="0"/>
                        <a:cs typeface="Gill Sans MT" panose="020B0502020104020203" charset="0"/>
                      </a:endParaRPr>
                    </a:p>
                  </a:txBody>
                  <a:tcPr>
                    <a:solidFill>
                      <a:schemeClr val="accent4"/>
                    </a:solidFill>
                  </a:tcPr>
                </a:tc>
              </a:tr>
              <a:tr h="1634490">
                <a:tc>
                  <a:txBody>
                    <a:bodyPr/>
                    <a:lstStyle/>
                    <a:p>
                      <a:pPr algn="ctr"/>
                      <a:r>
                        <a:rPr lang="en-IN" dirty="0">
                          <a:latin typeface="Calibri" panose="020F0502020204030204" charset="0"/>
                          <a:cs typeface="Calibri" panose="020F0502020204030204" charset="0"/>
                        </a:rPr>
                        <a:t>1</a:t>
                      </a:r>
                      <a:endParaRPr lang="en-IN" dirty="0">
                        <a:latin typeface="Calibri" panose="020F0502020204030204" charset="0"/>
                        <a:cs typeface="Calibri" panose="020F0502020204030204" charset="0"/>
                      </a:endParaRPr>
                    </a:p>
                  </a:txBody>
                  <a:tcPr>
                    <a:solidFill>
                      <a:schemeClr val="accent4">
                        <a:lumMod val="40000"/>
                        <a:lumOff val="60000"/>
                      </a:schemeClr>
                    </a:solidFill>
                  </a:tcPr>
                </a:tc>
                <a:tc>
                  <a:txBody>
                    <a:bodyPr/>
                    <a:lstStyle/>
                    <a:p>
                      <a:r>
                        <a:rPr lang="de-DE" dirty="0">
                          <a:latin typeface="Gill Sans MT" panose="020B0502020104020203" charset="0"/>
                          <a:cs typeface="Gill Sans MT" panose="020B0502020104020203" charset="0"/>
                        </a:rPr>
                        <a:t>A. Mir and </a:t>
                      </a:r>
                      <a:endParaRPr lang="de-DE" dirty="0">
                        <a:latin typeface="Gill Sans MT" panose="020B0502020104020203" charset="0"/>
                        <a:cs typeface="Gill Sans MT" panose="020B0502020104020203" charset="0"/>
                      </a:endParaRPr>
                    </a:p>
                    <a:p>
                      <a:r>
                        <a:rPr lang="de-DE" dirty="0">
                          <a:latin typeface="Gill Sans MT" panose="020B0502020104020203" charset="0"/>
                          <a:cs typeface="Gill Sans MT" panose="020B0502020104020203" charset="0"/>
                        </a:rPr>
                        <a:t>S. N. Dhage</a:t>
                      </a:r>
                      <a:endParaRPr lang="de-DE" dirty="0">
                        <a:latin typeface="Gill Sans MT" panose="020B0502020104020203" charset="0"/>
                        <a:cs typeface="Gill Sans MT" panose="020B0502020104020203" charset="0"/>
                      </a:endParaRPr>
                    </a:p>
                  </a:txBody>
                  <a:tcPr>
                    <a:solidFill>
                      <a:schemeClr val="accent4">
                        <a:lumMod val="40000"/>
                        <a:lumOff val="60000"/>
                      </a:schemeClr>
                    </a:solidFill>
                  </a:tcPr>
                </a:tc>
                <a:tc>
                  <a:txBody>
                    <a:bodyPr/>
                    <a:lstStyle/>
                    <a:p>
                      <a:pPr algn="ctr"/>
                      <a:r>
                        <a:rPr lang="en-IN" sz="1800" dirty="0">
                          <a:latin typeface="Calibri" panose="020F0502020204030204" charset="0"/>
                          <a:cs typeface="Calibri" panose="020F0502020204030204" charset="0"/>
                          <a:sym typeface="+mn-ea"/>
                        </a:rPr>
                        <a:t>1</a:t>
                      </a:r>
                      <a:endParaRPr lang="en-IN" dirty="0">
                        <a:latin typeface="Gill Sans MT" panose="020B0502020104020203" charset="0"/>
                        <a:cs typeface="Gill Sans MT" panose="020B0502020104020203" charset="0"/>
                      </a:endParaRPr>
                    </a:p>
                  </a:txBody>
                  <a:tcPr>
                    <a:solidFill>
                      <a:schemeClr val="accent4">
                        <a:lumMod val="40000"/>
                        <a:lumOff val="60000"/>
                      </a:schemeClr>
                    </a:solidFill>
                  </a:tcPr>
                </a:tc>
                <a:tc>
                  <a:txBody>
                    <a:bodyPr/>
                    <a:lstStyle/>
                    <a:p>
                      <a:r>
                        <a:rPr lang="en-IN" dirty="0">
                          <a:latin typeface="Gill Sans MT" panose="020B0502020104020203" charset="0"/>
                          <a:cs typeface="Gill Sans MT" panose="020B0502020104020203" charset="0"/>
                        </a:rPr>
                        <a:t>UCI repository</a:t>
                      </a:r>
                      <a:endParaRPr lang="en-IN" dirty="0">
                        <a:latin typeface="Gill Sans MT" panose="020B0502020104020203" charset="0"/>
                        <a:cs typeface="Gill Sans MT" panose="020B0502020104020203" charset="0"/>
                      </a:endParaRPr>
                    </a:p>
                  </a:txBody>
                  <a:tcPr>
                    <a:solidFill>
                      <a:schemeClr val="accent4">
                        <a:lumMod val="40000"/>
                        <a:lumOff val="60000"/>
                      </a:schemeClr>
                    </a:solidFill>
                  </a:tcPr>
                </a:tc>
                <a:tc>
                  <a:txBody>
                    <a:bodyPr/>
                    <a:lstStyle/>
                    <a:p>
                      <a:r>
                        <a:rPr lang="en-IN" dirty="0">
                          <a:latin typeface="Gill Sans MT" panose="020B0502020104020203" charset="0"/>
                          <a:cs typeface="Gill Sans MT" panose="020B0502020104020203" charset="0"/>
                        </a:rPr>
                        <a:t>768</a:t>
                      </a:r>
                      <a:endParaRPr lang="en-IN" dirty="0">
                        <a:latin typeface="Gill Sans MT" panose="020B0502020104020203" charset="0"/>
                        <a:cs typeface="Gill Sans MT" panose="020B0502020104020203" charset="0"/>
                      </a:endParaRPr>
                    </a:p>
                  </a:txBody>
                  <a:tcPr>
                    <a:solidFill>
                      <a:schemeClr val="accent4">
                        <a:lumMod val="40000"/>
                        <a:lumOff val="60000"/>
                      </a:schemeClr>
                    </a:solidFill>
                  </a:tcPr>
                </a:tc>
                <a:tc>
                  <a:txBody>
                    <a:bodyPr/>
                    <a:lstStyle/>
                    <a:p>
                      <a:r>
                        <a:rPr lang="en-US" sz="1800" dirty="0">
                          <a:latin typeface="Gill Sans MT" panose="020B0502020104020203" charset="0"/>
                          <a:cs typeface="Gill Sans MT" panose="020B0502020104020203" charset="0"/>
                        </a:rPr>
                        <a:t>Naive Bayes, SVM, Random Forest and Simple CART.</a:t>
                      </a:r>
                      <a:endParaRPr lang="en-US" sz="1800" dirty="0">
                        <a:latin typeface="Gill Sans MT" panose="020B0502020104020203" charset="0"/>
                        <a:cs typeface="Gill Sans MT" panose="020B0502020104020203" charset="0"/>
                      </a:endParaRPr>
                    </a:p>
                  </a:txBody>
                  <a:tcPr>
                    <a:solidFill>
                      <a:schemeClr val="accent4">
                        <a:lumMod val="40000"/>
                        <a:lumOff val="60000"/>
                      </a:schemeClr>
                    </a:solidFill>
                  </a:tcPr>
                </a:tc>
                <a:tc>
                  <a:txBody>
                    <a:bodyPr/>
                    <a:lstStyle/>
                    <a:p>
                      <a:pPr algn="ctr"/>
                      <a:r>
                        <a:rPr lang="en-IN" dirty="0">
                          <a:latin typeface="Gill Sans MT" panose="020B0502020104020203" charset="0"/>
                          <a:cs typeface="Gill Sans MT" panose="020B0502020104020203" charset="0"/>
                        </a:rPr>
                        <a:t>9</a:t>
                      </a:r>
                      <a:endParaRPr lang="en-IN" dirty="0">
                        <a:latin typeface="Gill Sans MT" panose="020B0502020104020203" charset="0"/>
                        <a:cs typeface="Gill Sans MT" panose="020B0502020104020203" charset="0"/>
                      </a:endParaRPr>
                    </a:p>
                  </a:txBody>
                  <a:tcPr>
                    <a:solidFill>
                      <a:schemeClr val="accent4">
                        <a:lumMod val="40000"/>
                        <a:lumOff val="60000"/>
                      </a:schemeClr>
                    </a:solidFill>
                  </a:tcPr>
                </a:tc>
                <a:tc>
                  <a:txBody>
                    <a:bodyPr/>
                    <a:lstStyle/>
                    <a:p>
                      <a:r>
                        <a:rPr lang="en-IN" dirty="0">
                          <a:latin typeface="Gill Sans MT" panose="020B0502020104020203" charset="0"/>
                          <a:cs typeface="Gill Sans MT" panose="020B0502020104020203" charset="0"/>
                        </a:rPr>
                        <a:t>Not Measured</a:t>
                      </a:r>
                      <a:endParaRPr lang="en-IN" dirty="0">
                        <a:latin typeface="Gill Sans MT" panose="020B0502020104020203" charset="0"/>
                        <a:cs typeface="Gill Sans MT" panose="020B0502020104020203" charset="0"/>
                      </a:endParaRPr>
                    </a:p>
                  </a:txBody>
                  <a:tcPr>
                    <a:solidFill>
                      <a:schemeClr val="accent4">
                        <a:lumMod val="40000"/>
                        <a:lumOff val="60000"/>
                      </a:schemeClr>
                    </a:solidFill>
                  </a:tcPr>
                </a:tc>
                <a:tc>
                  <a:txBody>
                    <a:bodyPr/>
                    <a:lstStyle/>
                    <a:p>
                      <a:r>
                        <a:rPr lang="en-IN" dirty="0">
                          <a:latin typeface="Gill Sans MT" panose="020B0502020104020203" charset="0"/>
                          <a:cs typeface="Gill Sans MT" panose="020B0502020104020203" charset="0"/>
                        </a:rPr>
                        <a:t>2018</a:t>
                      </a:r>
                      <a:endParaRPr lang="en-IN" dirty="0">
                        <a:latin typeface="Gill Sans MT" panose="020B0502020104020203" charset="0"/>
                        <a:cs typeface="Gill Sans MT" panose="020B0502020104020203" charset="0"/>
                      </a:endParaRPr>
                    </a:p>
                  </a:txBody>
                  <a:tcPr>
                    <a:solidFill>
                      <a:schemeClr val="accent4">
                        <a:lumMod val="40000"/>
                        <a:lumOff val="60000"/>
                      </a:schemeClr>
                    </a:solidFill>
                  </a:tcPr>
                </a:tc>
              </a:tr>
              <a:tr h="1365885">
                <a:tc>
                  <a:txBody>
                    <a:bodyPr/>
                    <a:lstStyle/>
                    <a:p>
                      <a:pPr algn="ctr"/>
                      <a:r>
                        <a:rPr lang="en-IN" dirty="0">
                          <a:latin typeface="Gill Sans MT" panose="020B0502020104020203" charset="0"/>
                          <a:cs typeface="Gill Sans MT" panose="020B0502020104020203" charset="0"/>
                        </a:rPr>
                        <a:t>2</a:t>
                      </a:r>
                      <a:endParaRPr lang="en-IN" dirty="0">
                        <a:latin typeface="Gill Sans MT" panose="020B0502020104020203" charset="0"/>
                        <a:cs typeface="Gill Sans MT" panose="020B0502020104020203" charset="0"/>
                      </a:endParaRPr>
                    </a:p>
                  </a:txBody>
                  <a:tcPr>
                    <a:solidFill>
                      <a:schemeClr val="accent4">
                        <a:lumMod val="20000"/>
                        <a:lumOff val="80000"/>
                      </a:schemeClr>
                    </a:solidFill>
                  </a:tcPr>
                </a:tc>
                <a:tc>
                  <a:txBody>
                    <a:bodyPr/>
                    <a:lstStyle/>
                    <a:p>
                      <a:r>
                        <a:rPr lang="it-IT" sz="1800" b="0" i="0" kern="1200" dirty="0">
                          <a:solidFill>
                            <a:schemeClr val="dk1"/>
                          </a:solidFill>
                          <a:effectLst/>
                          <a:latin typeface="Gill Sans MT" panose="020B0502020104020203" charset="0"/>
                          <a:ea typeface="+mn-ea"/>
                          <a:cs typeface="Gill Sans MT" panose="020B0502020104020203" charset="0"/>
                        </a:rPr>
                        <a:t>Z. Tafa,</a:t>
                      </a:r>
                      <a:endParaRPr lang="it-IT" sz="1800" b="0" i="0" kern="1200" dirty="0">
                        <a:solidFill>
                          <a:schemeClr val="dk1"/>
                        </a:solidFill>
                        <a:effectLst/>
                        <a:latin typeface="Gill Sans MT" panose="020B0502020104020203" charset="0"/>
                        <a:ea typeface="+mn-ea"/>
                        <a:cs typeface="Gill Sans MT" panose="020B0502020104020203" charset="0"/>
                      </a:endParaRPr>
                    </a:p>
                    <a:p>
                      <a:r>
                        <a:rPr lang="it-IT" sz="1800" b="0" i="0" kern="1200" dirty="0">
                          <a:solidFill>
                            <a:schemeClr val="dk1"/>
                          </a:solidFill>
                          <a:effectLst/>
                          <a:latin typeface="Gill Sans MT" panose="020B0502020104020203" charset="0"/>
                          <a:ea typeface="+mn-ea"/>
                          <a:cs typeface="Gill Sans MT" panose="020B0502020104020203" charset="0"/>
                        </a:rPr>
                        <a:t>N. Pervetica, and B. Karahoda</a:t>
                      </a:r>
                      <a:endParaRPr lang="en-IN" dirty="0">
                        <a:latin typeface="Gill Sans MT" panose="020B0502020104020203" charset="0"/>
                        <a:cs typeface="Gill Sans MT" panose="020B0502020104020203" charset="0"/>
                      </a:endParaRPr>
                    </a:p>
                  </a:txBody>
                  <a:tcPr>
                    <a:solidFill>
                      <a:schemeClr val="accent4">
                        <a:lumMod val="20000"/>
                        <a:lumOff val="80000"/>
                      </a:schemeClr>
                    </a:solidFill>
                  </a:tcPr>
                </a:tc>
                <a:tc>
                  <a:txBody>
                    <a:bodyPr/>
                    <a:lstStyle/>
                    <a:p>
                      <a:pPr algn="ctr"/>
                      <a:r>
                        <a:rPr lang="en-IN" dirty="0">
                          <a:latin typeface="Gill Sans MT" panose="020B0502020104020203" charset="0"/>
                          <a:cs typeface="Gill Sans MT" panose="020B0502020104020203" charset="0"/>
                        </a:rPr>
                        <a:t>3</a:t>
                      </a:r>
                      <a:endParaRPr lang="en-IN" dirty="0">
                        <a:latin typeface="Gill Sans MT" panose="020B0502020104020203" charset="0"/>
                        <a:cs typeface="Gill Sans MT" panose="020B0502020104020203" charset="0"/>
                      </a:endParaRPr>
                    </a:p>
                  </a:txBody>
                  <a:tcPr>
                    <a:solidFill>
                      <a:schemeClr val="accent4">
                        <a:lumMod val="20000"/>
                        <a:lumOff val="80000"/>
                      </a:schemeClr>
                    </a:solidFill>
                  </a:tcPr>
                </a:tc>
                <a:tc>
                  <a:txBody>
                    <a:bodyPr/>
                    <a:lstStyle/>
                    <a:p>
                      <a:r>
                        <a:rPr lang="en-IN" dirty="0">
                          <a:latin typeface="Gill Sans MT" panose="020B0502020104020203" charset="0"/>
                          <a:cs typeface="Gill Sans MT" panose="020B0502020104020203" charset="0"/>
                        </a:rPr>
                        <a:t>Collected from </a:t>
                      </a:r>
                      <a:r>
                        <a:rPr lang="en-IN" dirty="0" err="1">
                          <a:latin typeface="Gill Sans MT" panose="020B0502020104020203" charset="0"/>
                          <a:cs typeface="Gill Sans MT" panose="020B0502020104020203" charset="0"/>
                        </a:rPr>
                        <a:t>Kosova</a:t>
                      </a:r>
                      <a:endParaRPr lang="en-IN" dirty="0">
                        <a:latin typeface="Gill Sans MT" panose="020B0502020104020203" charset="0"/>
                        <a:cs typeface="Gill Sans MT" panose="020B0502020104020203" charset="0"/>
                      </a:endParaRPr>
                    </a:p>
                  </a:txBody>
                  <a:tcPr>
                    <a:solidFill>
                      <a:schemeClr val="accent4">
                        <a:lumMod val="20000"/>
                        <a:lumOff val="80000"/>
                      </a:schemeClr>
                    </a:solidFill>
                  </a:tcPr>
                </a:tc>
                <a:tc>
                  <a:txBody>
                    <a:bodyPr/>
                    <a:lstStyle/>
                    <a:p>
                      <a:r>
                        <a:rPr lang="en-IN" dirty="0">
                          <a:latin typeface="Gill Sans MT" panose="020B0502020104020203" charset="0"/>
                          <a:cs typeface="Gill Sans MT" panose="020B0502020104020203" charset="0"/>
                        </a:rPr>
                        <a:t>402</a:t>
                      </a:r>
                      <a:endParaRPr lang="en-IN" dirty="0">
                        <a:latin typeface="Gill Sans MT" panose="020B0502020104020203" charset="0"/>
                        <a:cs typeface="Gill Sans MT" panose="020B0502020104020203" charset="0"/>
                      </a:endParaRPr>
                    </a:p>
                  </a:txBody>
                  <a:tcPr>
                    <a:solidFill>
                      <a:schemeClr val="accent4">
                        <a:lumMod val="20000"/>
                        <a:lumOff val="80000"/>
                      </a:schemeClr>
                    </a:solidFill>
                  </a:tcPr>
                </a:tc>
                <a:tc>
                  <a:txBody>
                    <a:bodyPr/>
                    <a:lstStyle/>
                    <a:p>
                      <a:r>
                        <a:rPr lang="en-US" sz="1800" dirty="0">
                          <a:latin typeface="Gill Sans MT" panose="020B0502020104020203" charset="0"/>
                          <a:cs typeface="Gill Sans MT" panose="020B0502020104020203" charset="0"/>
                        </a:rPr>
                        <a:t>Naive Bayes, SVM</a:t>
                      </a:r>
                      <a:endParaRPr lang="en-US" sz="1800" dirty="0">
                        <a:latin typeface="Gill Sans MT" panose="020B0502020104020203" charset="0"/>
                        <a:cs typeface="Gill Sans MT" panose="020B0502020104020203" charset="0"/>
                      </a:endParaRPr>
                    </a:p>
                  </a:txBody>
                  <a:tcPr>
                    <a:solidFill>
                      <a:schemeClr val="accent4">
                        <a:lumMod val="20000"/>
                        <a:lumOff val="80000"/>
                      </a:schemeClr>
                    </a:solidFill>
                  </a:tcPr>
                </a:tc>
                <a:tc>
                  <a:txBody>
                    <a:bodyPr/>
                    <a:lstStyle/>
                    <a:p>
                      <a:pPr algn="ctr"/>
                      <a:r>
                        <a:rPr lang="en-IN" dirty="0">
                          <a:latin typeface="Gill Sans MT" panose="020B0502020104020203" charset="0"/>
                          <a:cs typeface="Gill Sans MT" panose="020B0502020104020203" charset="0"/>
                        </a:rPr>
                        <a:t>8</a:t>
                      </a:r>
                      <a:endParaRPr lang="en-IN" dirty="0">
                        <a:latin typeface="Gill Sans MT" panose="020B0502020104020203" charset="0"/>
                        <a:cs typeface="Gill Sans MT" panose="020B0502020104020203" charset="0"/>
                      </a:endParaRPr>
                    </a:p>
                  </a:txBody>
                  <a:tcPr>
                    <a:solidFill>
                      <a:schemeClr val="accent4">
                        <a:lumMod val="20000"/>
                        <a:lumOff val="80000"/>
                      </a:schemeClr>
                    </a:solidFill>
                  </a:tcPr>
                </a:tc>
                <a:tc>
                  <a:txBody>
                    <a:bodyPr/>
                    <a:lstStyle/>
                    <a:p>
                      <a:r>
                        <a:rPr lang="en-IN" dirty="0">
                          <a:latin typeface="Gill Sans MT" panose="020B0502020104020203" charset="0"/>
                          <a:cs typeface="Gill Sans MT" panose="020B0502020104020203" charset="0"/>
                        </a:rPr>
                        <a:t>SVM=95.52%,</a:t>
                      </a:r>
                      <a:endParaRPr lang="en-IN" dirty="0">
                        <a:latin typeface="Gill Sans MT" panose="020B0502020104020203" charset="0"/>
                        <a:cs typeface="Gill Sans MT" panose="020B0502020104020203" charset="0"/>
                      </a:endParaRPr>
                    </a:p>
                    <a:p>
                      <a:r>
                        <a:rPr lang="en-IN" dirty="0">
                          <a:latin typeface="Gill Sans MT" panose="020B0502020104020203" charset="0"/>
                          <a:cs typeface="Gill Sans MT" panose="020B0502020104020203" charset="0"/>
                        </a:rPr>
                        <a:t>Naive Bayes=94.53%</a:t>
                      </a:r>
                      <a:endParaRPr lang="en-IN" dirty="0">
                        <a:latin typeface="Gill Sans MT" panose="020B0502020104020203" charset="0"/>
                        <a:cs typeface="Gill Sans MT" panose="020B0502020104020203" charset="0"/>
                      </a:endParaRPr>
                    </a:p>
                  </a:txBody>
                  <a:tcPr>
                    <a:solidFill>
                      <a:schemeClr val="accent4">
                        <a:lumMod val="20000"/>
                        <a:lumOff val="80000"/>
                      </a:schemeClr>
                    </a:solidFill>
                  </a:tcPr>
                </a:tc>
                <a:tc>
                  <a:txBody>
                    <a:bodyPr/>
                    <a:lstStyle/>
                    <a:p>
                      <a:r>
                        <a:rPr lang="en-IN" dirty="0">
                          <a:latin typeface="Gill Sans MT" panose="020B0502020104020203" charset="0"/>
                          <a:cs typeface="Gill Sans MT" panose="020B0502020104020203" charset="0"/>
                        </a:rPr>
                        <a:t>2015</a:t>
                      </a:r>
                      <a:endParaRPr lang="en-IN" dirty="0">
                        <a:latin typeface="Gill Sans MT" panose="020B0502020104020203" charset="0"/>
                        <a:cs typeface="Gill Sans MT" panose="020B0502020104020203" charset="0"/>
                      </a:endParaRPr>
                    </a:p>
                  </a:txBody>
                  <a:tcPr>
                    <a:solidFill>
                      <a:schemeClr val="accent4">
                        <a:lumMod val="20000"/>
                        <a:lumOff val="80000"/>
                      </a:schemeClr>
                    </a:solidFill>
                  </a:tcPr>
                </a:tc>
              </a:tr>
              <a:tr h="1376680">
                <a:tc>
                  <a:txBody>
                    <a:bodyPr/>
                    <a:p>
                      <a:pPr algn="ctr">
                        <a:buNone/>
                      </a:pPr>
                      <a:r>
                        <a:rPr lang="en-IN" dirty="0">
                          <a:latin typeface="Gill Sans MT" panose="020B0502020104020203" charset="0"/>
                          <a:cs typeface="Gill Sans MT" panose="020B0502020104020203" charset="0"/>
                        </a:rPr>
                        <a:t>3</a:t>
                      </a:r>
                      <a:endParaRPr lang="en-IN" dirty="0">
                        <a:latin typeface="Gill Sans MT" panose="020B0502020104020203" charset="0"/>
                        <a:cs typeface="Gill Sans MT" panose="020B0502020104020203" charset="0"/>
                      </a:endParaRPr>
                    </a:p>
                  </a:txBody>
                  <a:tcPr>
                    <a:solidFill>
                      <a:schemeClr val="accent4">
                        <a:lumMod val="40000"/>
                        <a:lumOff val="60000"/>
                      </a:schemeClr>
                    </a:solidFill>
                  </a:tcPr>
                </a:tc>
                <a:tc>
                  <a:txBody>
                    <a:bodyPr/>
                    <a:p>
                      <a:pPr>
                        <a:buNone/>
                      </a:pPr>
                      <a:r>
                        <a:rPr lang="en-IN" sz="1800">
                          <a:latin typeface="Gill Sans MT" panose="020B0502020104020203" charset="0"/>
                          <a:cs typeface="Gill Sans MT" panose="020B0502020104020203" charset="0"/>
                          <a:sym typeface="+mn-ea"/>
                        </a:rPr>
                        <a:t>Deepti Sisodiaa, Dilip Singh Sisodia</a:t>
                      </a:r>
                      <a:endParaRPr lang="en-IN" dirty="0"/>
                    </a:p>
                  </a:txBody>
                  <a:tcPr>
                    <a:solidFill>
                      <a:schemeClr val="accent4">
                        <a:lumMod val="40000"/>
                        <a:lumOff val="60000"/>
                      </a:schemeClr>
                    </a:solidFill>
                  </a:tcPr>
                </a:tc>
                <a:tc>
                  <a:txBody>
                    <a:bodyPr/>
                    <a:p>
                      <a:pPr algn="ctr">
                        <a:buNone/>
                      </a:pPr>
                      <a:r>
                        <a:rPr lang="en-IN" sz="1800" dirty="0">
                          <a:latin typeface="Calibri" panose="020F0502020204030204" charset="0"/>
                          <a:cs typeface="Calibri" panose="020F0502020204030204" charset="0"/>
                          <a:sym typeface="+mn-ea"/>
                        </a:rPr>
                        <a:t>1</a:t>
                      </a:r>
                      <a:endParaRPr lang="en-IN" dirty="0">
                        <a:latin typeface="Gill Sans MT" panose="020B0502020104020203" charset="0"/>
                        <a:cs typeface="Gill Sans MT" panose="020B0502020104020203" charset="0"/>
                      </a:endParaRPr>
                    </a:p>
                  </a:txBody>
                  <a:tcPr>
                    <a:solidFill>
                      <a:schemeClr val="accent4">
                        <a:lumMod val="40000"/>
                        <a:lumOff val="60000"/>
                      </a:schemeClr>
                    </a:solidFill>
                  </a:tcPr>
                </a:tc>
                <a:tc>
                  <a:txBody>
                    <a:bodyPr/>
                    <a:p>
                      <a:pPr>
                        <a:buNone/>
                      </a:pPr>
                      <a:r>
                        <a:rPr lang="en-IN" dirty="0">
                          <a:latin typeface="Gill Sans MT" panose="020B0502020104020203" charset="0"/>
                          <a:cs typeface="Gill Sans MT" panose="020B0502020104020203" charset="0"/>
                        </a:rPr>
                        <a:t>UCI repository</a:t>
                      </a:r>
                      <a:endParaRPr lang="en-IN" dirty="0">
                        <a:latin typeface="Gill Sans MT" panose="020B0502020104020203" charset="0"/>
                        <a:cs typeface="Gill Sans MT" panose="020B0502020104020203" charset="0"/>
                      </a:endParaRPr>
                    </a:p>
                  </a:txBody>
                  <a:tcPr>
                    <a:solidFill>
                      <a:schemeClr val="accent4">
                        <a:lumMod val="40000"/>
                        <a:lumOff val="60000"/>
                      </a:schemeClr>
                    </a:solidFill>
                  </a:tcPr>
                </a:tc>
                <a:tc>
                  <a:txBody>
                    <a:bodyPr/>
                    <a:p>
                      <a:pPr>
                        <a:buNone/>
                      </a:pPr>
                      <a:r>
                        <a:rPr lang="en-IN" dirty="0">
                          <a:latin typeface="Gill Sans MT" panose="020B0502020104020203" charset="0"/>
                          <a:cs typeface="Gill Sans MT" panose="020B0502020104020203" charset="0"/>
                        </a:rPr>
                        <a:t>768</a:t>
                      </a:r>
                      <a:endParaRPr lang="en-IN" dirty="0">
                        <a:latin typeface="Gill Sans MT" panose="020B0502020104020203" charset="0"/>
                        <a:cs typeface="Gill Sans MT" panose="020B0502020104020203" charset="0"/>
                      </a:endParaRPr>
                    </a:p>
                  </a:txBody>
                  <a:tcPr>
                    <a:solidFill>
                      <a:schemeClr val="accent4">
                        <a:lumMod val="40000"/>
                        <a:lumOff val="60000"/>
                      </a:schemeClr>
                    </a:solidFill>
                  </a:tcPr>
                </a:tc>
                <a:tc>
                  <a:txBody>
                    <a:bodyPr/>
                    <a:p>
                      <a:pPr>
                        <a:buNone/>
                      </a:pPr>
                      <a:r>
                        <a:rPr lang="en-IN" dirty="0">
                          <a:latin typeface="Gill Sans MT" panose="020B0502020104020203" charset="0"/>
                          <a:cs typeface="Gill Sans MT" panose="020B0502020104020203" charset="0"/>
                        </a:rPr>
                        <a:t>Decision tree</a:t>
                      </a:r>
                      <a:endParaRPr lang="en-IN" dirty="0">
                        <a:latin typeface="Gill Sans MT" panose="020B0502020104020203" charset="0"/>
                        <a:cs typeface="Gill Sans MT" panose="020B0502020104020203" charset="0"/>
                      </a:endParaRPr>
                    </a:p>
                  </a:txBody>
                  <a:tcPr>
                    <a:solidFill>
                      <a:schemeClr val="accent4">
                        <a:lumMod val="40000"/>
                        <a:lumOff val="60000"/>
                      </a:schemeClr>
                    </a:solidFill>
                  </a:tcPr>
                </a:tc>
                <a:tc>
                  <a:txBody>
                    <a:bodyPr/>
                    <a:p>
                      <a:pPr algn="ctr">
                        <a:buNone/>
                      </a:pPr>
                      <a:r>
                        <a:rPr lang="en-IN" dirty="0">
                          <a:latin typeface="Gill Sans MT" panose="020B0502020104020203" charset="0"/>
                          <a:cs typeface="Gill Sans MT" panose="020B0502020104020203" charset="0"/>
                        </a:rPr>
                        <a:t>8</a:t>
                      </a:r>
                      <a:endParaRPr lang="en-IN" dirty="0">
                        <a:latin typeface="Gill Sans MT" panose="020B0502020104020203" charset="0"/>
                        <a:cs typeface="Gill Sans MT" panose="020B0502020104020203" charset="0"/>
                      </a:endParaRPr>
                    </a:p>
                  </a:txBody>
                  <a:tcPr>
                    <a:solidFill>
                      <a:schemeClr val="accent4">
                        <a:lumMod val="40000"/>
                        <a:lumOff val="60000"/>
                      </a:schemeClr>
                    </a:solidFill>
                  </a:tcPr>
                </a:tc>
                <a:tc>
                  <a:txBody>
                    <a:bodyPr/>
                    <a:p>
                      <a:pPr>
                        <a:buNone/>
                      </a:pPr>
                      <a:r>
                        <a:rPr lang="en-IN" sz="1800">
                          <a:latin typeface="Gill Sans MT" panose="020B0502020104020203" charset="0"/>
                          <a:cs typeface="Gill Sans MT" panose="020B0502020104020203" charset="0"/>
                          <a:sym typeface="+mn-ea"/>
                        </a:rPr>
                        <a:t>SVM=65.10%</a:t>
                      </a:r>
                      <a:endParaRPr lang="en-IN" sz="1800">
                        <a:latin typeface="Gill Sans MT" panose="020B0502020104020203" charset="0"/>
                        <a:cs typeface="Gill Sans MT" panose="020B0502020104020203" charset="0"/>
                        <a:sym typeface="+mn-ea"/>
                      </a:endParaRPr>
                    </a:p>
                    <a:p>
                      <a:pPr>
                        <a:buNone/>
                      </a:pPr>
                      <a:r>
                        <a:rPr lang="en-IN" sz="1800">
                          <a:latin typeface="Gill Sans MT" panose="020B0502020104020203" charset="0"/>
                          <a:cs typeface="Gill Sans MT" panose="020B0502020104020203" charset="0"/>
                          <a:sym typeface="+mn-ea"/>
                        </a:rPr>
                        <a:t>Naive Bayes= 76.30%</a:t>
                      </a:r>
                      <a:endParaRPr lang="en-IN" sz="1800">
                        <a:latin typeface="Gill Sans MT" panose="020B0502020104020203" charset="0"/>
                        <a:cs typeface="Gill Sans MT" panose="020B0502020104020203" charset="0"/>
                        <a:sym typeface="+mn-ea"/>
                      </a:endParaRPr>
                    </a:p>
                    <a:p>
                      <a:pPr>
                        <a:buNone/>
                      </a:pPr>
                      <a:r>
                        <a:rPr lang="en-IN" sz="1800">
                          <a:latin typeface="Gill Sans MT" panose="020B0502020104020203" charset="0"/>
                          <a:cs typeface="Gill Sans MT" panose="020B0502020104020203" charset="0"/>
                          <a:sym typeface="+mn-ea"/>
                        </a:rPr>
                        <a:t>Decision tree=73.82%</a:t>
                      </a:r>
                      <a:endParaRPr lang="en-IN" sz="1800">
                        <a:latin typeface="Gill Sans MT" panose="020B0502020104020203" charset="0"/>
                        <a:cs typeface="Gill Sans MT" panose="020B0502020104020203" charset="0"/>
                        <a:sym typeface="+mn-ea"/>
                      </a:endParaRPr>
                    </a:p>
                  </a:txBody>
                  <a:tcPr>
                    <a:solidFill>
                      <a:schemeClr val="accent4">
                        <a:lumMod val="40000"/>
                        <a:lumOff val="60000"/>
                      </a:schemeClr>
                    </a:solidFill>
                  </a:tcPr>
                </a:tc>
                <a:tc>
                  <a:txBody>
                    <a:bodyPr/>
                    <a:p>
                      <a:pPr>
                        <a:buNone/>
                      </a:pPr>
                      <a:r>
                        <a:rPr lang="en-IN" dirty="0">
                          <a:latin typeface="Gill Sans MT" panose="020B0502020104020203" charset="0"/>
                          <a:cs typeface="Gill Sans MT" panose="020B0502020104020203" charset="0"/>
                        </a:rPr>
                        <a:t>2018</a:t>
                      </a:r>
                      <a:endParaRPr lang="en-IN" dirty="0">
                        <a:latin typeface="Gill Sans MT" panose="020B0502020104020203" charset="0"/>
                        <a:cs typeface="Gill Sans MT" panose="020B0502020104020203" charset="0"/>
                      </a:endParaRPr>
                    </a:p>
                  </a:txBody>
                  <a:tcPr>
                    <a:solidFill>
                      <a:schemeClr val="accent4">
                        <a:lumMod val="40000"/>
                        <a:lumOff val="60000"/>
                      </a:scheme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Backgrounds, Free White Powerpoint Background - SlideBackgrou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63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484370" y="1042035"/>
            <a:ext cx="2691130" cy="521970"/>
          </a:xfrm>
          <a:prstGeom prst="rect">
            <a:avLst/>
          </a:prstGeom>
          <a:noFill/>
        </p:spPr>
        <p:txBody>
          <a:bodyPr wrap="square">
            <a:spAutoFit/>
          </a:bodyPr>
          <a:lstStyle/>
          <a:p>
            <a:r>
              <a:rPr lang="en-US" sz="2800" u="sng" dirty="0">
                <a:solidFill>
                  <a:srgbClr val="000000"/>
                </a:solidFill>
                <a:latin typeface="Felix Titling" panose="04060505060202020A04" charset="0"/>
                <a:ea typeface="FZShuTi" panose="02010601030101010101" charset="-122"/>
                <a:sym typeface="+mn-ea"/>
              </a:rPr>
              <a:t>C</a:t>
            </a:r>
            <a:r>
              <a:rPr lang="en-IN" sz="2800" u="sng" dirty="0">
                <a:solidFill>
                  <a:srgbClr val="000000"/>
                </a:solidFill>
                <a:latin typeface="Felix Titling" panose="04060505060202020A04" charset="0"/>
                <a:ea typeface="FZShuTi" panose="02010601030101010101" charset="-122"/>
                <a:sym typeface="+mn-ea"/>
              </a:rPr>
              <a:t>ONCLUSION</a:t>
            </a:r>
            <a:endParaRPr lang="en-IN" sz="2800" u="sng" dirty="0">
              <a:solidFill>
                <a:srgbClr val="000000"/>
              </a:solidFill>
              <a:latin typeface="Felix Titling" panose="04060505060202020A04" charset="0"/>
              <a:ea typeface="FZShuTi" panose="02010601030101010101" charset="-122"/>
              <a:sym typeface="+mn-ea"/>
            </a:endParaRPr>
          </a:p>
        </p:txBody>
      </p:sp>
      <p:sp>
        <p:nvSpPr>
          <p:cNvPr id="2" name="Text Box 1"/>
          <p:cNvSpPr txBox="1"/>
          <p:nvPr/>
        </p:nvSpPr>
        <p:spPr>
          <a:xfrm>
            <a:off x="545465" y="1713230"/>
            <a:ext cx="11120755" cy="3138170"/>
          </a:xfrm>
          <a:prstGeom prst="rect">
            <a:avLst/>
          </a:prstGeom>
          <a:noFill/>
        </p:spPr>
        <p:txBody>
          <a:bodyPr wrap="square" rtlCol="0" anchor="t">
            <a:spAutoFit/>
          </a:bodyPr>
          <a:lstStyle/>
          <a:p>
            <a:pPr marL="285750" indent="-285750">
              <a:buFont typeface="Wingdings" panose="05000000000000000000" charset="0"/>
              <a:buChar char="§"/>
            </a:pPr>
            <a:r>
              <a:rPr lang="en-US" dirty="0"/>
              <a:t>We have described a machine learning approach to predict diabetes as in early stage diabetes</a:t>
            </a:r>
            <a:r>
              <a:rPr lang="en-IN" altLang="en-US" dirty="0"/>
              <a:t>.</a:t>
            </a:r>
            <a:endParaRPr lang="en-IN" altLang="en-US" dirty="0"/>
          </a:p>
          <a:p>
            <a:pPr indent="0">
              <a:buFont typeface="Wingdings" panose="05000000000000000000" charset="0"/>
              <a:buNone/>
            </a:pPr>
            <a:endParaRPr lang="en-US" dirty="0"/>
          </a:p>
          <a:p>
            <a:pPr marL="285750" indent="-285750">
              <a:buFont typeface="Wingdings" panose="05000000000000000000" charset="0"/>
              <a:buChar char="§"/>
            </a:pPr>
            <a:r>
              <a:rPr lang="en-US" dirty="0"/>
              <a:t>Study shows that it's possible for some people to reverse it. Through diet changes and weight loss, you may be able to reach and hold normal blood sugar levels without medication. </a:t>
            </a:r>
            <a:endParaRPr lang="en-US" dirty="0"/>
          </a:p>
          <a:p>
            <a:pPr indent="0">
              <a:buFont typeface="Wingdings" panose="05000000000000000000" charset="0"/>
              <a:buNone/>
            </a:pPr>
            <a:endParaRPr lang="en-US" dirty="0"/>
          </a:p>
          <a:p>
            <a:pPr marL="285750" indent="-285750">
              <a:buFont typeface="Wingdings" panose="05000000000000000000" charset="0"/>
              <a:buChar char="§"/>
            </a:pPr>
            <a:r>
              <a:rPr lang="en-US" dirty="0"/>
              <a:t>Hence it becomes almost mandatory to use machine learning to predict diabetes disease. </a:t>
            </a:r>
            <a:endParaRPr lang="en-US" dirty="0"/>
          </a:p>
          <a:p>
            <a:pPr marL="285750" indent="-285750">
              <a:buFont typeface="Wingdings" panose="05000000000000000000" charset="0"/>
              <a:buChar char="§"/>
            </a:pPr>
            <a:endParaRPr lang="en-US" dirty="0"/>
          </a:p>
          <a:p>
            <a:pPr marL="285750" indent="-285750">
              <a:buFont typeface="Wingdings" panose="05000000000000000000" charset="0"/>
              <a:buChar char="§"/>
            </a:pPr>
            <a:r>
              <a:rPr lang="en-IN" altLang="en-US" dirty="0"/>
              <a:t>P</a:t>
            </a:r>
            <a:r>
              <a:rPr lang="en-US" dirty="0" err="1"/>
              <a:t>redicted</a:t>
            </a:r>
            <a:r>
              <a:rPr lang="en-US" dirty="0"/>
              <a:t> diabetes by using new Machine Learning Algorithms and find out the initial symptoms of diabetes. </a:t>
            </a:r>
            <a:endParaRPr lang="en-US" dirty="0"/>
          </a:p>
          <a:p>
            <a:pPr marL="285750" indent="-285750">
              <a:buFont typeface="Wingdings" panose="05000000000000000000" charset="0"/>
              <a:buChar char="§"/>
            </a:pPr>
            <a:endParaRPr lang="en-US" dirty="0"/>
          </a:p>
          <a:p>
            <a:pPr marL="285750" indent="-285750">
              <a:buFont typeface="Wingdings" panose="05000000000000000000" charset="0"/>
              <a:buChar char="§"/>
            </a:pPr>
            <a:r>
              <a:rPr lang="en-US" dirty="0"/>
              <a:t>The approach is going to compare with different algorithms</a:t>
            </a:r>
            <a:r>
              <a:rPr lang="en-IN" altLang="en-US" dirty="0"/>
              <a:t>. </a:t>
            </a:r>
            <a:r>
              <a:rPr lang="en-US" dirty="0"/>
              <a:t>The result of our method shows better performance in terms of efficiency and accuracy.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Backgrounds, Free White Powerpoint Background - SlideBackgrou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63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438015" y="596265"/>
            <a:ext cx="2506345" cy="521970"/>
          </a:xfrm>
          <a:prstGeom prst="rect">
            <a:avLst/>
          </a:prstGeom>
          <a:noFill/>
        </p:spPr>
        <p:txBody>
          <a:bodyPr wrap="square">
            <a:spAutoFit/>
          </a:bodyPr>
          <a:lstStyle/>
          <a:p>
            <a:r>
              <a:rPr lang="en-IN" sz="2800" u="sng" dirty="0">
                <a:solidFill>
                  <a:srgbClr val="000000"/>
                </a:solidFill>
                <a:latin typeface="Felix Titling" panose="04060505060202020A04" charset="0"/>
                <a:ea typeface="FZShuTi" panose="02010601030101010101" charset="-122"/>
                <a:sym typeface="+mn-ea"/>
              </a:rPr>
              <a:t>References</a:t>
            </a:r>
            <a:endParaRPr lang="en-IN" sz="2800" u="sng" dirty="0">
              <a:solidFill>
                <a:srgbClr val="000000"/>
              </a:solidFill>
              <a:latin typeface="Felix Titling" panose="04060505060202020A04" charset="0"/>
              <a:ea typeface="FZShuTi" panose="02010601030101010101" charset="-122"/>
              <a:sym typeface="+mn-ea"/>
            </a:endParaRPr>
          </a:p>
        </p:txBody>
      </p:sp>
      <p:sp>
        <p:nvSpPr>
          <p:cNvPr id="2" name="Text Box 1"/>
          <p:cNvSpPr txBox="1"/>
          <p:nvPr/>
        </p:nvSpPr>
        <p:spPr>
          <a:xfrm>
            <a:off x="556260" y="1235710"/>
            <a:ext cx="11328400" cy="5354320"/>
          </a:xfrm>
          <a:prstGeom prst="rect">
            <a:avLst/>
          </a:prstGeom>
          <a:solidFill>
            <a:schemeClr val="bg1"/>
          </a:solidFill>
        </p:spPr>
        <p:txBody>
          <a:bodyPr wrap="square" rtlCol="0" anchor="t">
            <a:spAutoFit/>
          </a:bodyPr>
          <a:lstStyle/>
          <a:p>
            <a:r>
              <a:rPr lang="en-US" dirty="0">
                <a:latin typeface="Gill Sans MT" panose="020B0502020104020203" charset="0"/>
                <a:cs typeface="Gill Sans MT" panose="020B0502020104020203" charset="0"/>
              </a:rPr>
              <a:t>[1] P. </a:t>
            </a:r>
            <a:r>
              <a:rPr lang="en-US" dirty="0" err="1">
                <a:latin typeface="Gill Sans MT" panose="020B0502020104020203" charset="0"/>
                <a:cs typeface="Gill Sans MT" panose="020B0502020104020203" charset="0"/>
              </a:rPr>
              <a:t>Saeedi</a:t>
            </a:r>
            <a:r>
              <a:rPr lang="en-US" dirty="0">
                <a:latin typeface="Gill Sans MT" panose="020B0502020104020203" charset="0"/>
                <a:cs typeface="Gill Sans MT" panose="020B0502020104020203" charset="0"/>
              </a:rPr>
              <a:t>, I. </a:t>
            </a:r>
            <a:r>
              <a:rPr lang="en-US" dirty="0" err="1">
                <a:latin typeface="Gill Sans MT" panose="020B0502020104020203" charset="0"/>
                <a:cs typeface="Gill Sans MT" panose="020B0502020104020203" charset="0"/>
              </a:rPr>
              <a:t>Petersohn</a:t>
            </a:r>
            <a:r>
              <a:rPr lang="en-US" dirty="0">
                <a:latin typeface="Gill Sans MT" panose="020B0502020104020203" charset="0"/>
                <a:cs typeface="Gill Sans MT" panose="020B0502020104020203" charset="0"/>
              </a:rPr>
              <a:t>, P. </a:t>
            </a:r>
            <a:r>
              <a:rPr lang="en-US" dirty="0" err="1">
                <a:latin typeface="Gill Sans MT" panose="020B0502020104020203" charset="0"/>
                <a:cs typeface="Gill Sans MT" panose="020B0502020104020203" charset="0"/>
              </a:rPr>
              <a:t>Salpea</a:t>
            </a:r>
            <a:r>
              <a:rPr lang="en-US" dirty="0">
                <a:latin typeface="Gill Sans MT" panose="020B0502020104020203" charset="0"/>
                <a:cs typeface="Gill Sans MT" panose="020B0502020104020203" charset="0"/>
              </a:rPr>
              <a:t>, B. Malanda, S. </a:t>
            </a:r>
            <a:r>
              <a:rPr lang="en-US" dirty="0" err="1">
                <a:latin typeface="Gill Sans MT" panose="020B0502020104020203" charset="0"/>
                <a:cs typeface="Gill Sans MT" panose="020B0502020104020203" charset="0"/>
              </a:rPr>
              <a:t>Karuranga</a:t>
            </a:r>
            <a:r>
              <a:rPr lang="en-US" dirty="0">
                <a:latin typeface="Gill Sans MT" panose="020B0502020104020203" charset="0"/>
                <a:cs typeface="Gill Sans MT" panose="020B0502020104020203" charset="0"/>
              </a:rPr>
              <a:t>,</a:t>
            </a:r>
            <a:r>
              <a:rPr lang="en-IN" altLang="en-US" dirty="0">
                <a:latin typeface="Gill Sans MT" panose="020B0502020104020203" charset="0"/>
                <a:cs typeface="Gill Sans MT" panose="020B0502020104020203" charset="0"/>
              </a:rPr>
              <a:t> </a:t>
            </a:r>
            <a:r>
              <a:rPr lang="en-US" dirty="0">
                <a:latin typeface="Gill Sans MT" panose="020B0502020104020203" charset="0"/>
                <a:cs typeface="Gill Sans MT" panose="020B0502020104020203" charset="0"/>
              </a:rPr>
              <a:t>N. Unwin, S. </a:t>
            </a:r>
            <a:r>
              <a:rPr lang="en-US" dirty="0" err="1">
                <a:latin typeface="Gill Sans MT" panose="020B0502020104020203" charset="0"/>
                <a:cs typeface="Gill Sans MT" panose="020B0502020104020203" charset="0"/>
              </a:rPr>
              <a:t>Colagiuri</a:t>
            </a:r>
            <a:r>
              <a:rPr lang="en-US" dirty="0">
                <a:latin typeface="Gill Sans MT" panose="020B0502020104020203" charset="0"/>
                <a:cs typeface="Gill Sans MT" panose="020B0502020104020203" charset="0"/>
              </a:rPr>
              <a:t>, L. </a:t>
            </a:r>
            <a:r>
              <a:rPr lang="en-US" dirty="0" err="1">
                <a:latin typeface="Gill Sans MT" panose="020B0502020104020203" charset="0"/>
                <a:cs typeface="Gill Sans MT" panose="020B0502020104020203" charset="0"/>
              </a:rPr>
              <a:t>Guariguata</a:t>
            </a:r>
            <a:r>
              <a:rPr lang="en-US" dirty="0">
                <a:latin typeface="Gill Sans MT" panose="020B0502020104020203" charset="0"/>
                <a:cs typeface="Gill Sans MT" panose="020B0502020104020203" charset="0"/>
              </a:rPr>
              <a:t>, A. A. </a:t>
            </a:r>
            <a:r>
              <a:rPr lang="en-US" dirty="0" err="1">
                <a:latin typeface="Gill Sans MT" panose="020B0502020104020203" charset="0"/>
                <a:cs typeface="Gill Sans MT" panose="020B0502020104020203" charset="0"/>
              </a:rPr>
              <a:t>Motala</a:t>
            </a:r>
            <a:r>
              <a:rPr lang="en-US" dirty="0">
                <a:latin typeface="Gill Sans MT" panose="020B0502020104020203" charset="0"/>
                <a:cs typeface="Gill Sans MT" panose="020B0502020104020203" charset="0"/>
              </a:rPr>
              <a:t>, K. </a:t>
            </a:r>
            <a:r>
              <a:rPr lang="en-US" dirty="0" err="1">
                <a:latin typeface="Gill Sans MT" panose="020B0502020104020203" charset="0"/>
                <a:cs typeface="Gill Sans MT" panose="020B0502020104020203" charset="0"/>
              </a:rPr>
              <a:t>Ogurtsova</a:t>
            </a:r>
            <a:r>
              <a:rPr lang="en-US" dirty="0">
                <a:latin typeface="Gill Sans MT" panose="020B0502020104020203" charset="0"/>
                <a:cs typeface="Gill Sans MT" panose="020B0502020104020203" charset="0"/>
              </a:rPr>
              <a:t>,</a:t>
            </a:r>
            <a:r>
              <a:rPr lang="en-IN" altLang="en-US" dirty="0">
                <a:latin typeface="Gill Sans MT" panose="020B0502020104020203" charset="0"/>
                <a:cs typeface="Gill Sans MT" panose="020B0502020104020203" charset="0"/>
              </a:rPr>
              <a:t> </a:t>
            </a:r>
            <a:r>
              <a:rPr lang="en-US" dirty="0">
                <a:latin typeface="Gill Sans MT" panose="020B0502020104020203" charset="0"/>
                <a:cs typeface="Gill Sans MT" panose="020B0502020104020203" charset="0"/>
              </a:rPr>
              <a:t>J. E. Shaw, D. Bright, and R. Williams, “Global and regional diabetes</a:t>
            </a:r>
            <a:r>
              <a:rPr lang="en-IN" altLang="en-US" dirty="0">
                <a:latin typeface="Gill Sans MT" panose="020B0502020104020203" charset="0"/>
                <a:cs typeface="Gill Sans MT" panose="020B0502020104020203" charset="0"/>
              </a:rPr>
              <a:t> </a:t>
            </a:r>
            <a:r>
              <a:rPr lang="en-US" dirty="0">
                <a:latin typeface="Gill Sans MT" panose="020B0502020104020203" charset="0"/>
                <a:cs typeface="Gill Sans MT" panose="020B0502020104020203" charset="0"/>
              </a:rPr>
              <a:t>prevalence estimates for 2019 and</a:t>
            </a:r>
            <a:r>
              <a:rPr lang="en-IN" altLang="en-US" dirty="0">
                <a:latin typeface="Gill Sans MT" panose="020B0502020104020203" charset="0"/>
                <a:cs typeface="Gill Sans MT" panose="020B0502020104020203" charset="0"/>
              </a:rPr>
              <a:t> </a:t>
            </a:r>
            <a:r>
              <a:rPr lang="en-US" dirty="0">
                <a:latin typeface="Gill Sans MT" panose="020B0502020104020203" charset="0"/>
                <a:cs typeface="Gill Sans MT" panose="020B0502020104020203" charset="0"/>
              </a:rPr>
              <a:t>projections for 2030 and 2045:</a:t>
            </a:r>
            <a:r>
              <a:rPr lang="en-IN" altLang="en-US" dirty="0">
                <a:latin typeface="Gill Sans MT" panose="020B0502020104020203" charset="0"/>
                <a:cs typeface="Gill Sans MT" panose="020B0502020104020203" charset="0"/>
              </a:rPr>
              <a:t> </a:t>
            </a:r>
            <a:r>
              <a:rPr lang="en-US" dirty="0">
                <a:latin typeface="Gill Sans MT" panose="020B0502020104020203" charset="0"/>
                <a:cs typeface="Gill Sans MT" panose="020B0502020104020203" charset="0"/>
              </a:rPr>
              <a:t>Results from the international diabetes federation diabetes atlas,</a:t>
            </a:r>
            <a:r>
              <a:rPr lang="en-IN" altLang="en-US" dirty="0">
                <a:latin typeface="Gill Sans MT" panose="020B0502020104020203" charset="0"/>
                <a:cs typeface="Gill Sans MT" panose="020B0502020104020203" charset="0"/>
              </a:rPr>
              <a:t> </a:t>
            </a:r>
            <a:r>
              <a:rPr lang="en-US" dirty="0">
                <a:latin typeface="Gill Sans MT" panose="020B0502020104020203" charset="0"/>
                <a:cs typeface="Gill Sans MT" panose="020B0502020104020203" charset="0"/>
              </a:rPr>
              <a:t>9th edition,”</a:t>
            </a:r>
            <a:r>
              <a:rPr lang="en-IN" altLang="en-US" dirty="0">
                <a:latin typeface="Gill Sans MT" panose="020B0502020104020203" charset="0"/>
                <a:cs typeface="Gill Sans MT" panose="020B0502020104020203" charset="0"/>
              </a:rPr>
              <a:t> </a:t>
            </a:r>
            <a:r>
              <a:rPr lang="en-US" dirty="0">
                <a:latin typeface="Gill Sans MT" panose="020B0502020104020203" charset="0"/>
                <a:cs typeface="Gill Sans MT" panose="020B0502020104020203" charset="0"/>
              </a:rPr>
              <a:t>Diabetes Research and Clinical Practice, vol. 157, p.107843, 2019.</a:t>
            </a:r>
            <a:endParaRPr lang="en-US" dirty="0">
              <a:latin typeface="Gill Sans MT" panose="020B0502020104020203" charset="0"/>
              <a:cs typeface="Gill Sans MT" panose="020B0502020104020203" charset="0"/>
            </a:endParaRPr>
          </a:p>
          <a:p>
            <a:endParaRPr lang="en-US" dirty="0">
              <a:latin typeface="Gill Sans MT" panose="020B0502020104020203" charset="0"/>
              <a:cs typeface="Gill Sans MT" panose="020B0502020104020203" charset="0"/>
            </a:endParaRPr>
          </a:p>
          <a:p>
            <a:r>
              <a:rPr lang="en-US" dirty="0">
                <a:latin typeface="Gill Sans MT" panose="020B0502020104020203" charset="0"/>
                <a:cs typeface="Gill Sans MT" panose="020B0502020104020203" charset="0"/>
              </a:rPr>
              <a:t>[2] A. Mir and S. N. </a:t>
            </a:r>
            <a:r>
              <a:rPr lang="en-US" dirty="0" err="1">
                <a:latin typeface="Gill Sans MT" panose="020B0502020104020203" charset="0"/>
                <a:cs typeface="Gill Sans MT" panose="020B0502020104020203" charset="0"/>
              </a:rPr>
              <a:t>Dhage</a:t>
            </a:r>
            <a:r>
              <a:rPr lang="en-US" dirty="0">
                <a:latin typeface="Gill Sans MT" panose="020B0502020104020203" charset="0"/>
                <a:cs typeface="Gill Sans MT" panose="020B0502020104020203" charset="0"/>
              </a:rPr>
              <a:t>, “Diabetes disease prediction using machine</a:t>
            </a:r>
            <a:r>
              <a:rPr lang="en-IN" altLang="en-US" dirty="0">
                <a:latin typeface="Gill Sans MT" panose="020B0502020104020203" charset="0"/>
                <a:cs typeface="Gill Sans MT" panose="020B0502020104020203" charset="0"/>
              </a:rPr>
              <a:t> </a:t>
            </a:r>
            <a:r>
              <a:rPr lang="en-US" dirty="0">
                <a:latin typeface="Gill Sans MT" panose="020B0502020104020203" charset="0"/>
                <a:cs typeface="Gill Sans MT" panose="020B0502020104020203" charset="0"/>
              </a:rPr>
              <a:t>learning on big data of healthcare,” in 2018 Fourth International</a:t>
            </a:r>
            <a:r>
              <a:rPr lang="en-IN" altLang="en-US" dirty="0">
                <a:latin typeface="Gill Sans MT" panose="020B0502020104020203" charset="0"/>
                <a:cs typeface="Gill Sans MT" panose="020B0502020104020203" charset="0"/>
              </a:rPr>
              <a:t> </a:t>
            </a:r>
            <a:r>
              <a:rPr lang="en-US" dirty="0">
                <a:latin typeface="Gill Sans MT" panose="020B0502020104020203" charset="0"/>
                <a:cs typeface="Gill Sans MT" panose="020B0502020104020203" charset="0"/>
              </a:rPr>
              <a:t>Conference on Computing Communication Control and Automation</a:t>
            </a:r>
            <a:r>
              <a:rPr lang="en-IN" altLang="en-US" dirty="0">
                <a:latin typeface="Gill Sans MT" panose="020B0502020104020203" charset="0"/>
                <a:cs typeface="Gill Sans MT" panose="020B0502020104020203" charset="0"/>
              </a:rPr>
              <a:t> </a:t>
            </a:r>
            <a:r>
              <a:rPr lang="en-US" dirty="0">
                <a:latin typeface="Gill Sans MT" panose="020B0502020104020203" charset="0"/>
                <a:cs typeface="Gill Sans MT" panose="020B0502020104020203" charset="0"/>
              </a:rPr>
              <a:t>(ICCUBEA), 2018, pp. 1–6.</a:t>
            </a:r>
            <a:endParaRPr lang="en-US" dirty="0">
              <a:latin typeface="Gill Sans MT" panose="020B0502020104020203" charset="0"/>
              <a:cs typeface="Gill Sans MT" panose="020B0502020104020203" charset="0"/>
            </a:endParaRPr>
          </a:p>
          <a:p>
            <a:endParaRPr lang="en-US" dirty="0">
              <a:latin typeface="Gill Sans MT" panose="020B0502020104020203" charset="0"/>
              <a:cs typeface="Gill Sans MT" panose="020B0502020104020203" charset="0"/>
            </a:endParaRPr>
          </a:p>
          <a:p>
            <a:r>
              <a:rPr lang="en-US" dirty="0">
                <a:latin typeface="Gill Sans MT" panose="020B0502020104020203" charset="0"/>
                <a:cs typeface="Gill Sans MT" panose="020B0502020104020203" charset="0"/>
              </a:rPr>
              <a:t>[3] </a:t>
            </a:r>
            <a:r>
              <a:rPr lang="en-IN" b="0" i="0" dirty="0">
                <a:solidFill>
                  <a:srgbClr val="000000"/>
                </a:solidFill>
                <a:effectLst/>
                <a:latin typeface="Gill Sans MT" panose="020B0502020104020203" charset="0"/>
                <a:cs typeface="Gill Sans MT" panose="020B0502020104020203" charset="0"/>
              </a:rPr>
              <a:t>Z. </a:t>
            </a:r>
            <a:r>
              <a:rPr lang="en-IN" b="0" i="0" dirty="0" err="1">
                <a:solidFill>
                  <a:srgbClr val="000000"/>
                </a:solidFill>
                <a:effectLst/>
                <a:latin typeface="Gill Sans MT" panose="020B0502020104020203" charset="0"/>
                <a:cs typeface="Gill Sans MT" panose="020B0502020104020203" charset="0"/>
              </a:rPr>
              <a:t>Tafa</a:t>
            </a:r>
            <a:r>
              <a:rPr lang="en-IN" b="0" i="0" dirty="0">
                <a:solidFill>
                  <a:srgbClr val="000000"/>
                </a:solidFill>
                <a:effectLst/>
                <a:latin typeface="Gill Sans MT" panose="020B0502020104020203" charset="0"/>
                <a:cs typeface="Gill Sans MT" panose="020B0502020104020203" charset="0"/>
              </a:rPr>
              <a:t>, N. </a:t>
            </a:r>
            <a:r>
              <a:rPr lang="en-IN" b="0" i="0" dirty="0" err="1">
                <a:solidFill>
                  <a:srgbClr val="000000"/>
                </a:solidFill>
                <a:effectLst/>
                <a:latin typeface="Gill Sans MT" panose="020B0502020104020203" charset="0"/>
                <a:cs typeface="Gill Sans MT" panose="020B0502020104020203" charset="0"/>
              </a:rPr>
              <a:t>Pervetica</a:t>
            </a:r>
            <a:r>
              <a:rPr lang="en-IN" b="0" i="0" dirty="0">
                <a:solidFill>
                  <a:srgbClr val="000000"/>
                </a:solidFill>
                <a:effectLst/>
                <a:latin typeface="Gill Sans MT" panose="020B0502020104020203" charset="0"/>
                <a:cs typeface="Gill Sans MT" panose="020B0502020104020203" charset="0"/>
              </a:rPr>
              <a:t>, and B. </a:t>
            </a:r>
            <a:r>
              <a:rPr lang="en-IN" b="0" i="0" dirty="0" err="1">
                <a:solidFill>
                  <a:srgbClr val="000000"/>
                </a:solidFill>
                <a:effectLst/>
                <a:latin typeface="Gill Sans MT" panose="020B0502020104020203" charset="0"/>
                <a:cs typeface="Gill Sans MT" panose="020B0502020104020203" charset="0"/>
              </a:rPr>
              <a:t>Karahoda</a:t>
            </a:r>
            <a:r>
              <a:rPr lang="en-IN" b="0" i="0" dirty="0">
                <a:solidFill>
                  <a:srgbClr val="000000"/>
                </a:solidFill>
                <a:effectLst/>
                <a:latin typeface="Gill Sans MT" panose="020B0502020104020203" charset="0"/>
                <a:cs typeface="Gill Sans MT" panose="020B0502020104020203" charset="0"/>
              </a:rPr>
              <a:t>, “An Intelligent System for Diabetes Prediction,” in </a:t>
            </a:r>
            <a:r>
              <a:rPr lang="en-IN" b="0" i="1" dirty="0">
                <a:solidFill>
                  <a:srgbClr val="000000"/>
                </a:solidFill>
                <a:effectLst/>
                <a:latin typeface="Gill Sans MT" panose="020B0502020104020203" charset="0"/>
                <a:cs typeface="Gill Sans MT" panose="020B0502020104020203" charset="0"/>
              </a:rPr>
              <a:t>Proceedings of the 4th Mediterranean Conference on Embedded Computing (MECO)</a:t>
            </a:r>
            <a:r>
              <a:rPr lang="en-IN" b="0" i="0" dirty="0">
                <a:solidFill>
                  <a:srgbClr val="000000"/>
                </a:solidFill>
                <a:effectLst/>
                <a:latin typeface="Gill Sans MT" panose="020B0502020104020203" charset="0"/>
                <a:cs typeface="Gill Sans MT" panose="020B0502020104020203" charset="0"/>
              </a:rPr>
              <a:t>, pp. 378–382, </a:t>
            </a:r>
            <a:r>
              <a:rPr lang="en-IN" b="0" i="0" dirty="0" err="1">
                <a:solidFill>
                  <a:srgbClr val="000000"/>
                </a:solidFill>
                <a:effectLst/>
                <a:latin typeface="Gill Sans MT" panose="020B0502020104020203" charset="0"/>
                <a:cs typeface="Gill Sans MT" panose="020B0502020104020203" charset="0"/>
              </a:rPr>
              <a:t>Budva</a:t>
            </a:r>
            <a:r>
              <a:rPr lang="en-IN" b="0" i="0" dirty="0">
                <a:solidFill>
                  <a:srgbClr val="000000"/>
                </a:solidFill>
                <a:effectLst/>
                <a:latin typeface="Gill Sans MT" panose="020B0502020104020203" charset="0"/>
                <a:cs typeface="Gill Sans MT" panose="020B0502020104020203" charset="0"/>
              </a:rPr>
              <a:t>, Montenegro, June 2015.</a:t>
            </a:r>
            <a:endParaRPr lang="en-IN" b="0" i="0" dirty="0">
              <a:solidFill>
                <a:srgbClr val="000000"/>
              </a:solidFill>
              <a:effectLst/>
              <a:latin typeface="Gill Sans MT" panose="020B0502020104020203" charset="0"/>
              <a:cs typeface="Gill Sans MT" panose="020B0502020104020203" charset="0"/>
            </a:endParaRPr>
          </a:p>
          <a:p>
            <a:endParaRPr lang="en-IN" b="0" i="0" dirty="0">
              <a:solidFill>
                <a:srgbClr val="000000"/>
              </a:solidFill>
              <a:effectLst/>
              <a:latin typeface="Gill Sans MT" panose="020B0502020104020203" charset="0"/>
              <a:cs typeface="Gill Sans MT" panose="020B0502020104020203" charset="0"/>
            </a:endParaRPr>
          </a:p>
          <a:p>
            <a:r>
              <a:rPr lang="en-US" dirty="0">
                <a:latin typeface="Gill Sans MT" panose="020B0502020104020203" charset="0"/>
                <a:cs typeface="Gill Sans MT" panose="020B0502020104020203" charset="0"/>
              </a:rPr>
              <a:t>[4] J. Smith, J. Everhart, W. Dickson, W. </a:t>
            </a:r>
            <a:r>
              <a:rPr lang="en-US" dirty="0" err="1">
                <a:latin typeface="Gill Sans MT" panose="020B0502020104020203" charset="0"/>
                <a:cs typeface="Gill Sans MT" panose="020B0502020104020203" charset="0"/>
              </a:rPr>
              <a:t>Knowler</a:t>
            </a:r>
            <a:r>
              <a:rPr lang="en-US" dirty="0">
                <a:latin typeface="Gill Sans MT" panose="020B0502020104020203" charset="0"/>
                <a:cs typeface="Gill Sans MT" panose="020B0502020104020203" charset="0"/>
              </a:rPr>
              <a:t>, and R. Johannes,</a:t>
            </a:r>
            <a:r>
              <a:rPr lang="en-IN" altLang="en-US" dirty="0">
                <a:latin typeface="Gill Sans MT" panose="020B0502020104020203" charset="0"/>
                <a:cs typeface="Gill Sans MT" panose="020B0502020104020203" charset="0"/>
              </a:rPr>
              <a:t> </a:t>
            </a:r>
            <a:r>
              <a:rPr lang="en-US" dirty="0">
                <a:latin typeface="Gill Sans MT" panose="020B0502020104020203" charset="0"/>
                <a:cs typeface="Gill Sans MT" panose="020B0502020104020203" charset="0"/>
              </a:rPr>
              <a:t>“Using the </a:t>
            </a:r>
            <a:r>
              <a:rPr lang="en-US" dirty="0" err="1">
                <a:latin typeface="Gill Sans MT" panose="020B0502020104020203" charset="0"/>
                <a:cs typeface="Gill Sans MT" panose="020B0502020104020203" charset="0"/>
              </a:rPr>
              <a:t>adap</a:t>
            </a:r>
            <a:r>
              <a:rPr lang="en-US" dirty="0">
                <a:latin typeface="Gill Sans MT" panose="020B0502020104020203" charset="0"/>
                <a:cs typeface="Gill Sans MT" panose="020B0502020104020203" charset="0"/>
              </a:rPr>
              <a:t> learning algorithm to </a:t>
            </a:r>
            <a:r>
              <a:rPr lang="en-US" dirty="0" err="1">
                <a:latin typeface="Gill Sans MT" panose="020B0502020104020203" charset="0"/>
                <a:cs typeface="Gill Sans MT" panose="020B0502020104020203" charset="0"/>
              </a:rPr>
              <a:t>forcast</a:t>
            </a:r>
            <a:r>
              <a:rPr lang="en-US" dirty="0">
                <a:latin typeface="Gill Sans MT" panose="020B0502020104020203" charset="0"/>
                <a:cs typeface="Gill Sans MT" panose="020B0502020104020203" charset="0"/>
              </a:rPr>
              <a:t> the onset of diabetes</a:t>
            </a:r>
            <a:r>
              <a:rPr lang="en-IN" altLang="en-US" dirty="0">
                <a:latin typeface="Gill Sans MT" panose="020B0502020104020203" charset="0"/>
                <a:cs typeface="Gill Sans MT" panose="020B0502020104020203" charset="0"/>
              </a:rPr>
              <a:t> </a:t>
            </a:r>
            <a:r>
              <a:rPr lang="en-US" dirty="0">
                <a:latin typeface="Gill Sans MT" panose="020B0502020104020203" charset="0"/>
                <a:cs typeface="Gill Sans MT" panose="020B0502020104020203" charset="0"/>
              </a:rPr>
              <a:t>mellitus,” Proceedings - Annual Symposium on Computer Applica_x0002_tions in Medical Care, vol. 10, 11 1988.</a:t>
            </a:r>
            <a:endParaRPr lang="en-US" dirty="0">
              <a:latin typeface="Gill Sans MT" panose="020B0502020104020203" charset="0"/>
              <a:cs typeface="Gill Sans MT" panose="020B0502020104020203" charset="0"/>
            </a:endParaRPr>
          </a:p>
          <a:p>
            <a:endParaRPr lang="en-US" dirty="0">
              <a:latin typeface="Gill Sans MT" panose="020B0502020104020203" charset="0"/>
              <a:cs typeface="Gill Sans MT" panose="020B0502020104020203" charset="0"/>
            </a:endParaRPr>
          </a:p>
          <a:p>
            <a:r>
              <a:rPr lang="en-IN" altLang="en-US" dirty="0">
                <a:latin typeface="Gill Sans MT" panose="020B0502020104020203" charset="0"/>
                <a:cs typeface="Gill Sans MT" panose="020B0502020104020203" charset="0"/>
              </a:rPr>
              <a:t>[5].https://deliverypdf.ssrn.com/delivery.php?ID=816116074064003023094030088067023081024036042028091005105067127026092074091072092126009003116014006009030064112019097106105092114026028080092006069100112108106081090081005076083065123117027103092110085065120065119099087114072100084094125112100006014068&amp;EXT=pdf&amp;INDEX=TRUE </a:t>
            </a:r>
            <a:endParaRPr lang="en-IN" altLang="en-US" dirty="0">
              <a:latin typeface="Gill Sans MT" panose="020B0502020104020203" charset="0"/>
              <a:cs typeface="Gill Sans MT" panose="020B0502020104020203"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Backgrounds, Free White Powerpoint Background - SlideBackground"/>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0" y="0"/>
            <a:ext cx="12192635" cy="6858635"/>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101"/>
          <p:cNvPicPr>
            <a:picLocks noGrp="1" noChangeAspect="1"/>
          </p:cNvPicPr>
          <p:nvPr>
            <p:ph sz="half" idx="1"/>
          </p:nvPr>
        </p:nvPicPr>
        <p:blipFill>
          <a:blip r:embed="rId2"/>
          <a:srcRect r="11018" b="7567"/>
          <a:stretch>
            <a:fillRect/>
          </a:stretch>
        </p:blipFill>
        <p:spPr>
          <a:xfrm>
            <a:off x="2204085" y="1126490"/>
            <a:ext cx="5507355" cy="4290695"/>
          </a:xfrm>
          <a:prstGeom prst="rect">
            <a:avLst/>
          </a:prstGeom>
          <a:noFill/>
          <a:ln w="9525">
            <a:noFill/>
          </a:ln>
        </p:spPr>
      </p:pic>
      <p:sp>
        <p:nvSpPr>
          <p:cNvPr id="8" name="Text Box 7"/>
          <p:cNvSpPr txBox="1"/>
          <p:nvPr/>
        </p:nvSpPr>
        <p:spPr>
          <a:xfrm>
            <a:off x="5435600" y="3545840"/>
            <a:ext cx="3497580" cy="829945"/>
          </a:xfrm>
          <a:prstGeom prst="rect">
            <a:avLst/>
          </a:prstGeom>
          <a:solidFill>
            <a:schemeClr val="bg1"/>
          </a:solidFill>
        </p:spPr>
        <p:txBody>
          <a:bodyPr wrap="none" rtlCol="0">
            <a:spAutoFit/>
          </a:bodyPr>
          <a:lstStyle/>
          <a:p>
            <a:r>
              <a:rPr lang="en-IN" altLang="en-US" sz="4800">
                <a:latin typeface="OCR A Extended" panose="02010509020102010303" charset="0"/>
                <a:cs typeface="OCR A Extended" panose="02010509020102010303" charset="0"/>
              </a:rPr>
              <a:t>THANK YOU</a:t>
            </a:r>
            <a:endParaRPr lang="en-IN" altLang="en-US" sz="4800">
              <a:latin typeface="OCR A Extended" panose="02010509020102010303" charset="0"/>
              <a:cs typeface="OCR A Extended" panose="0201050902010201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Backgrounds, Free White Powerpoint Background - SlideBackgrou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63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3526790" y="1525270"/>
            <a:ext cx="4817110" cy="4523105"/>
          </a:xfrm>
          <a:prstGeom prst="rect">
            <a:avLst/>
          </a:prstGeom>
          <a:solidFill>
            <a:schemeClr val="bg1"/>
          </a:solidFill>
        </p:spPr>
        <p:txBody>
          <a:bodyPr wrap="square" rtlCol="0" anchor="t">
            <a:spAutoFit/>
          </a:bodyPr>
          <a:lstStyle/>
          <a:p>
            <a:pPr marL="457200" indent="-457200">
              <a:buFont typeface="Wingdings" panose="05000000000000000000" charset="0"/>
              <a:buChar char="§"/>
            </a:pPr>
            <a:r>
              <a:rPr lang="en-IN" sz="3200" dirty="0">
                <a:solidFill>
                  <a:srgbClr val="000000"/>
                </a:solidFill>
                <a:latin typeface="FZShuTi" panose="02010601030101010101" charset="-122"/>
                <a:ea typeface="FZShuTi" panose="02010601030101010101" charset="-122"/>
                <a:cs typeface="Maiandra GD" panose="020E0502030308020204" charset="0"/>
                <a:sym typeface="+mn-ea"/>
              </a:rPr>
              <a:t>Abstract </a:t>
            </a:r>
            <a:endParaRPr lang="en-IN" sz="3200" dirty="0">
              <a:solidFill>
                <a:srgbClr val="000000"/>
              </a:solidFill>
              <a:latin typeface="FZShuTi" panose="02010601030101010101" charset="-122"/>
              <a:ea typeface="FZShuTi" panose="02010601030101010101" charset="-122"/>
              <a:cs typeface="Maiandra GD" panose="020E0502030308020204" charset="0"/>
            </a:endParaRPr>
          </a:p>
          <a:p>
            <a:pPr marL="457200" indent="-457200">
              <a:buFont typeface="Wingdings" panose="05000000000000000000" charset="0"/>
              <a:buChar char="§"/>
            </a:pPr>
            <a:r>
              <a:rPr lang="en-IN" sz="3200" dirty="0">
                <a:solidFill>
                  <a:srgbClr val="000000"/>
                </a:solidFill>
                <a:latin typeface="FZShuTi" panose="02010601030101010101" charset="-122"/>
                <a:ea typeface="FZShuTi" panose="02010601030101010101" charset="-122"/>
                <a:cs typeface="Maiandra GD" panose="020E0502030308020204" charset="0"/>
                <a:sym typeface="+mn-ea"/>
              </a:rPr>
              <a:t> Introduction </a:t>
            </a:r>
            <a:endParaRPr lang="en-IN" sz="3200" dirty="0">
              <a:solidFill>
                <a:srgbClr val="000000"/>
              </a:solidFill>
              <a:latin typeface="FZShuTi" panose="02010601030101010101" charset="-122"/>
              <a:ea typeface="FZShuTi" panose="02010601030101010101" charset="-122"/>
              <a:cs typeface="Maiandra GD" panose="020E0502030308020204" charset="0"/>
            </a:endParaRPr>
          </a:p>
          <a:p>
            <a:pPr marL="457200" indent="-457200">
              <a:buFont typeface="Wingdings" panose="05000000000000000000" charset="0"/>
              <a:buChar char="§"/>
            </a:pPr>
            <a:r>
              <a:rPr lang="en-IN" sz="3200" dirty="0">
                <a:solidFill>
                  <a:srgbClr val="000000"/>
                </a:solidFill>
                <a:latin typeface="FZShuTi" panose="02010601030101010101" charset="-122"/>
                <a:ea typeface="FZShuTi" panose="02010601030101010101" charset="-122"/>
                <a:cs typeface="Maiandra GD" panose="020E0502030308020204" charset="0"/>
                <a:sym typeface="+mn-ea"/>
              </a:rPr>
              <a:t> Literature Survey</a:t>
            </a:r>
            <a:endParaRPr lang="en-IN" sz="3200" dirty="0">
              <a:solidFill>
                <a:srgbClr val="000000"/>
              </a:solidFill>
              <a:latin typeface="FZShuTi" panose="02010601030101010101" charset="-122"/>
              <a:ea typeface="FZShuTi" panose="02010601030101010101" charset="-122"/>
              <a:cs typeface="Maiandra GD" panose="020E0502030308020204" charset="0"/>
              <a:sym typeface="+mn-ea"/>
            </a:endParaRPr>
          </a:p>
          <a:p>
            <a:pPr marL="914400" lvl="1" indent="-457200">
              <a:buFont typeface="Arial" panose="020B0604020202020204" pitchFamily="34" charset="0"/>
              <a:buChar char="•"/>
            </a:pPr>
            <a:r>
              <a:rPr lang="en-IN" sz="3200" dirty="0">
                <a:solidFill>
                  <a:srgbClr val="000000"/>
                </a:solidFill>
                <a:latin typeface="FZShuTi" panose="02010601030101010101" charset="-122"/>
                <a:ea typeface="FZShuTi" panose="02010601030101010101" charset="-122"/>
                <a:cs typeface="Maiandra GD" panose="020E0502030308020204" charset="0"/>
                <a:sym typeface="+mn-ea"/>
              </a:rPr>
              <a:t>Existing Methods</a:t>
            </a:r>
            <a:endParaRPr lang="en-IN" sz="3200" dirty="0">
              <a:solidFill>
                <a:srgbClr val="000000"/>
              </a:solidFill>
              <a:latin typeface="FZShuTi" panose="02010601030101010101" charset="-122"/>
              <a:ea typeface="FZShuTi" panose="02010601030101010101" charset="-122"/>
              <a:cs typeface="Maiandra GD" panose="020E0502030308020204" charset="0"/>
              <a:sym typeface="+mn-ea"/>
            </a:endParaRPr>
          </a:p>
          <a:p>
            <a:pPr marL="457200" indent="-457200">
              <a:buFont typeface="Wingdings" panose="05000000000000000000" charset="0"/>
              <a:buChar char="§"/>
            </a:pPr>
            <a:r>
              <a:rPr lang="en-IN" sz="3200" dirty="0">
                <a:solidFill>
                  <a:srgbClr val="000000"/>
                </a:solidFill>
                <a:latin typeface="FZShuTi" panose="02010601030101010101" charset="-122"/>
                <a:ea typeface="FZShuTi" panose="02010601030101010101" charset="-122"/>
                <a:cs typeface="Maiandra GD" panose="020E0502030308020204" charset="0"/>
                <a:sym typeface="+mn-ea"/>
              </a:rPr>
              <a:t> Proposed Solution</a:t>
            </a:r>
            <a:endParaRPr lang="en-IN" sz="3200" dirty="0">
              <a:solidFill>
                <a:srgbClr val="000000"/>
              </a:solidFill>
              <a:latin typeface="FZShuTi" panose="02010601030101010101" charset="-122"/>
              <a:ea typeface="FZShuTi" panose="02010601030101010101" charset="-122"/>
              <a:cs typeface="Maiandra GD" panose="020E0502030308020204" charset="0"/>
            </a:endParaRPr>
          </a:p>
          <a:p>
            <a:pPr marL="457200" indent="-457200">
              <a:buFont typeface="Wingdings" panose="05000000000000000000" charset="0"/>
              <a:buChar char="§"/>
            </a:pPr>
            <a:r>
              <a:rPr lang="en-IN" sz="3200" dirty="0">
                <a:solidFill>
                  <a:srgbClr val="000000"/>
                </a:solidFill>
                <a:latin typeface="FZShuTi" panose="02010601030101010101" charset="-122"/>
                <a:ea typeface="FZShuTi" panose="02010601030101010101" charset="-122"/>
                <a:cs typeface="Maiandra GD" panose="020E0502030308020204" charset="0"/>
                <a:sym typeface="+mn-ea"/>
              </a:rPr>
              <a:t> Data Collection </a:t>
            </a:r>
            <a:endParaRPr lang="en-IN" sz="3200" dirty="0">
              <a:solidFill>
                <a:srgbClr val="000000"/>
              </a:solidFill>
              <a:latin typeface="FZShuTi" panose="02010601030101010101" charset="-122"/>
              <a:ea typeface="FZShuTi" panose="02010601030101010101" charset="-122"/>
              <a:cs typeface="Maiandra GD" panose="020E0502030308020204" charset="0"/>
              <a:sym typeface="+mn-ea"/>
            </a:endParaRPr>
          </a:p>
          <a:p>
            <a:pPr marL="457200" indent="-457200">
              <a:buFont typeface="Wingdings" panose="05000000000000000000" charset="0"/>
              <a:buChar char="§"/>
            </a:pPr>
            <a:r>
              <a:rPr lang="en-IN" sz="3200" dirty="0">
                <a:solidFill>
                  <a:srgbClr val="000000"/>
                </a:solidFill>
                <a:latin typeface="FZShuTi" panose="02010601030101010101" charset="-122"/>
                <a:ea typeface="FZShuTi" panose="02010601030101010101" charset="-122"/>
                <a:cs typeface="Maiandra GD" panose="020E0502030308020204" charset="0"/>
                <a:sym typeface="+mn-ea"/>
              </a:rPr>
              <a:t> Performace Metrics</a:t>
            </a:r>
            <a:endParaRPr lang="en-IN" sz="3200" dirty="0">
              <a:solidFill>
                <a:srgbClr val="000000"/>
              </a:solidFill>
              <a:latin typeface="FZShuTi" panose="02010601030101010101" charset="-122"/>
              <a:ea typeface="FZShuTi" panose="02010601030101010101" charset="-122"/>
              <a:cs typeface="Maiandra GD" panose="020E0502030308020204" charset="0"/>
              <a:sym typeface="+mn-ea"/>
            </a:endParaRPr>
          </a:p>
          <a:p>
            <a:pPr marL="457200" indent="-457200">
              <a:buFont typeface="Wingdings" panose="05000000000000000000" charset="0"/>
              <a:buChar char="§"/>
            </a:pPr>
            <a:r>
              <a:rPr lang="en-IN" sz="3200" dirty="0">
                <a:solidFill>
                  <a:srgbClr val="000000"/>
                </a:solidFill>
                <a:latin typeface="FZShuTi" panose="02010601030101010101" charset="-122"/>
                <a:ea typeface="FZShuTi" panose="02010601030101010101" charset="-122"/>
                <a:cs typeface="Maiandra GD" panose="020E0502030308020204" charset="0"/>
                <a:sym typeface="+mn-ea"/>
              </a:rPr>
              <a:t> Conclusion</a:t>
            </a:r>
            <a:endParaRPr lang="en-IN" sz="3200" dirty="0">
              <a:solidFill>
                <a:srgbClr val="000000"/>
              </a:solidFill>
              <a:latin typeface="FZShuTi" panose="02010601030101010101" charset="-122"/>
              <a:ea typeface="FZShuTi" panose="02010601030101010101" charset="-122"/>
              <a:cs typeface="Maiandra GD" panose="020E0502030308020204" charset="0"/>
            </a:endParaRPr>
          </a:p>
          <a:p>
            <a:pPr marL="457200" indent="-457200">
              <a:buFont typeface="Wingdings" panose="05000000000000000000" charset="0"/>
              <a:buChar char="§"/>
            </a:pPr>
            <a:r>
              <a:rPr lang="en-IN" sz="3200" dirty="0">
                <a:solidFill>
                  <a:srgbClr val="000000"/>
                </a:solidFill>
                <a:latin typeface="FZShuTi" panose="02010601030101010101" charset="-122"/>
                <a:ea typeface="FZShuTi" panose="02010601030101010101" charset="-122"/>
                <a:cs typeface="Maiandra GD" panose="020E0502030308020204" charset="0"/>
                <a:sym typeface="+mn-ea"/>
              </a:rPr>
              <a:t> References</a:t>
            </a:r>
            <a:endParaRPr lang="en-US" sz="3200" dirty="0">
              <a:latin typeface="FZShuTi" panose="02010601030101010101" charset="-122"/>
              <a:ea typeface="FZShuTi" panose="02010601030101010101" charset="-122"/>
              <a:cs typeface="Maiandra GD" panose="020E0502030308020204" charset="0"/>
            </a:endParaRPr>
          </a:p>
        </p:txBody>
      </p:sp>
      <p:sp>
        <p:nvSpPr>
          <p:cNvPr id="3" name="Text Box 2"/>
          <p:cNvSpPr txBox="1"/>
          <p:nvPr/>
        </p:nvSpPr>
        <p:spPr>
          <a:xfrm>
            <a:off x="3298190" y="818515"/>
            <a:ext cx="2969260" cy="706755"/>
          </a:xfrm>
          <a:prstGeom prst="rect">
            <a:avLst/>
          </a:prstGeom>
          <a:noFill/>
        </p:spPr>
        <p:txBody>
          <a:bodyPr wrap="square" rtlCol="0">
            <a:spAutoFit/>
          </a:bodyPr>
          <a:lstStyle/>
          <a:p>
            <a:r>
              <a:rPr lang="en-IN" altLang="en-US" sz="4000" b="1" u="sng">
                <a:latin typeface="OCR A Extended" panose="02010509020102010303" charset="0"/>
                <a:cs typeface="OCR A Extended" panose="02010509020102010303" charset="0"/>
              </a:rPr>
              <a:t>CONTENTS:</a:t>
            </a:r>
            <a:endParaRPr lang="en-IN" altLang="en-US" sz="4000" b="1" u="sng">
              <a:latin typeface="OCR A Extended" panose="02010509020102010303" charset="0"/>
              <a:cs typeface="OCR A Extended" panose="02010509020102010303" charset="0"/>
            </a:endParaRPr>
          </a:p>
        </p:txBody>
      </p:sp>
      <p:pic>
        <p:nvPicPr>
          <p:cNvPr id="4" name="Picture 3" descr="robot-18819"/>
          <p:cNvPicPr>
            <a:picLocks noChangeAspect="1"/>
          </p:cNvPicPr>
          <p:nvPr/>
        </p:nvPicPr>
        <p:blipFill>
          <a:blip r:embed="rId2"/>
          <a:stretch>
            <a:fillRect/>
          </a:stretch>
        </p:blipFill>
        <p:spPr>
          <a:xfrm>
            <a:off x="953135" y="2194560"/>
            <a:ext cx="2649855" cy="39109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1026" name="Picture 2" descr="White Backgrounds, Free White Powerpoint Background - SlideBackgrou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63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p:nvPr/>
        </p:nvSpPr>
        <p:spPr>
          <a:xfrm>
            <a:off x="4088130" y="666750"/>
            <a:ext cx="2101850" cy="521970"/>
          </a:xfrm>
          <a:prstGeom prst="rect">
            <a:avLst/>
          </a:prstGeom>
          <a:noFill/>
        </p:spPr>
        <p:txBody>
          <a:bodyPr wrap="square" rtlCol="0">
            <a:spAutoFit/>
          </a:bodyPr>
          <a:lstStyle/>
          <a:p>
            <a:r>
              <a:rPr lang="en-IN" altLang="en-US" sz="2800" u="sng">
                <a:latin typeface="Felix Titling" panose="04060505060202020A04" charset="0"/>
                <a:cs typeface="Felix Titling" panose="04060505060202020A04" charset="0"/>
                <a:sym typeface="+mn-ea"/>
              </a:rPr>
              <a:t>ABSTRACT</a:t>
            </a:r>
            <a:endParaRPr lang="en-IN" altLang="en-US" sz="2800" u="sng">
              <a:latin typeface="Felix Titling" panose="04060505060202020A04" charset="0"/>
              <a:cs typeface="Felix Titling" panose="04060505060202020A04" charset="0"/>
              <a:sym typeface="+mn-ea"/>
            </a:endParaRPr>
          </a:p>
        </p:txBody>
      </p:sp>
      <p:sp>
        <p:nvSpPr>
          <p:cNvPr id="5" name="Text Box 4"/>
          <p:cNvSpPr txBox="1"/>
          <p:nvPr/>
        </p:nvSpPr>
        <p:spPr>
          <a:xfrm>
            <a:off x="775335" y="1300480"/>
            <a:ext cx="10845165" cy="1938020"/>
          </a:xfrm>
          <a:prstGeom prst="rect">
            <a:avLst/>
          </a:prstGeom>
          <a:noFill/>
        </p:spPr>
        <p:txBody>
          <a:bodyPr wrap="square" rtlCol="0" anchor="t">
            <a:spAutoFit/>
          </a:bodyPr>
          <a:lstStyle/>
          <a:p>
            <a:r>
              <a:rPr lang="en-US" sz="2000">
                <a:solidFill>
                  <a:srgbClr val="7030A0"/>
                </a:solidFill>
                <a:latin typeface="Gill Sans MT" panose="020B0502020104020203" charset="0"/>
                <a:cs typeface="Gill Sans MT" panose="020B0502020104020203" charset="0"/>
                <a:sym typeface="+mn-ea"/>
              </a:rPr>
              <a:t>Aim</a:t>
            </a:r>
            <a:r>
              <a:rPr lang="en-US" sz="2000">
                <a:latin typeface="Gill Sans MT" panose="020B0502020104020203" charset="0"/>
                <a:cs typeface="Gill Sans MT" panose="020B0502020104020203" charset="0"/>
                <a:sym typeface="+mn-ea"/>
              </a:rPr>
              <a:t>:To develop a machine learning model that can </a:t>
            </a:r>
            <a:r>
              <a:rPr lang="en-IN" altLang="en-US" sz="2000">
                <a:latin typeface="Gill Sans MT" panose="020B0502020104020203" charset="0"/>
                <a:cs typeface="Gill Sans MT" panose="020B0502020104020203" charset="0"/>
                <a:sym typeface="+mn-ea"/>
              </a:rPr>
              <a:t>predict </a:t>
            </a:r>
            <a:r>
              <a:rPr lang="en-US" sz="2000">
                <a:latin typeface="Gill Sans MT" panose="020B0502020104020203" charset="0"/>
                <a:cs typeface="Gill Sans MT" panose="020B0502020104020203" charset="0"/>
                <a:sym typeface="+mn-ea"/>
              </a:rPr>
              <a:t>diabetes disease.</a:t>
            </a:r>
            <a:endParaRPr lang="en-US" sz="2000">
              <a:latin typeface="Gill Sans MT" panose="020B0502020104020203" charset="0"/>
              <a:cs typeface="Gill Sans MT" panose="020B0502020104020203" charset="0"/>
              <a:sym typeface="+mn-ea"/>
            </a:endParaRPr>
          </a:p>
          <a:p>
            <a:endParaRPr lang="en-US" sz="2000">
              <a:latin typeface="Gill Sans MT" panose="020B0502020104020203" charset="0"/>
              <a:cs typeface="Gill Sans MT" panose="020B0502020104020203" charset="0"/>
              <a:sym typeface="+mn-ea"/>
            </a:endParaRPr>
          </a:p>
          <a:p>
            <a:pPr marL="342900" indent="-342900">
              <a:buFont typeface="Wingdings" panose="05000000000000000000" charset="0"/>
              <a:buChar char="§"/>
            </a:pPr>
            <a:r>
              <a:rPr lang="en-US" sz="2000">
                <a:latin typeface="Gill Sans MT" panose="020B0502020104020203" charset="0"/>
                <a:cs typeface="Gill Sans MT" panose="020B0502020104020203" charset="0"/>
                <a:sym typeface="+mn-ea"/>
              </a:rPr>
              <a:t>Machine Learning</a:t>
            </a:r>
            <a:r>
              <a:rPr lang="en-IN" altLang="en-US" sz="2000">
                <a:latin typeface="Gill Sans MT" panose="020B0502020104020203" charset="0"/>
                <a:cs typeface="Gill Sans MT" panose="020B0502020104020203" charset="0"/>
                <a:sym typeface="+mn-ea"/>
              </a:rPr>
              <a:t> is a technology that</a:t>
            </a:r>
            <a:r>
              <a:rPr lang="en-US" sz="2000">
                <a:latin typeface="Gill Sans MT" panose="020B0502020104020203" charset="0"/>
                <a:cs typeface="Gill Sans MT" panose="020B0502020104020203" charset="0"/>
                <a:sym typeface="+mn-ea"/>
              </a:rPr>
              <a:t> helps computer to learn and act accordingly. </a:t>
            </a:r>
            <a:endParaRPr lang="en-US" sz="2000">
              <a:latin typeface="Gill Sans MT" panose="020B0502020104020203" charset="0"/>
              <a:cs typeface="Gill Sans MT" panose="020B0502020104020203" charset="0"/>
              <a:sym typeface="+mn-ea"/>
            </a:endParaRPr>
          </a:p>
          <a:p>
            <a:pPr marL="342900" indent="-342900">
              <a:buFont typeface="Wingdings" panose="05000000000000000000" charset="0"/>
              <a:buChar char="§"/>
            </a:pPr>
            <a:r>
              <a:rPr lang="en-US" sz="2000">
                <a:latin typeface="Gill Sans MT" panose="020B0502020104020203" charset="0"/>
                <a:cs typeface="Gill Sans MT" panose="020B0502020104020203" charset="0"/>
                <a:sym typeface="+mn-ea"/>
              </a:rPr>
              <a:t>It helps the computer to learn the complex model and predict the data. </a:t>
            </a:r>
            <a:endParaRPr lang="en-US" sz="2000">
              <a:latin typeface="Gill Sans MT" panose="020B0502020104020203" charset="0"/>
              <a:cs typeface="Gill Sans MT" panose="020B0502020104020203" charset="0"/>
              <a:sym typeface="+mn-ea"/>
            </a:endParaRPr>
          </a:p>
          <a:p>
            <a:pPr marL="342900" indent="-342900">
              <a:buFont typeface="Wingdings" panose="05000000000000000000" charset="0"/>
              <a:buChar char="§"/>
            </a:pPr>
            <a:r>
              <a:rPr lang="en-US" sz="2000">
                <a:latin typeface="Gill Sans MT" panose="020B0502020104020203" charset="0"/>
                <a:cs typeface="Gill Sans MT" panose="020B0502020104020203" charset="0"/>
                <a:sym typeface="+mn-ea"/>
              </a:rPr>
              <a:t>The value of machine learning is recognized well in health care industry which has large pool of data. </a:t>
            </a:r>
            <a:endParaRPr lang="en-US" sz="2000">
              <a:latin typeface="Gill Sans MT" panose="020B0502020104020203" charset="0"/>
              <a:cs typeface="Gill Sans MT" panose="020B0502020104020203" charset="0"/>
              <a:sym typeface="+mn-ea"/>
            </a:endParaRPr>
          </a:p>
          <a:p>
            <a:pPr marL="342900" indent="-342900">
              <a:buFont typeface="Wingdings" panose="05000000000000000000" charset="0"/>
              <a:buChar char="§"/>
            </a:pPr>
            <a:r>
              <a:rPr lang="en-US" sz="2000">
                <a:latin typeface="Gill Sans MT" panose="020B0502020104020203" charset="0"/>
                <a:cs typeface="Gill Sans MT" panose="020B0502020104020203" charset="0"/>
                <a:sym typeface="+mn-ea"/>
              </a:rPr>
              <a:t>The proposed project is based on a typical machine learning algorithm.</a:t>
            </a:r>
            <a:endParaRPr lang="en-US" sz="2000">
              <a:latin typeface="Gill Sans MT" panose="020B0502020104020203" charset="0"/>
              <a:cs typeface="Gill Sans MT" panose="020B0502020104020203" charset="0"/>
              <a:sym typeface="+mn-ea"/>
            </a:endParaRPr>
          </a:p>
        </p:txBody>
      </p:sp>
      <p:pic>
        <p:nvPicPr>
          <p:cNvPr id="7" name="Content Placeholder 6" descr="SeekPng.com_robot-png_192661"/>
          <p:cNvPicPr>
            <a:picLocks noGrp="1" noChangeAspect="1"/>
          </p:cNvPicPr>
          <p:nvPr>
            <p:ph sz="half" idx="1"/>
          </p:nvPr>
        </p:nvPicPr>
        <p:blipFill>
          <a:blip r:embed="rId2"/>
          <a:stretch>
            <a:fillRect/>
          </a:stretch>
        </p:blipFill>
        <p:spPr>
          <a:xfrm>
            <a:off x="1480820" y="3876040"/>
            <a:ext cx="3169920" cy="2414905"/>
          </a:xfrm>
          <a:prstGeom prst="rect">
            <a:avLst/>
          </a:prstGeom>
        </p:spPr>
      </p:pic>
      <p:pic>
        <p:nvPicPr>
          <p:cNvPr id="101" name="Content Placeholder 100"/>
          <p:cNvPicPr>
            <a:picLocks noGrp="1"/>
          </p:cNvPicPr>
          <p:nvPr>
            <p:ph sz="half" idx="2"/>
          </p:nvPr>
        </p:nvPicPr>
        <p:blipFill>
          <a:blip r:embed="rId3"/>
          <a:stretch>
            <a:fillRect/>
          </a:stretch>
        </p:blipFill>
        <p:spPr>
          <a:xfrm>
            <a:off x="4950460" y="3350260"/>
            <a:ext cx="5248275" cy="3305810"/>
          </a:xfrm>
          <a:prstGeom prst="rect">
            <a:avLst/>
          </a:prstGeom>
          <a:noFill/>
          <a:ln w="19050">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Backgrounds, Free White Powerpoint Background - SlideBackground"/>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63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p:nvPr/>
        </p:nvSpPr>
        <p:spPr>
          <a:xfrm>
            <a:off x="221615" y="807085"/>
            <a:ext cx="11749405" cy="1476375"/>
          </a:xfrm>
          <a:prstGeom prst="rect">
            <a:avLst/>
          </a:prstGeom>
          <a:noFill/>
        </p:spPr>
        <p:txBody>
          <a:bodyPr wrap="square" rtlCol="0" anchor="t">
            <a:spAutoFit/>
          </a:bodyPr>
          <a:lstStyle/>
          <a:p>
            <a:r>
              <a:rPr lang="en-US">
                <a:latin typeface="Gill Sans MT" panose="020B0502020104020203" charset="0"/>
                <a:cs typeface="Gill Sans MT" panose="020B0502020104020203" charset="0"/>
              </a:rPr>
              <a:t>The most notorious diseases now-a-days is Diabetes. </a:t>
            </a:r>
            <a:endParaRPr lang="en-US">
              <a:latin typeface="Gill Sans MT" panose="020B0502020104020203" charset="0"/>
              <a:cs typeface="Gill Sans MT" panose="020B0502020104020203" charset="0"/>
            </a:endParaRPr>
          </a:p>
          <a:p>
            <a:r>
              <a:rPr lang="en-US">
                <a:latin typeface="Gill Sans MT" panose="020B0502020104020203" charset="0"/>
                <a:cs typeface="Gill Sans MT" panose="020B0502020104020203" charset="0"/>
              </a:rPr>
              <a:t>Diabetes is increasing day by day in the world because of environmental, genetic factors.</a:t>
            </a:r>
            <a:endParaRPr lang="en-US">
              <a:latin typeface="Gill Sans MT" panose="020B0502020104020203" charset="0"/>
              <a:cs typeface="Gill Sans MT" panose="020B0502020104020203" charset="0"/>
            </a:endParaRPr>
          </a:p>
          <a:p>
            <a:r>
              <a:rPr lang="en-US">
                <a:latin typeface="Gill Sans MT" panose="020B0502020104020203" charset="0"/>
                <a:cs typeface="Gill Sans MT" panose="020B0502020104020203" charset="0"/>
              </a:rPr>
              <a:t>Diabetes is a hormonal disorder in which the inability of the body to produce insulin causes the metabolism of sugar in the body to be abnormal, thereby, raising the blood glucose levels in the body of a particular individual. </a:t>
            </a:r>
            <a:endParaRPr lang="en-US">
              <a:latin typeface="Gill Sans MT" panose="020B0502020104020203" charset="0"/>
              <a:cs typeface="Gill Sans MT" panose="020B0502020104020203" charset="0"/>
            </a:endParaRPr>
          </a:p>
          <a:p>
            <a:r>
              <a:rPr lang="en-US">
                <a:solidFill>
                  <a:srgbClr val="7030A0"/>
                </a:solidFill>
                <a:latin typeface="Gill Sans MT" panose="020B0502020104020203" charset="0"/>
                <a:cs typeface="Gill Sans MT" panose="020B0502020104020203" charset="0"/>
              </a:rPr>
              <a:t>Intense hunger</a:t>
            </a:r>
            <a:r>
              <a:rPr lang="en-US">
                <a:latin typeface="Gill Sans MT" panose="020B0502020104020203" charset="0"/>
                <a:cs typeface="Gill Sans MT" panose="020B0502020104020203" charset="0"/>
              </a:rPr>
              <a:t>, </a:t>
            </a:r>
            <a:r>
              <a:rPr lang="en-US">
                <a:solidFill>
                  <a:srgbClr val="7030A0"/>
                </a:solidFill>
                <a:latin typeface="Gill Sans MT" panose="020B0502020104020203" charset="0"/>
                <a:cs typeface="Gill Sans MT" panose="020B0502020104020203" charset="0"/>
              </a:rPr>
              <a:t>thirst</a:t>
            </a:r>
            <a:r>
              <a:rPr lang="en-US">
                <a:latin typeface="Gill Sans MT" panose="020B0502020104020203" charset="0"/>
                <a:cs typeface="Gill Sans MT" panose="020B0502020104020203" charset="0"/>
              </a:rPr>
              <a:t> and </a:t>
            </a:r>
            <a:r>
              <a:rPr lang="en-US">
                <a:solidFill>
                  <a:srgbClr val="7030A0"/>
                </a:solidFill>
                <a:latin typeface="Gill Sans MT" panose="020B0502020104020203" charset="0"/>
                <a:cs typeface="Gill Sans MT" panose="020B0502020104020203" charset="0"/>
              </a:rPr>
              <a:t>frequent urination </a:t>
            </a:r>
            <a:r>
              <a:rPr lang="en-US">
                <a:latin typeface="Gill Sans MT" panose="020B0502020104020203" charset="0"/>
                <a:cs typeface="Gill Sans MT" panose="020B0502020104020203" charset="0"/>
              </a:rPr>
              <a:t>are some of the observable characteristics. </a:t>
            </a:r>
            <a:endParaRPr lang="en-IN" altLang="en-US">
              <a:latin typeface="Gill Sans MT" panose="020B0502020104020203" charset="0"/>
              <a:cs typeface="Gill Sans MT" panose="020B0502020104020203" charset="0"/>
            </a:endParaRPr>
          </a:p>
        </p:txBody>
      </p:sp>
      <p:sp>
        <p:nvSpPr>
          <p:cNvPr id="14" name="Text Box 13"/>
          <p:cNvSpPr txBox="1"/>
          <p:nvPr/>
        </p:nvSpPr>
        <p:spPr>
          <a:xfrm>
            <a:off x="221615" y="5427980"/>
            <a:ext cx="11799570" cy="922020"/>
          </a:xfrm>
          <a:prstGeom prst="rect">
            <a:avLst/>
          </a:prstGeom>
          <a:solidFill>
            <a:schemeClr val="bg1"/>
          </a:solidFill>
        </p:spPr>
        <p:txBody>
          <a:bodyPr wrap="square" rtlCol="0" anchor="t">
            <a:spAutoFit/>
          </a:bodyPr>
          <a:lstStyle/>
          <a:p>
            <a:r>
              <a:rPr lang="en-US">
                <a:latin typeface="Gill Sans MT" panose="020B0502020104020203" charset="0"/>
                <a:cs typeface="Gill Sans MT" panose="020B0502020104020203" charset="0"/>
              </a:rPr>
              <a:t>In the year </a:t>
            </a:r>
            <a:r>
              <a:rPr lang="en-US" sz="1600">
                <a:latin typeface="Gill Sans MT" panose="020B0502020104020203" charset="0"/>
                <a:cs typeface="Gill Sans MT" panose="020B0502020104020203" charset="0"/>
              </a:rPr>
              <a:t>2019</a:t>
            </a:r>
            <a:r>
              <a:rPr lang="en-US">
                <a:latin typeface="Gill Sans MT" panose="020B0502020104020203" charset="0"/>
                <a:cs typeface="Gill Sans MT" panose="020B0502020104020203" charset="0"/>
              </a:rPr>
              <a:t>, approx.</a:t>
            </a:r>
            <a:r>
              <a:rPr lang="en-US" sz="1600">
                <a:latin typeface="Gill Sans MT" panose="020B0502020104020203" charset="0"/>
                <a:cs typeface="Gill Sans MT" panose="020B0502020104020203" charset="0"/>
              </a:rPr>
              <a:t>463</a:t>
            </a:r>
            <a:r>
              <a:rPr lang="en-US">
                <a:latin typeface="Gill Sans MT" panose="020B0502020104020203" charset="0"/>
                <a:cs typeface="Gill Sans MT" panose="020B0502020104020203" charset="0"/>
              </a:rPr>
              <a:t> million adults</a:t>
            </a:r>
            <a:r>
              <a:rPr lang="en-IN" altLang="en-US">
                <a:latin typeface="Gill Sans MT" panose="020B0502020104020203" charset="0"/>
                <a:cs typeface="Gill Sans MT" panose="020B0502020104020203" charset="0"/>
              </a:rPr>
              <a:t> </a:t>
            </a:r>
            <a:r>
              <a:rPr lang="en-US">
                <a:latin typeface="Gill Sans MT" panose="020B0502020104020203" charset="0"/>
                <a:cs typeface="Gill Sans MT" panose="020B0502020104020203" charset="0"/>
              </a:rPr>
              <a:t>between</a:t>
            </a:r>
            <a:r>
              <a:rPr lang="en-IN" altLang="en-US">
                <a:latin typeface="Gill Sans MT" panose="020B0502020104020203" charset="0"/>
                <a:cs typeface="Gill Sans MT" panose="020B0502020104020203" charset="0"/>
              </a:rPr>
              <a:t> </a:t>
            </a:r>
            <a:r>
              <a:rPr lang="en-US">
                <a:latin typeface="Gill Sans MT" panose="020B0502020104020203" charset="0"/>
                <a:cs typeface="Gill Sans MT" panose="020B0502020104020203" charset="0"/>
              </a:rPr>
              <a:t>the age of </a:t>
            </a:r>
            <a:r>
              <a:rPr lang="en-US" sz="1600">
                <a:latin typeface="Gill Sans MT" panose="020B0502020104020203" charset="0"/>
                <a:cs typeface="Gill Sans MT" panose="020B0502020104020203" charset="0"/>
              </a:rPr>
              <a:t>20-79</a:t>
            </a:r>
            <a:r>
              <a:rPr lang="en-US">
                <a:latin typeface="Gill Sans MT" panose="020B0502020104020203" charset="0"/>
                <a:cs typeface="Gill Sans MT" panose="020B0502020104020203" charset="0"/>
              </a:rPr>
              <a:t> years had diabetes(International Diabetes</a:t>
            </a:r>
            <a:r>
              <a:rPr lang="en-IN" altLang="en-US">
                <a:latin typeface="Gill Sans MT" panose="020B0502020104020203" charset="0"/>
                <a:cs typeface="Gill Sans MT" panose="020B0502020104020203" charset="0"/>
              </a:rPr>
              <a:t> </a:t>
            </a:r>
            <a:r>
              <a:rPr lang="en-US">
                <a:latin typeface="Gill Sans MT" panose="020B0502020104020203" charset="0"/>
                <a:cs typeface="Gill Sans MT" panose="020B0502020104020203" charset="0"/>
              </a:rPr>
              <a:t>Federation-</a:t>
            </a:r>
            <a:r>
              <a:rPr lang="en-US" sz="1600">
                <a:latin typeface="Gill Sans MT" panose="020B0502020104020203" charset="0"/>
                <a:cs typeface="Gill Sans MT" panose="020B0502020104020203" charset="0"/>
              </a:rPr>
              <a:t>IDF</a:t>
            </a:r>
            <a:r>
              <a:rPr lang="en-US">
                <a:latin typeface="Gill Sans MT" panose="020B0502020104020203" charset="0"/>
                <a:cs typeface="Gill Sans MT" panose="020B0502020104020203" charset="0"/>
              </a:rPr>
              <a:t>). </a:t>
            </a:r>
            <a:endParaRPr lang="en-US">
              <a:latin typeface="Gill Sans MT" panose="020B0502020104020203" charset="0"/>
              <a:cs typeface="Gill Sans MT" panose="020B0502020104020203" charset="0"/>
            </a:endParaRPr>
          </a:p>
          <a:p>
            <a:r>
              <a:rPr lang="en-US">
                <a:latin typeface="Gill Sans MT" panose="020B0502020104020203" charset="0"/>
                <a:cs typeface="Gill Sans MT" panose="020B0502020104020203" charset="0"/>
              </a:rPr>
              <a:t>79% of</a:t>
            </a:r>
            <a:r>
              <a:rPr lang="en-IN" altLang="en-US">
                <a:latin typeface="Gill Sans MT" panose="020B0502020104020203" charset="0"/>
                <a:cs typeface="Gill Sans MT" panose="020B0502020104020203" charset="0"/>
              </a:rPr>
              <a:t> </a:t>
            </a:r>
            <a:r>
              <a:rPr lang="en-US">
                <a:latin typeface="Gill Sans MT" panose="020B0502020104020203" charset="0"/>
                <a:cs typeface="Gill Sans MT" panose="020B0502020104020203" charset="0"/>
              </a:rPr>
              <a:t>the adult population were living</a:t>
            </a:r>
            <a:r>
              <a:rPr lang="en-IN" altLang="en-US">
                <a:latin typeface="Gill Sans MT" panose="020B0502020104020203" charset="0"/>
                <a:cs typeface="Gill Sans MT" panose="020B0502020104020203" charset="0"/>
              </a:rPr>
              <a:t> </a:t>
            </a:r>
            <a:r>
              <a:rPr lang="en-US">
                <a:latin typeface="Gill Sans MT" panose="020B0502020104020203" charset="0"/>
                <a:cs typeface="Gill Sans MT" panose="020B0502020104020203" charset="0"/>
              </a:rPr>
              <a:t>in the countries</a:t>
            </a:r>
            <a:r>
              <a:rPr lang="en-IN" altLang="en-US">
                <a:latin typeface="Gill Sans MT" panose="020B0502020104020203" charset="0"/>
                <a:cs typeface="Gill Sans MT" panose="020B0502020104020203" charset="0"/>
              </a:rPr>
              <a:t> </a:t>
            </a:r>
            <a:r>
              <a:rPr lang="en-US">
                <a:latin typeface="Gill Sans MT" panose="020B0502020104020203" charset="0"/>
                <a:cs typeface="Gill Sans MT" panose="020B0502020104020203" charset="0"/>
              </a:rPr>
              <a:t>with the low and middle-income groups.</a:t>
            </a:r>
            <a:r>
              <a:rPr lang="en-IN" altLang="en-US">
                <a:latin typeface="Gill Sans MT" panose="020B0502020104020203" charset="0"/>
                <a:cs typeface="Gill Sans MT" panose="020B0502020104020203" charset="0"/>
              </a:rPr>
              <a:t> </a:t>
            </a:r>
            <a:r>
              <a:rPr lang="en-US">
                <a:latin typeface="Gill Sans MT" panose="020B0502020104020203" charset="0"/>
                <a:cs typeface="Gill Sans MT" panose="020B0502020104020203" charset="0"/>
              </a:rPr>
              <a:t>It is</a:t>
            </a:r>
            <a:r>
              <a:rPr lang="en-IN" altLang="en-US">
                <a:latin typeface="Gill Sans MT" panose="020B0502020104020203" charset="0"/>
                <a:cs typeface="Gill Sans MT" panose="020B0502020104020203" charset="0"/>
              </a:rPr>
              <a:t> </a:t>
            </a:r>
            <a:r>
              <a:rPr lang="en-US">
                <a:latin typeface="Gill Sans MT" panose="020B0502020104020203" charset="0"/>
                <a:cs typeface="Gill Sans MT" panose="020B0502020104020203" charset="0"/>
              </a:rPr>
              <a:t>estimated that by the year 2045 approx. 700 million</a:t>
            </a:r>
            <a:r>
              <a:rPr lang="en-IN" altLang="en-US">
                <a:latin typeface="Gill Sans MT" panose="020B0502020104020203" charset="0"/>
                <a:cs typeface="Gill Sans MT" panose="020B0502020104020203" charset="0"/>
              </a:rPr>
              <a:t> </a:t>
            </a:r>
            <a:r>
              <a:rPr lang="en-US">
                <a:latin typeface="Gill Sans MT" panose="020B0502020104020203" charset="0"/>
                <a:cs typeface="Gill Sans MT" panose="020B0502020104020203" charset="0"/>
              </a:rPr>
              <a:t>people will have diabetes (IDF).</a:t>
            </a:r>
            <a:endParaRPr lang="en-US">
              <a:latin typeface="Gill Sans MT" panose="020B0502020104020203" charset="0"/>
              <a:cs typeface="Gill Sans MT" panose="020B0502020104020203" charset="0"/>
            </a:endParaRPr>
          </a:p>
        </p:txBody>
      </p:sp>
      <p:sp>
        <p:nvSpPr>
          <p:cNvPr id="12" name="Text Box 11"/>
          <p:cNvSpPr txBox="1"/>
          <p:nvPr/>
        </p:nvSpPr>
        <p:spPr>
          <a:xfrm>
            <a:off x="3075305" y="5040630"/>
            <a:ext cx="4312285" cy="245110"/>
          </a:xfrm>
          <a:prstGeom prst="rect">
            <a:avLst/>
          </a:prstGeom>
          <a:noFill/>
        </p:spPr>
        <p:txBody>
          <a:bodyPr wrap="square" rtlCol="0" anchor="t">
            <a:spAutoFit/>
          </a:bodyPr>
          <a:lstStyle/>
          <a:p>
            <a:r>
              <a:rPr lang="en-US" sz="1000">
                <a:latin typeface="Century Gothic" panose="020B0502020202020204" charset="0"/>
                <a:cs typeface="Century Gothic" panose="020B0502020202020204" charset="0"/>
              </a:rPr>
              <a:t>Fig. 1. Number of diabetic patients estimated with respect to year</a:t>
            </a:r>
            <a:endParaRPr lang="en-US" sz="1000">
              <a:latin typeface="Century Gothic" panose="020B0502020202020204" charset="0"/>
              <a:cs typeface="Century Gothic" panose="020B0502020202020204" charset="0"/>
            </a:endParaRPr>
          </a:p>
        </p:txBody>
      </p:sp>
      <p:pic>
        <p:nvPicPr>
          <p:cNvPr id="13" name="Picture 12"/>
          <p:cNvPicPr>
            <a:picLocks noChangeAspect="1"/>
          </p:cNvPicPr>
          <p:nvPr/>
        </p:nvPicPr>
        <p:blipFill>
          <a:blip r:embed="rId2"/>
          <a:stretch>
            <a:fillRect/>
          </a:stretch>
        </p:blipFill>
        <p:spPr>
          <a:xfrm>
            <a:off x="2773680" y="2272030"/>
            <a:ext cx="4839335" cy="2760345"/>
          </a:xfrm>
          <a:prstGeom prst="rect">
            <a:avLst/>
          </a:prstGeom>
          <a:ln w="19050">
            <a:solidFill>
              <a:schemeClr val="tx1"/>
            </a:solidFill>
          </a:ln>
        </p:spPr>
      </p:pic>
      <p:sp>
        <p:nvSpPr>
          <p:cNvPr id="11" name="Text Box 10"/>
          <p:cNvSpPr txBox="1"/>
          <p:nvPr/>
        </p:nvSpPr>
        <p:spPr>
          <a:xfrm>
            <a:off x="4012565" y="337185"/>
            <a:ext cx="3147695" cy="521970"/>
          </a:xfrm>
          <a:prstGeom prst="rect">
            <a:avLst/>
          </a:prstGeom>
          <a:noFill/>
        </p:spPr>
        <p:txBody>
          <a:bodyPr wrap="square" rtlCol="0">
            <a:spAutoFit/>
          </a:bodyPr>
          <a:lstStyle/>
          <a:p>
            <a:r>
              <a:rPr lang="en-IN" altLang="en-US" sz="2800" u="sng">
                <a:latin typeface="Felix Titling" panose="04060505060202020A04" charset="0"/>
                <a:cs typeface="Felix Titling" panose="04060505060202020A04" charset="0"/>
                <a:sym typeface="+mn-ea"/>
              </a:rPr>
              <a:t>INTRODUCTION</a:t>
            </a:r>
            <a:endParaRPr lang="en-IN" altLang="en-US" sz="2800" u="sng">
              <a:latin typeface="Felix Titling" panose="04060505060202020A04" charset="0"/>
              <a:cs typeface="Felix Titling" panose="04060505060202020A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Backgrounds, Free White Powerpoint Background - SlideBackgrou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8890"/>
            <a:ext cx="12192635"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14"/>
          <p:cNvSpPr txBox="1"/>
          <p:nvPr/>
        </p:nvSpPr>
        <p:spPr>
          <a:xfrm>
            <a:off x="804545" y="1202055"/>
            <a:ext cx="4933950" cy="1137285"/>
          </a:xfrm>
          <a:prstGeom prst="rect">
            <a:avLst/>
          </a:prstGeom>
          <a:noFill/>
        </p:spPr>
        <p:txBody>
          <a:bodyPr wrap="square" rtlCol="0">
            <a:spAutoFit/>
          </a:bodyPr>
          <a:lstStyle/>
          <a:p>
            <a:r>
              <a:rPr sz="2800">
                <a:latin typeface="Gill Sans MT" panose="020B0502020104020203" charset="0"/>
                <a:cs typeface="Gill Sans MT" panose="020B0502020104020203" charset="0"/>
              </a:rPr>
              <a:t>Machine Learning algorithms</a:t>
            </a:r>
            <a:r>
              <a:rPr lang="en-IN" sz="2800">
                <a:latin typeface="Gill Sans MT" panose="020B0502020104020203" charset="0"/>
                <a:cs typeface="Gill Sans MT" panose="020B0502020104020203" charset="0"/>
              </a:rPr>
              <a:t>:</a:t>
            </a:r>
            <a:endParaRPr lang="en-IN" sz="2800">
              <a:latin typeface="Gill Sans MT" panose="020B0502020104020203" charset="0"/>
              <a:cs typeface="Gill Sans MT" panose="020B0502020104020203" charset="0"/>
            </a:endParaRPr>
          </a:p>
          <a:p>
            <a:pPr marL="342900" indent="-342900">
              <a:buFont typeface="Wingdings" panose="05000000000000000000" charset="0"/>
              <a:buChar char="§"/>
            </a:pPr>
            <a:r>
              <a:rPr lang="en-IN" sz="2000">
                <a:latin typeface="Gill Sans MT" panose="020B0502020104020203" charset="0"/>
                <a:cs typeface="Gill Sans MT" panose="020B0502020104020203" charset="0"/>
              </a:rPr>
              <a:t>Unsupervised Learning</a:t>
            </a:r>
            <a:endParaRPr lang="en-IN" sz="2000">
              <a:latin typeface="Gill Sans MT" panose="020B0502020104020203" charset="0"/>
              <a:cs typeface="Gill Sans MT" panose="020B0502020104020203" charset="0"/>
            </a:endParaRPr>
          </a:p>
          <a:p>
            <a:pPr marL="342900" indent="-342900">
              <a:buFont typeface="Wingdings" panose="05000000000000000000" charset="0"/>
              <a:buChar char="§"/>
            </a:pPr>
            <a:r>
              <a:rPr lang="en-IN" sz="2000">
                <a:latin typeface="Gill Sans MT" panose="020B0502020104020203" charset="0"/>
                <a:cs typeface="Gill Sans MT" panose="020B0502020104020203" charset="0"/>
              </a:rPr>
              <a:t>Supervised Learning</a:t>
            </a:r>
            <a:endParaRPr lang="en-IN" sz="2000">
              <a:latin typeface="Gill Sans MT" panose="020B0502020104020203" charset="0"/>
              <a:cs typeface="Gill Sans MT" panose="020B0502020104020203" charset="0"/>
            </a:endParaRPr>
          </a:p>
        </p:txBody>
      </p:sp>
      <p:pic>
        <p:nvPicPr>
          <p:cNvPr id="100" name="Picture 99"/>
          <p:cNvPicPr/>
          <p:nvPr/>
        </p:nvPicPr>
        <p:blipFill>
          <a:blip r:embed="rId2"/>
          <a:srcRect l="728" t="2269" r="1263" b="1126"/>
          <a:stretch>
            <a:fillRect/>
          </a:stretch>
        </p:blipFill>
        <p:spPr>
          <a:xfrm>
            <a:off x="419735" y="2506980"/>
            <a:ext cx="5671820" cy="3487420"/>
          </a:xfrm>
          <a:prstGeom prst="rect">
            <a:avLst/>
          </a:prstGeom>
          <a:noFill/>
          <a:ln w="9525">
            <a:noFill/>
          </a:ln>
        </p:spPr>
      </p:pic>
      <p:pic>
        <p:nvPicPr>
          <p:cNvPr id="101" name="Picture 100"/>
          <p:cNvPicPr/>
          <p:nvPr/>
        </p:nvPicPr>
        <p:blipFill>
          <a:blip r:embed="rId3"/>
          <a:stretch>
            <a:fillRect/>
          </a:stretch>
        </p:blipFill>
        <p:spPr>
          <a:xfrm>
            <a:off x="6088380" y="2501900"/>
            <a:ext cx="5675630" cy="34156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Backgrounds, Free White Powerpoint Background - SlideBackgrou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5" y="-19050"/>
            <a:ext cx="12192635" cy="6877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p:nvPr/>
        </p:nvSpPr>
        <p:spPr>
          <a:xfrm>
            <a:off x="4054913" y="180578"/>
            <a:ext cx="3835728" cy="523220"/>
          </a:xfrm>
          <a:prstGeom prst="rect">
            <a:avLst/>
          </a:prstGeom>
          <a:solidFill>
            <a:schemeClr val="bg1"/>
          </a:solidFill>
        </p:spPr>
        <p:txBody>
          <a:bodyPr wrap="square" rtlCol="0">
            <a:spAutoFit/>
          </a:bodyPr>
          <a:lstStyle/>
          <a:p>
            <a:r>
              <a:rPr lang="en-IN" altLang="en-US" sz="2800" u="sng" dirty="0">
                <a:solidFill>
                  <a:srgbClr val="000000"/>
                </a:solidFill>
                <a:latin typeface="Felix Titling" panose="04060505060202020A04" charset="0"/>
                <a:ea typeface="FZShuTi" panose="02010601030101010101" charset="-122"/>
                <a:cs typeface="Felix Titling" panose="04060505060202020A04" charset="0"/>
                <a:sym typeface="+mn-ea"/>
              </a:rPr>
              <a:t>Literature </a:t>
            </a:r>
            <a:r>
              <a:rPr lang="en-IN" altLang="en-US" sz="2800" u="sng" dirty="0" err="1">
                <a:solidFill>
                  <a:srgbClr val="000000"/>
                </a:solidFill>
                <a:latin typeface="Felix Titling" panose="04060505060202020A04" charset="0"/>
                <a:ea typeface="FZShuTi" panose="02010601030101010101" charset="-122"/>
                <a:cs typeface="Felix Titling" panose="04060505060202020A04" charset="0"/>
                <a:sym typeface="+mn-ea"/>
              </a:rPr>
              <a:t>SuRvey</a:t>
            </a:r>
            <a:endParaRPr lang="en-IN" altLang="en-US" sz="2800" u="sng" dirty="0">
              <a:solidFill>
                <a:srgbClr val="000000"/>
              </a:solidFill>
              <a:latin typeface="Felix Titling" panose="04060505060202020A04" charset="0"/>
              <a:ea typeface="FZShuTi" panose="02010601030101010101" charset="-122"/>
              <a:cs typeface="Felix Titling" panose="04060505060202020A04" charset="0"/>
              <a:sym typeface="+mn-ea"/>
            </a:endParaRPr>
          </a:p>
        </p:txBody>
      </p:sp>
      <p:sp>
        <p:nvSpPr>
          <p:cNvPr id="5" name="Rectangles 4"/>
          <p:cNvSpPr/>
          <p:nvPr/>
        </p:nvSpPr>
        <p:spPr>
          <a:xfrm>
            <a:off x="18508345" y="-92710"/>
            <a:ext cx="10028555" cy="2834640"/>
          </a:xfrm>
          <a:prstGeom prst="rect">
            <a:avLst/>
          </a:prstGeom>
          <a:solidFill>
            <a:srgbClr val="C8FDFB"/>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2" name="Picture 1"/>
          <p:cNvPicPr/>
          <p:nvPr/>
        </p:nvPicPr>
        <p:blipFill>
          <a:blip r:embed="rId2">
            <a:lum contrast="6000"/>
          </a:blip>
          <a:srcRect t="44286"/>
          <a:stretch>
            <a:fillRect/>
          </a:stretch>
        </p:blipFill>
        <p:spPr>
          <a:xfrm>
            <a:off x="18980785" y="-107315"/>
            <a:ext cx="9585325" cy="2849245"/>
          </a:xfrm>
          <a:prstGeom prst="rect">
            <a:avLst/>
          </a:prstGeom>
          <a:noFill/>
          <a:ln w="9525">
            <a:noFill/>
          </a:ln>
        </p:spPr>
      </p:pic>
      <p:pic>
        <p:nvPicPr>
          <p:cNvPr id="6" name="Picture 5" descr="pngegg"/>
          <p:cNvPicPr>
            <a:picLocks noChangeAspect="1"/>
          </p:cNvPicPr>
          <p:nvPr/>
        </p:nvPicPr>
        <p:blipFill>
          <a:blip r:embed="rId3"/>
          <a:stretch>
            <a:fillRect/>
          </a:stretch>
        </p:blipFill>
        <p:spPr>
          <a:xfrm flipH="1">
            <a:off x="16660495" y="-69850"/>
            <a:ext cx="2609850" cy="2811780"/>
          </a:xfrm>
          <a:prstGeom prst="rect">
            <a:avLst/>
          </a:prstGeom>
        </p:spPr>
      </p:pic>
      <p:pic>
        <p:nvPicPr>
          <p:cNvPr id="16" name="Picture 15"/>
          <p:cNvPicPr/>
          <p:nvPr/>
        </p:nvPicPr>
        <p:blipFill>
          <a:blip r:embed="rId4"/>
          <a:srcRect t="8917"/>
          <a:stretch>
            <a:fillRect/>
          </a:stretch>
        </p:blipFill>
        <p:spPr>
          <a:xfrm>
            <a:off x="20869910" y="3061335"/>
            <a:ext cx="5148580" cy="3284220"/>
          </a:xfrm>
          <a:prstGeom prst="rect">
            <a:avLst/>
          </a:prstGeom>
          <a:noFill/>
          <a:ln w="9525">
            <a:noFill/>
          </a:ln>
        </p:spPr>
      </p:pic>
      <p:graphicFrame>
        <p:nvGraphicFramePr>
          <p:cNvPr id="12" name="Table 12"/>
          <p:cNvGraphicFramePr>
            <a:graphicFrameLocks noGrp="1"/>
          </p:cNvGraphicFramePr>
          <p:nvPr/>
        </p:nvGraphicFramePr>
        <p:xfrm>
          <a:off x="510540" y="1290320"/>
          <a:ext cx="11234420" cy="5397500"/>
        </p:xfrm>
        <a:graphic>
          <a:graphicData uri="http://schemas.openxmlformats.org/drawingml/2006/table">
            <a:tbl>
              <a:tblPr firstRow="1" bandRow="1">
                <a:tableStyleId>{5C22544A-7EE6-4342-B048-85BDC9FD1C3A}</a:tableStyleId>
              </a:tblPr>
              <a:tblGrid>
                <a:gridCol w="812165"/>
                <a:gridCol w="2370455"/>
                <a:gridCol w="2595245"/>
                <a:gridCol w="1751965"/>
                <a:gridCol w="3704590"/>
              </a:tblGrid>
              <a:tr h="730885">
                <a:tc>
                  <a:txBody>
                    <a:bodyPr/>
                    <a:lstStyle/>
                    <a:p>
                      <a:r>
                        <a:rPr lang="en-IN" dirty="0">
                          <a:solidFill>
                            <a:schemeClr val="tx1"/>
                          </a:solidFill>
                          <a:latin typeface="Gill Sans MT" panose="020B0502020104020203" charset="0"/>
                          <a:cs typeface="Gill Sans MT" panose="020B0502020104020203" charset="0"/>
                        </a:rPr>
                        <a:t>S/NO</a:t>
                      </a:r>
                      <a:endParaRPr lang="en-IN" dirty="0">
                        <a:solidFill>
                          <a:schemeClr val="tx1"/>
                        </a:solidFill>
                        <a:latin typeface="Gill Sans MT" panose="020B0502020104020203" charset="0"/>
                        <a:cs typeface="Gill Sans MT" panose="020B0502020104020203" charset="0"/>
                      </a:endParaRPr>
                    </a:p>
                  </a:txBody>
                  <a:tcPr>
                    <a:solidFill>
                      <a:schemeClr val="accent4"/>
                    </a:solidFill>
                  </a:tcPr>
                </a:tc>
                <a:tc>
                  <a:txBody>
                    <a:bodyPr/>
                    <a:lstStyle/>
                    <a:p>
                      <a:r>
                        <a:rPr lang="en-IN" dirty="0">
                          <a:solidFill>
                            <a:schemeClr val="tx1"/>
                          </a:solidFill>
                          <a:latin typeface="Gill Sans MT" panose="020B0502020104020203" charset="0"/>
                          <a:cs typeface="Gill Sans MT" panose="020B0502020104020203" charset="0"/>
                        </a:rPr>
                        <a:t>TITLE</a:t>
                      </a:r>
                      <a:endParaRPr lang="en-IN" dirty="0">
                        <a:solidFill>
                          <a:schemeClr val="tx1"/>
                        </a:solidFill>
                        <a:latin typeface="Gill Sans MT" panose="020B0502020104020203" charset="0"/>
                        <a:cs typeface="Gill Sans MT" panose="020B0502020104020203" charset="0"/>
                      </a:endParaRPr>
                    </a:p>
                  </a:txBody>
                  <a:tcPr>
                    <a:solidFill>
                      <a:schemeClr val="accent4"/>
                    </a:solidFill>
                  </a:tcPr>
                </a:tc>
                <a:tc>
                  <a:txBody>
                    <a:bodyPr/>
                    <a:lstStyle/>
                    <a:p>
                      <a:r>
                        <a:rPr lang="en-IN" dirty="0">
                          <a:solidFill>
                            <a:schemeClr val="tx1"/>
                          </a:solidFill>
                          <a:latin typeface="Gill Sans MT" panose="020B0502020104020203" charset="0"/>
                          <a:cs typeface="Gill Sans MT" panose="020B0502020104020203" charset="0"/>
                        </a:rPr>
                        <a:t>DESCRIPTION</a:t>
                      </a:r>
                      <a:endParaRPr lang="en-IN" dirty="0">
                        <a:solidFill>
                          <a:schemeClr val="tx1"/>
                        </a:solidFill>
                        <a:latin typeface="Gill Sans MT" panose="020B0502020104020203" charset="0"/>
                        <a:cs typeface="Gill Sans MT" panose="020B0502020104020203" charset="0"/>
                      </a:endParaRPr>
                    </a:p>
                  </a:txBody>
                  <a:tcPr>
                    <a:solidFill>
                      <a:schemeClr val="accent4"/>
                    </a:solidFill>
                  </a:tcPr>
                </a:tc>
                <a:tc>
                  <a:txBody>
                    <a:bodyPr/>
                    <a:lstStyle/>
                    <a:p>
                      <a:r>
                        <a:rPr lang="en-IN" dirty="0">
                          <a:solidFill>
                            <a:schemeClr val="tx1"/>
                          </a:solidFill>
                          <a:latin typeface="Gill Sans MT" panose="020B0502020104020203" charset="0"/>
                          <a:cs typeface="Gill Sans MT" panose="020B0502020104020203" charset="0"/>
                        </a:rPr>
                        <a:t>PROPOSED BY</a:t>
                      </a:r>
                      <a:endParaRPr lang="en-IN" dirty="0">
                        <a:solidFill>
                          <a:schemeClr val="tx1"/>
                        </a:solidFill>
                        <a:latin typeface="Gill Sans MT" panose="020B0502020104020203" charset="0"/>
                        <a:cs typeface="Gill Sans MT" panose="020B0502020104020203" charset="0"/>
                      </a:endParaRPr>
                    </a:p>
                  </a:txBody>
                  <a:tcPr>
                    <a:solidFill>
                      <a:schemeClr val="accent4"/>
                    </a:solidFill>
                  </a:tcPr>
                </a:tc>
                <a:tc>
                  <a:txBody>
                    <a:bodyPr/>
                    <a:lstStyle/>
                    <a:p>
                      <a:r>
                        <a:rPr lang="en-IN" dirty="0">
                          <a:solidFill>
                            <a:schemeClr val="tx1"/>
                          </a:solidFill>
                          <a:latin typeface="Gill Sans MT" panose="020B0502020104020203" charset="0"/>
                          <a:cs typeface="Gill Sans MT" panose="020B0502020104020203" charset="0"/>
                        </a:rPr>
                        <a:t>LIMITATIONS</a:t>
                      </a:r>
                      <a:endParaRPr lang="en-IN" dirty="0">
                        <a:solidFill>
                          <a:schemeClr val="tx1"/>
                        </a:solidFill>
                        <a:latin typeface="Gill Sans MT" panose="020B0502020104020203" charset="0"/>
                        <a:cs typeface="Gill Sans MT" panose="020B0502020104020203" charset="0"/>
                      </a:endParaRPr>
                    </a:p>
                  </a:txBody>
                  <a:tcPr>
                    <a:solidFill>
                      <a:schemeClr val="accent4"/>
                    </a:solidFill>
                  </a:tcPr>
                </a:tc>
              </a:tr>
              <a:tr h="1191895">
                <a:tc>
                  <a:txBody>
                    <a:bodyPr/>
                    <a:lstStyle/>
                    <a:p>
                      <a:r>
                        <a:rPr lang="en-IN" dirty="0">
                          <a:latin typeface="Gill Sans MT" panose="020B0502020104020203" charset="0"/>
                          <a:cs typeface="Gill Sans MT" panose="020B0502020104020203" charset="0"/>
                        </a:rPr>
                        <a:t>1.</a:t>
                      </a:r>
                      <a:endParaRPr lang="en-IN" dirty="0">
                        <a:latin typeface="Gill Sans MT" panose="020B0502020104020203" charset="0"/>
                        <a:cs typeface="Gill Sans MT" panose="020B0502020104020203" charset="0"/>
                      </a:endParaRPr>
                    </a:p>
                  </a:txBody>
                  <a:tcPr>
                    <a:solidFill>
                      <a:schemeClr val="accent4">
                        <a:lumMod val="40000"/>
                        <a:lumOff val="60000"/>
                      </a:schemeClr>
                    </a:solidFill>
                  </a:tcPr>
                </a:tc>
                <a:tc>
                  <a:txBody>
                    <a:bodyPr/>
                    <a:lstStyle/>
                    <a:p>
                      <a:r>
                        <a:rPr lang="en-US" dirty="0">
                          <a:latin typeface="Gill Sans MT" panose="020B0502020104020203" charset="0"/>
                          <a:cs typeface="Gill Sans MT" panose="020B0502020104020203" charset="0"/>
                        </a:rPr>
                        <a:t>Diabetes disease prediction using machine learning on big data of healthcare.</a:t>
                      </a:r>
                      <a:endParaRPr lang="en-US" dirty="0">
                        <a:latin typeface="Gill Sans MT" panose="020B0502020104020203" charset="0"/>
                        <a:cs typeface="Gill Sans MT" panose="020B0502020104020203" charset="0"/>
                      </a:endParaRPr>
                    </a:p>
                  </a:txBody>
                  <a:tcPr>
                    <a:solidFill>
                      <a:schemeClr val="accent4">
                        <a:lumMod val="40000"/>
                        <a:lumOff val="60000"/>
                      </a:schemeClr>
                    </a:solidFill>
                  </a:tcPr>
                </a:tc>
                <a:tc>
                  <a:txBody>
                    <a:bodyPr/>
                    <a:lstStyle/>
                    <a:p>
                      <a:r>
                        <a:rPr lang="en-IN" sz="1800">
                          <a:latin typeface="Gill Sans MT" panose="020B0502020104020203" charset="0"/>
                          <a:cs typeface="Gill Sans MT" panose="020B0502020104020203" charset="0"/>
                          <a:sym typeface="+mn-ea"/>
                        </a:rPr>
                        <a:t>Algorithms used are  </a:t>
                      </a:r>
                      <a:r>
                        <a:rPr lang="en-US" dirty="0">
                          <a:latin typeface="Gill Sans MT" panose="020B0502020104020203" charset="0"/>
                          <a:cs typeface="Gill Sans MT" panose="020B0502020104020203" charset="0"/>
                        </a:rPr>
                        <a:t>Naive Bayes, Support Vector Machine, Random Forest and Simple CART</a:t>
                      </a:r>
                      <a:endParaRPr lang="en-US" dirty="0">
                        <a:latin typeface="Gill Sans MT" panose="020B0502020104020203" charset="0"/>
                        <a:cs typeface="Gill Sans MT" panose="020B0502020104020203" charset="0"/>
                      </a:endParaRPr>
                    </a:p>
                  </a:txBody>
                  <a:tcPr>
                    <a:solidFill>
                      <a:schemeClr val="accent4">
                        <a:lumMod val="40000"/>
                        <a:lumOff val="60000"/>
                      </a:schemeClr>
                    </a:solidFill>
                  </a:tcPr>
                </a:tc>
                <a:tc>
                  <a:txBody>
                    <a:bodyPr/>
                    <a:lstStyle/>
                    <a:p>
                      <a:r>
                        <a:rPr lang="de-DE" dirty="0">
                          <a:latin typeface="Gill Sans MT" panose="020B0502020104020203" charset="0"/>
                          <a:cs typeface="Gill Sans MT" panose="020B0502020104020203" charset="0"/>
                        </a:rPr>
                        <a:t>A. Mir and S. N. Dhage.</a:t>
                      </a:r>
                      <a:endParaRPr lang="de-DE" dirty="0">
                        <a:latin typeface="Gill Sans MT" panose="020B0502020104020203" charset="0"/>
                        <a:cs typeface="Gill Sans MT" panose="020B0502020104020203" charset="0"/>
                      </a:endParaRPr>
                    </a:p>
                  </a:txBody>
                  <a:tcPr>
                    <a:solidFill>
                      <a:schemeClr val="accent4">
                        <a:lumMod val="40000"/>
                        <a:lumOff val="60000"/>
                      </a:schemeClr>
                    </a:solidFill>
                  </a:tcPr>
                </a:tc>
                <a:tc>
                  <a:txBody>
                    <a:bodyPr/>
                    <a:lstStyle/>
                    <a:p>
                      <a:r>
                        <a:rPr lang="en-US" sz="1800" dirty="0">
                          <a:effectLst/>
                          <a:latin typeface="Gill Sans MT" panose="020B0502020104020203" charset="0"/>
                          <a:cs typeface="Gill Sans MT" panose="020B0502020104020203" charset="0"/>
                          <a:sym typeface="+mn-ea"/>
                        </a:rPr>
                        <a:t>The authors have not performed any</a:t>
                      </a:r>
                      <a:r>
                        <a:rPr lang="en-IN" altLang="en-US" sz="1800" dirty="0">
                          <a:effectLst/>
                          <a:latin typeface="Gill Sans MT" panose="020B0502020104020203" charset="0"/>
                          <a:cs typeface="Gill Sans MT" panose="020B0502020104020203" charset="0"/>
                          <a:sym typeface="+mn-ea"/>
                        </a:rPr>
                        <a:t> </a:t>
                      </a:r>
                      <a:r>
                        <a:rPr lang="en-IN" sz="1800" dirty="0">
                          <a:latin typeface="Gill Sans MT" panose="020B0502020104020203" charset="0"/>
                          <a:cs typeface="Gill Sans MT" panose="020B0502020104020203" charset="0"/>
                          <a:sym typeface="+mn-ea"/>
                        </a:rPr>
                        <a:t>Cross-validation.</a:t>
                      </a:r>
                      <a:endParaRPr lang="en-IN" dirty="0">
                        <a:latin typeface="Gill Sans MT" panose="020B0502020104020203" charset="0"/>
                        <a:cs typeface="Gill Sans MT" panose="020B0502020104020203" charset="0"/>
                      </a:endParaRPr>
                    </a:p>
                  </a:txBody>
                  <a:tcPr>
                    <a:solidFill>
                      <a:schemeClr val="accent4">
                        <a:lumMod val="40000"/>
                        <a:lumOff val="60000"/>
                      </a:schemeClr>
                    </a:solidFill>
                  </a:tcPr>
                </a:tc>
              </a:tr>
              <a:tr h="1463040">
                <a:tc>
                  <a:txBody>
                    <a:bodyPr/>
                    <a:lstStyle/>
                    <a:p>
                      <a:r>
                        <a:rPr lang="en-IN" dirty="0">
                          <a:latin typeface="Gill Sans MT" panose="020B0502020104020203" charset="0"/>
                          <a:cs typeface="Gill Sans MT" panose="020B0502020104020203" charset="0"/>
                        </a:rPr>
                        <a:t>2.</a:t>
                      </a:r>
                      <a:endParaRPr lang="en-IN" dirty="0">
                        <a:latin typeface="Gill Sans MT" panose="020B0502020104020203" charset="0"/>
                        <a:cs typeface="Gill Sans MT" panose="020B0502020104020203" charset="0"/>
                      </a:endParaRPr>
                    </a:p>
                  </a:txBody>
                  <a:tcPr>
                    <a:solidFill>
                      <a:schemeClr val="accent4">
                        <a:lumMod val="20000"/>
                        <a:lumOff val="80000"/>
                      </a:schemeClr>
                    </a:solidFill>
                  </a:tcPr>
                </a:tc>
                <a:tc>
                  <a:txBody>
                    <a:bodyPr/>
                    <a:lstStyle/>
                    <a:p>
                      <a:r>
                        <a:rPr lang="en-IN" sz="1800" b="0" i="0" kern="1200" dirty="0">
                          <a:solidFill>
                            <a:schemeClr val="dk1"/>
                          </a:solidFill>
                          <a:effectLst/>
                          <a:latin typeface="Gill Sans MT" panose="020B0502020104020203" charset="0"/>
                          <a:ea typeface="+mn-ea"/>
                          <a:cs typeface="Gill Sans MT" panose="020B0502020104020203" charset="0"/>
                        </a:rPr>
                        <a:t>An Intelligent System for Diabetes Prediction.</a:t>
                      </a:r>
                      <a:endParaRPr lang="en-IN" sz="1800" b="0" i="0" kern="1200" dirty="0">
                        <a:solidFill>
                          <a:schemeClr val="dk1"/>
                        </a:solidFill>
                        <a:effectLst/>
                        <a:latin typeface="Gill Sans MT" panose="020B0502020104020203" charset="0"/>
                        <a:ea typeface="+mn-ea"/>
                        <a:cs typeface="Gill Sans MT" panose="020B0502020104020203" charset="0"/>
                      </a:endParaRPr>
                    </a:p>
                  </a:txBody>
                  <a:tcPr>
                    <a:solidFill>
                      <a:schemeClr val="accent4">
                        <a:lumMod val="20000"/>
                        <a:lumOff val="80000"/>
                      </a:schemeClr>
                    </a:solidFill>
                  </a:tcPr>
                </a:tc>
                <a:tc>
                  <a:txBody>
                    <a:bodyPr/>
                    <a:lstStyle/>
                    <a:p>
                      <a:r>
                        <a:rPr lang="en-IN" sz="1800">
                          <a:latin typeface="Gill Sans MT" panose="020B0502020104020203" charset="0"/>
                          <a:cs typeface="Gill Sans MT" panose="020B0502020104020203" charset="0"/>
                          <a:sym typeface="+mn-ea"/>
                        </a:rPr>
                        <a:t>Algorithms used are </a:t>
                      </a:r>
                      <a:r>
                        <a:rPr lang="en-US" sz="1800" dirty="0">
                          <a:latin typeface="Gill Sans MT" panose="020B0502020104020203" charset="0"/>
                          <a:cs typeface="Gill Sans MT" panose="020B0502020104020203" charset="0"/>
                          <a:sym typeface="+mn-ea"/>
                        </a:rPr>
                        <a:t>Naive</a:t>
                      </a:r>
                      <a:r>
                        <a:rPr lang="en-IN" altLang="en-US" sz="1800" dirty="0">
                          <a:latin typeface="Gill Sans MT" panose="020B0502020104020203" charset="0"/>
                          <a:cs typeface="Gill Sans MT" panose="020B0502020104020203" charset="0"/>
                          <a:sym typeface="+mn-ea"/>
                        </a:rPr>
                        <a:t> </a:t>
                      </a:r>
                      <a:r>
                        <a:rPr lang="en-US" sz="1800" b="0" i="0" kern="1200" dirty="0">
                          <a:solidFill>
                            <a:schemeClr val="dk1"/>
                          </a:solidFill>
                          <a:effectLst/>
                          <a:latin typeface="Gill Sans MT" panose="020B0502020104020203" charset="0"/>
                          <a:ea typeface="+mn-ea"/>
                          <a:cs typeface="Gill Sans MT" panose="020B0502020104020203" charset="0"/>
                        </a:rPr>
                        <a:t>Bayes and support vector machine algorithms for diabetes prediction.</a:t>
                      </a:r>
                      <a:endParaRPr lang="en-US" sz="1800" b="0" i="0" kern="1200" dirty="0">
                        <a:solidFill>
                          <a:schemeClr val="dk1"/>
                        </a:solidFill>
                        <a:effectLst/>
                        <a:latin typeface="Gill Sans MT" panose="020B0502020104020203" charset="0"/>
                        <a:ea typeface="+mn-ea"/>
                        <a:cs typeface="Gill Sans MT" panose="020B0502020104020203" charset="0"/>
                      </a:endParaRPr>
                    </a:p>
                  </a:txBody>
                  <a:tcPr>
                    <a:solidFill>
                      <a:schemeClr val="accent4">
                        <a:lumMod val="20000"/>
                        <a:lumOff val="80000"/>
                      </a:schemeClr>
                    </a:solidFill>
                  </a:tcPr>
                </a:tc>
                <a:tc>
                  <a:txBody>
                    <a:bodyPr/>
                    <a:lstStyle/>
                    <a:p>
                      <a:r>
                        <a:rPr lang="it-IT" sz="1800" b="0" i="0" kern="1200" dirty="0">
                          <a:solidFill>
                            <a:schemeClr val="dk1"/>
                          </a:solidFill>
                          <a:effectLst/>
                          <a:latin typeface="Gill Sans MT" panose="020B0502020104020203" charset="0"/>
                          <a:ea typeface="+mn-ea"/>
                          <a:cs typeface="Gill Sans MT" panose="020B0502020104020203" charset="0"/>
                        </a:rPr>
                        <a:t>Z. Tafa,</a:t>
                      </a:r>
                      <a:endParaRPr lang="it-IT" sz="1800" b="0" i="0" kern="1200" dirty="0">
                        <a:solidFill>
                          <a:schemeClr val="dk1"/>
                        </a:solidFill>
                        <a:effectLst/>
                        <a:latin typeface="Gill Sans MT" panose="020B0502020104020203" charset="0"/>
                        <a:ea typeface="+mn-ea"/>
                        <a:cs typeface="Gill Sans MT" panose="020B0502020104020203" charset="0"/>
                      </a:endParaRPr>
                    </a:p>
                    <a:p>
                      <a:r>
                        <a:rPr lang="it-IT" sz="1800" b="0" i="0" kern="1200" dirty="0">
                          <a:solidFill>
                            <a:schemeClr val="dk1"/>
                          </a:solidFill>
                          <a:effectLst/>
                          <a:latin typeface="Gill Sans MT" panose="020B0502020104020203" charset="0"/>
                          <a:ea typeface="+mn-ea"/>
                          <a:cs typeface="Gill Sans MT" panose="020B0502020104020203" charset="0"/>
                        </a:rPr>
                        <a:t>N. Pervetica, and B. Karahoda</a:t>
                      </a:r>
                      <a:endParaRPr lang="en-IN" dirty="0">
                        <a:latin typeface="Gill Sans MT" panose="020B0502020104020203" charset="0"/>
                        <a:cs typeface="Gill Sans MT" panose="020B0502020104020203" charset="0"/>
                      </a:endParaRPr>
                    </a:p>
                  </a:txBody>
                  <a:tcPr>
                    <a:solidFill>
                      <a:schemeClr val="accent4">
                        <a:lumMod val="20000"/>
                        <a:lumOff val="80000"/>
                      </a:schemeClr>
                    </a:solidFill>
                  </a:tcPr>
                </a:tc>
                <a:tc>
                  <a:txBody>
                    <a:bodyPr/>
                    <a:lstStyle/>
                    <a:p>
                      <a:r>
                        <a:rPr lang="en-US" sz="1800" b="0" i="0" kern="1200" dirty="0">
                          <a:solidFill>
                            <a:schemeClr val="dk1"/>
                          </a:solidFill>
                          <a:effectLst/>
                          <a:latin typeface="Gill Sans MT" panose="020B0502020104020203" charset="0"/>
                          <a:ea typeface="+mn-ea"/>
                          <a:cs typeface="Gill Sans MT" panose="020B0502020104020203" charset="0"/>
                        </a:rPr>
                        <a:t>The authors have not performed any preprocessing technique to filter out any unwanted values.</a:t>
                      </a:r>
                      <a:endParaRPr lang="en-US" sz="1800" b="0" i="0" kern="1200" dirty="0">
                        <a:solidFill>
                          <a:schemeClr val="dk1"/>
                        </a:solidFill>
                        <a:effectLst/>
                        <a:latin typeface="Gill Sans MT" panose="020B0502020104020203" charset="0"/>
                        <a:ea typeface="+mn-ea"/>
                        <a:cs typeface="Gill Sans MT" panose="020B0502020104020203" charset="0"/>
                      </a:endParaRPr>
                    </a:p>
                  </a:txBody>
                  <a:tcPr>
                    <a:solidFill>
                      <a:schemeClr val="accent4">
                        <a:lumMod val="20000"/>
                        <a:lumOff val="80000"/>
                      </a:schemeClr>
                    </a:solidFill>
                  </a:tcPr>
                </a:tc>
              </a:tr>
              <a:tr h="1313180">
                <a:tc>
                  <a:txBody>
                    <a:bodyPr/>
                    <a:lstStyle/>
                    <a:p>
                      <a:r>
                        <a:rPr lang="en-IN">
                          <a:latin typeface="Gill Sans MT" panose="020B0502020104020203" charset="0"/>
                          <a:cs typeface="Gill Sans MT" panose="020B0502020104020203" charset="0"/>
                        </a:rPr>
                        <a:t>3.</a:t>
                      </a:r>
                      <a:endParaRPr lang="en-IN">
                        <a:latin typeface="Gill Sans MT" panose="020B0502020104020203" charset="0"/>
                        <a:cs typeface="Gill Sans MT" panose="020B0502020104020203" charset="0"/>
                      </a:endParaRPr>
                    </a:p>
                  </a:txBody>
                  <a:tcPr>
                    <a:solidFill>
                      <a:schemeClr val="accent4">
                        <a:lumMod val="40000"/>
                        <a:lumOff val="60000"/>
                      </a:schemeClr>
                    </a:solidFill>
                  </a:tcPr>
                </a:tc>
                <a:tc>
                  <a:txBody>
                    <a:bodyPr/>
                    <a:lstStyle/>
                    <a:p>
                      <a:r>
                        <a:rPr lang="en-IN">
                          <a:latin typeface="Gill Sans MT" panose="020B0502020104020203" charset="0"/>
                          <a:cs typeface="Gill Sans MT" panose="020B0502020104020203" charset="0"/>
                        </a:rPr>
                        <a:t>Prediction of Diabetes using Classification Algorithms.</a:t>
                      </a:r>
                      <a:endParaRPr lang="en-IN">
                        <a:latin typeface="Gill Sans MT" panose="020B0502020104020203" charset="0"/>
                        <a:cs typeface="Gill Sans MT" panose="020B0502020104020203" charset="0"/>
                      </a:endParaRPr>
                    </a:p>
                  </a:txBody>
                  <a:tcPr>
                    <a:solidFill>
                      <a:schemeClr val="accent4">
                        <a:lumMod val="40000"/>
                        <a:lumOff val="60000"/>
                      </a:schemeClr>
                    </a:solidFill>
                  </a:tcPr>
                </a:tc>
                <a:tc>
                  <a:txBody>
                    <a:bodyPr/>
                    <a:lstStyle/>
                    <a:p>
                      <a:r>
                        <a:rPr lang="en-IN">
                          <a:latin typeface="Gill Sans MT" panose="020B0502020104020203" charset="0"/>
                          <a:cs typeface="Gill Sans MT" panose="020B0502020104020203" charset="0"/>
                        </a:rPr>
                        <a:t>Algorithms used are Support Vector Machine (SVM), Naive Bayes Classifier and Decision tree.</a:t>
                      </a:r>
                      <a:endParaRPr lang="en-IN">
                        <a:latin typeface="Gill Sans MT" panose="020B0502020104020203" charset="0"/>
                        <a:cs typeface="Gill Sans MT" panose="020B0502020104020203" charset="0"/>
                      </a:endParaRPr>
                    </a:p>
                  </a:txBody>
                  <a:tcPr>
                    <a:solidFill>
                      <a:schemeClr val="accent4">
                        <a:lumMod val="40000"/>
                        <a:lumOff val="60000"/>
                      </a:schemeClr>
                    </a:solidFill>
                  </a:tcPr>
                </a:tc>
                <a:tc>
                  <a:txBody>
                    <a:bodyPr/>
                    <a:lstStyle/>
                    <a:p>
                      <a:r>
                        <a:rPr lang="en-IN">
                          <a:latin typeface="Gill Sans MT" panose="020B0502020104020203" charset="0"/>
                          <a:cs typeface="Gill Sans MT" panose="020B0502020104020203" charset="0"/>
                        </a:rPr>
                        <a:t>Deepti Sisodiaa, Dilip Singh Sisodia</a:t>
                      </a:r>
                      <a:endParaRPr lang="en-IN">
                        <a:latin typeface="Gill Sans MT" panose="020B0502020104020203" charset="0"/>
                        <a:cs typeface="Gill Sans MT" panose="020B0502020104020203" charset="0"/>
                      </a:endParaRPr>
                    </a:p>
                  </a:txBody>
                  <a:tcPr>
                    <a:solidFill>
                      <a:schemeClr val="accent4">
                        <a:lumMod val="40000"/>
                        <a:lumOff val="60000"/>
                      </a:schemeClr>
                    </a:solidFill>
                  </a:tcPr>
                </a:tc>
                <a:tc>
                  <a:txBody>
                    <a:bodyPr/>
                    <a:lstStyle/>
                    <a:p>
                      <a:r>
                        <a:rPr lang="en-US" sz="1800" dirty="0">
                          <a:effectLst/>
                          <a:latin typeface="Gill Sans MT" panose="020B0502020104020203" charset="0"/>
                          <a:cs typeface="Gill Sans MT" panose="020B0502020104020203" charset="0"/>
                          <a:sym typeface="+mn-ea"/>
                        </a:rPr>
                        <a:t>The authors have not performed any</a:t>
                      </a:r>
                      <a:r>
                        <a:rPr lang="en-IN" altLang="en-US" sz="1800" dirty="0">
                          <a:effectLst/>
                          <a:latin typeface="Gill Sans MT" panose="020B0502020104020203" charset="0"/>
                          <a:cs typeface="Gill Sans MT" panose="020B0502020104020203" charset="0"/>
                          <a:sym typeface="+mn-ea"/>
                        </a:rPr>
                        <a:t> </a:t>
                      </a:r>
                      <a:r>
                        <a:rPr lang="en-IN" dirty="0">
                          <a:latin typeface="Gill Sans MT" panose="020B0502020104020203" charset="0"/>
                          <a:cs typeface="Gill Sans MT" panose="020B0502020104020203" charset="0"/>
                        </a:rPr>
                        <a:t>Cross-validation.</a:t>
                      </a:r>
                      <a:endParaRPr lang="en-IN" dirty="0">
                        <a:latin typeface="Gill Sans MT" panose="020B0502020104020203" charset="0"/>
                        <a:cs typeface="Gill Sans MT" panose="020B0502020104020203" charset="0"/>
                      </a:endParaRPr>
                    </a:p>
                  </a:txBody>
                  <a:tcPr>
                    <a:solidFill>
                      <a:schemeClr val="accent4">
                        <a:lumMod val="40000"/>
                        <a:lumOff val="60000"/>
                      </a:schemeClr>
                    </a:solidFill>
                  </a:tcPr>
                </a:tc>
              </a:tr>
            </a:tbl>
          </a:graphicData>
        </a:graphic>
      </p:graphicFrame>
      <p:sp>
        <p:nvSpPr>
          <p:cNvPr id="14" name="TextBox 13"/>
          <p:cNvSpPr txBox="1"/>
          <p:nvPr/>
        </p:nvSpPr>
        <p:spPr>
          <a:xfrm>
            <a:off x="982531" y="631660"/>
            <a:ext cx="10365828" cy="645160"/>
          </a:xfrm>
          <a:prstGeom prst="rect">
            <a:avLst/>
          </a:prstGeom>
          <a:solidFill>
            <a:schemeClr val="bg1"/>
          </a:solidFill>
        </p:spPr>
        <p:txBody>
          <a:bodyPr wrap="square">
            <a:spAutoFit/>
          </a:bodyPr>
          <a:lstStyle/>
          <a:p>
            <a:r>
              <a:rPr lang="en-US" dirty="0">
                <a:solidFill>
                  <a:srgbClr val="000000"/>
                </a:solidFill>
                <a:latin typeface="Gill Sans MT" panose="020B0502020104020203" charset="0"/>
                <a:cs typeface="Gill Sans MT" panose="020B0502020104020203" charset="0"/>
              </a:rPr>
              <a:t>M</a:t>
            </a:r>
            <a:r>
              <a:rPr lang="en-US" b="0" i="0" dirty="0">
                <a:solidFill>
                  <a:srgbClr val="000000"/>
                </a:solidFill>
                <a:effectLst/>
                <a:latin typeface="Gill Sans MT" panose="020B0502020104020203" charset="0"/>
                <a:cs typeface="Gill Sans MT" panose="020B0502020104020203" charset="0"/>
              </a:rPr>
              <a:t>any studies have been performed and various machine learning models are used for doing the classification and prediction of diabetes.</a:t>
            </a:r>
            <a:endParaRPr lang="en-IN" dirty="0">
              <a:latin typeface="Gill Sans MT" panose="020B0502020104020203" charset="0"/>
              <a:cs typeface="Gill Sans MT" panose="020B0502020104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Backgrounds, Free White Powerpoint Background - SlideBackground"/>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0" y="-81280"/>
            <a:ext cx="12192000" cy="694817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p:nvPr/>
        </p:nvSpPr>
        <p:spPr>
          <a:xfrm>
            <a:off x="828916" y="468927"/>
            <a:ext cx="11116310" cy="829945"/>
          </a:xfrm>
          <a:prstGeom prst="rect">
            <a:avLst/>
          </a:prstGeom>
          <a:solidFill>
            <a:schemeClr val="bg1"/>
          </a:solidFill>
        </p:spPr>
        <p:txBody>
          <a:bodyPr wrap="none" rtlCol="0" anchor="t">
            <a:spAutoFit/>
          </a:bodyPr>
          <a:lstStyle/>
          <a:p>
            <a:pPr indent="0" algn="ctr">
              <a:buFont typeface="Wingdings" panose="05000000000000000000" charset="0"/>
              <a:buNone/>
            </a:pPr>
            <a:r>
              <a:rPr lang="en-US" sz="2400" u="sng" dirty="0">
                <a:latin typeface="Felix Titling" panose="04060505060202020A04" charset="0"/>
                <a:cs typeface="Felix Titling" panose="04060505060202020A04" charset="0"/>
              </a:rPr>
              <a:t>Diabetes disease prediction using machine learning on big data </a:t>
            </a:r>
            <a:endParaRPr lang="en-US" sz="2400" u="sng" dirty="0">
              <a:latin typeface="Felix Titling" panose="04060505060202020A04" charset="0"/>
              <a:cs typeface="Felix Titling" panose="04060505060202020A04" charset="0"/>
            </a:endParaRPr>
          </a:p>
          <a:p>
            <a:pPr indent="0" algn="ctr">
              <a:buFont typeface="Wingdings" panose="05000000000000000000" charset="0"/>
              <a:buNone/>
            </a:pPr>
            <a:r>
              <a:rPr lang="en-US" sz="2400" u="sng" dirty="0">
                <a:latin typeface="Felix Titling" panose="04060505060202020A04" charset="0"/>
                <a:cs typeface="Felix Titling" panose="04060505060202020A04" charset="0"/>
              </a:rPr>
              <a:t>of healthcare</a:t>
            </a:r>
            <a:r>
              <a:rPr lang="en-IN" altLang="en-US" sz="2400" u="sng" dirty="0">
                <a:latin typeface="Felix Titling" panose="04060505060202020A04" charset="0"/>
                <a:cs typeface="Felix Titling" panose="04060505060202020A04" charset="0"/>
                <a:sym typeface="+mn-ea"/>
              </a:rPr>
              <a:t>:</a:t>
            </a:r>
            <a:endParaRPr lang="en-IN" altLang="en-US" sz="2400" u="sng" dirty="0">
              <a:latin typeface="Felix Titling" panose="04060505060202020A04" charset="0"/>
              <a:cs typeface="Felix Titling" panose="04060505060202020A04" charset="0"/>
              <a:sym typeface="+mn-ea"/>
            </a:endParaRPr>
          </a:p>
        </p:txBody>
      </p:sp>
      <p:sp>
        <p:nvSpPr>
          <p:cNvPr id="12" name="Rounded Rectangle 11"/>
          <p:cNvSpPr/>
          <p:nvPr/>
        </p:nvSpPr>
        <p:spPr>
          <a:xfrm>
            <a:off x="729615" y="1548765"/>
            <a:ext cx="1938020" cy="11753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ounded Rectangle 12"/>
          <p:cNvSpPr/>
          <p:nvPr/>
        </p:nvSpPr>
        <p:spPr>
          <a:xfrm>
            <a:off x="730250" y="4886325"/>
            <a:ext cx="1938020" cy="11753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ounded Rectangle 13"/>
          <p:cNvSpPr/>
          <p:nvPr/>
        </p:nvSpPr>
        <p:spPr>
          <a:xfrm>
            <a:off x="730250" y="3217545"/>
            <a:ext cx="1938020" cy="11753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 Box 14"/>
          <p:cNvSpPr txBox="1"/>
          <p:nvPr/>
        </p:nvSpPr>
        <p:spPr>
          <a:xfrm>
            <a:off x="603250" y="1884680"/>
            <a:ext cx="2190750" cy="369332"/>
          </a:xfrm>
          <a:prstGeom prst="rect">
            <a:avLst/>
          </a:prstGeom>
          <a:noFill/>
        </p:spPr>
        <p:txBody>
          <a:bodyPr wrap="square" rtlCol="0" anchor="t">
            <a:spAutoFit/>
          </a:bodyPr>
          <a:lstStyle/>
          <a:p>
            <a:pPr indent="0" algn="ctr">
              <a:buFont typeface="Wingdings" panose="05000000000000000000" charset="0"/>
              <a:buNone/>
            </a:pPr>
            <a:r>
              <a:rPr lang="en-IN" altLang="en-US" dirty="0">
                <a:latin typeface="Gill Sans MT" panose="020B0502020104020203" charset="0"/>
                <a:cs typeface="Gill Sans MT" panose="020B0502020104020203" charset="0"/>
              </a:rPr>
              <a:t>Data Collection  </a:t>
            </a:r>
            <a:endParaRPr lang="en-IN" altLang="en-US" dirty="0">
              <a:latin typeface="Gill Sans MT" panose="020B0502020104020203" charset="0"/>
              <a:cs typeface="Gill Sans MT" panose="020B0502020104020203" charset="0"/>
            </a:endParaRPr>
          </a:p>
        </p:txBody>
      </p:sp>
      <p:sp>
        <p:nvSpPr>
          <p:cNvPr id="16" name="Text Box 15"/>
          <p:cNvSpPr txBox="1"/>
          <p:nvPr/>
        </p:nvSpPr>
        <p:spPr>
          <a:xfrm>
            <a:off x="603885" y="5151755"/>
            <a:ext cx="2190750" cy="646331"/>
          </a:xfrm>
          <a:prstGeom prst="rect">
            <a:avLst/>
          </a:prstGeom>
          <a:noFill/>
        </p:spPr>
        <p:txBody>
          <a:bodyPr wrap="square" rtlCol="0" anchor="t">
            <a:spAutoFit/>
          </a:bodyPr>
          <a:lstStyle/>
          <a:p>
            <a:pPr indent="0" algn="ctr">
              <a:buFont typeface="Wingdings" panose="05000000000000000000" charset="0"/>
              <a:buNone/>
            </a:pPr>
            <a:r>
              <a:rPr lang="en-IN" altLang="en-US" dirty="0">
                <a:latin typeface="Gill Sans MT" panose="020B0502020104020203" charset="0"/>
                <a:cs typeface="Gill Sans MT" panose="020B0502020104020203" charset="0"/>
              </a:rPr>
              <a:t>Applying Machine </a:t>
            </a:r>
            <a:endParaRPr lang="en-IN" altLang="en-US" dirty="0">
              <a:latin typeface="Gill Sans MT" panose="020B0502020104020203" charset="0"/>
              <a:cs typeface="Gill Sans MT" panose="020B0502020104020203" charset="0"/>
            </a:endParaRPr>
          </a:p>
          <a:p>
            <a:pPr indent="0" algn="ctr">
              <a:buFont typeface="Wingdings" panose="05000000000000000000" charset="0"/>
              <a:buNone/>
            </a:pPr>
            <a:r>
              <a:rPr lang="en-IN" altLang="en-US" dirty="0">
                <a:latin typeface="Gill Sans MT" panose="020B0502020104020203" charset="0"/>
                <a:cs typeface="Gill Sans MT" panose="020B0502020104020203" charset="0"/>
              </a:rPr>
              <a:t>Learning algorithms</a:t>
            </a:r>
            <a:endParaRPr lang="en-IN" altLang="en-US" dirty="0">
              <a:latin typeface="Gill Sans MT" panose="020B0502020104020203" charset="0"/>
              <a:cs typeface="Gill Sans MT" panose="020B0502020104020203" charset="0"/>
            </a:endParaRPr>
          </a:p>
        </p:txBody>
      </p:sp>
      <p:sp>
        <p:nvSpPr>
          <p:cNvPr id="17" name="Text Box 16"/>
          <p:cNvSpPr txBox="1"/>
          <p:nvPr/>
        </p:nvSpPr>
        <p:spPr>
          <a:xfrm>
            <a:off x="828675" y="3385185"/>
            <a:ext cx="1838960" cy="646331"/>
          </a:xfrm>
          <a:prstGeom prst="rect">
            <a:avLst/>
          </a:prstGeom>
          <a:noFill/>
        </p:spPr>
        <p:txBody>
          <a:bodyPr wrap="square" rtlCol="0" anchor="t">
            <a:spAutoFit/>
          </a:bodyPr>
          <a:lstStyle/>
          <a:p>
            <a:pPr indent="0" algn="ctr">
              <a:buFont typeface="Wingdings" panose="05000000000000000000" charset="0"/>
              <a:buNone/>
            </a:pPr>
            <a:r>
              <a:rPr lang="en-IN" altLang="en-US" dirty="0">
                <a:latin typeface="Gill Sans MT" panose="020B0502020104020203" charset="0"/>
                <a:cs typeface="Gill Sans MT" panose="020B0502020104020203" charset="0"/>
              </a:rPr>
              <a:t>Data Pre processing</a:t>
            </a:r>
            <a:endParaRPr lang="en-IN" altLang="en-US" dirty="0">
              <a:latin typeface="Gill Sans MT" panose="020B0502020104020203" charset="0"/>
              <a:cs typeface="Gill Sans MT" panose="020B0502020104020203" charset="0"/>
            </a:endParaRPr>
          </a:p>
        </p:txBody>
      </p:sp>
      <p:cxnSp>
        <p:nvCxnSpPr>
          <p:cNvPr id="18" name="Straight Arrow Connector 17"/>
          <p:cNvCxnSpPr/>
          <p:nvPr/>
        </p:nvCxnSpPr>
        <p:spPr>
          <a:xfrm>
            <a:off x="1737360" y="2731135"/>
            <a:ext cx="0" cy="4794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698625" y="4392930"/>
            <a:ext cx="0" cy="4794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2920366" y="2018665"/>
            <a:ext cx="9054026" cy="2553335"/>
          </a:xfrm>
          <a:prstGeom prst="rect">
            <a:avLst/>
          </a:prstGeom>
          <a:solidFill>
            <a:schemeClr val="bg1"/>
          </a:solidFill>
        </p:spPr>
        <p:txBody>
          <a:bodyPr wrap="square" rtlCol="0" anchor="t">
            <a:spAutoFit/>
          </a:bodyPr>
          <a:lstStyle/>
          <a:p>
            <a:pPr marL="342900" indent="-342900">
              <a:buFont typeface="Wingdings" panose="05000000000000000000" charset="0"/>
              <a:buChar char="§"/>
            </a:pPr>
            <a:r>
              <a:rPr lang="en-US" sz="2000" dirty="0">
                <a:solidFill>
                  <a:srgbClr val="000000"/>
                </a:solidFill>
                <a:effectLst/>
                <a:latin typeface="Gill Sans MT" panose="020B0502020104020203" charset="0"/>
                <a:cs typeface="Gill Sans MT" panose="020B0502020104020203" charset="0"/>
                <a:sym typeface="+mn-ea"/>
              </a:rPr>
              <a:t>In this model the dataset is divided into </a:t>
            </a:r>
            <a:r>
              <a:rPr lang="en-IN" altLang="en-US" sz="2000" dirty="0">
                <a:solidFill>
                  <a:srgbClr val="000000"/>
                </a:solidFill>
                <a:effectLst/>
                <a:latin typeface="Gill Sans MT" panose="020B0502020104020203" charset="0"/>
                <a:cs typeface="Gill Sans MT" panose="020B0502020104020203" charset="0"/>
                <a:sym typeface="+mn-ea"/>
              </a:rPr>
              <a:t>70</a:t>
            </a:r>
            <a:r>
              <a:rPr lang="en-US" sz="2000" dirty="0">
                <a:solidFill>
                  <a:srgbClr val="000000"/>
                </a:solidFill>
                <a:effectLst/>
                <a:latin typeface="Gill Sans MT" panose="020B0502020104020203" charset="0"/>
                <a:cs typeface="Gill Sans MT" panose="020B0502020104020203" charset="0"/>
                <a:sym typeface="+mn-ea"/>
              </a:rPr>
              <a:t>% training set and </a:t>
            </a:r>
            <a:r>
              <a:rPr lang="en-IN" altLang="en-US" sz="2000" dirty="0">
                <a:solidFill>
                  <a:srgbClr val="000000"/>
                </a:solidFill>
                <a:effectLst/>
                <a:latin typeface="Gill Sans MT" panose="020B0502020104020203" charset="0"/>
                <a:cs typeface="Gill Sans MT" panose="020B0502020104020203" charset="0"/>
                <a:sym typeface="+mn-ea"/>
              </a:rPr>
              <a:t>3</a:t>
            </a:r>
            <a:r>
              <a:rPr lang="en-US" sz="2000" dirty="0">
                <a:solidFill>
                  <a:srgbClr val="000000"/>
                </a:solidFill>
                <a:effectLst/>
                <a:latin typeface="Gill Sans MT" panose="020B0502020104020203" charset="0"/>
                <a:cs typeface="Gill Sans MT" panose="020B0502020104020203" charset="0"/>
                <a:sym typeface="+mn-ea"/>
              </a:rPr>
              <a:t>0% testing set</a:t>
            </a:r>
            <a:r>
              <a:rPr lang="en-IN" altLang="en-US" sz="2000" dirty="0">
                <a:solidFill>
                  <a:srgbClr val="000000"/>
                </a:solidFill>
                <a:effectLst/>
                <a:latin typeface="Gill Sans MT" panose="020B0502020104020203" charset="0"/>
                <a:cs typeface="Gill Sans MT" panose="020B0502020104020203" charset="0"/>
                <a:sym typeface="+mn-ea"/>
              </a:rPr>
              <a:t> </a:t>
            </a:r>
            <a:r>
              <a:rPr lang="en-US" sz="2000" dirty="0">
                <a:latin typeface="Gill Sans MT" panose="020B0502020104020203" charset="0"/>
                <a:cs typeface="Gill Sans MT" panose="020B0502020104020203" charset="0"/>
                <a:sym typeface="+mn-ea"/>
              </a:rPr>
              <a:t>split for applying different machine algorithms</a:t>
            </a:r>
            <a:r>
              <a:rPr lang="en-US" sz="2000" dirty="0">
                <a:solidFill>
                  <a:srgbClr val="000000"/>
                </a:solidFill>
                <a:effectLst/>
                <a:latin typeface="Gill Sans MT" panose="020B0502020104020203" charset="0"/>
                <a:cs typeface="Gill Sans MT" panose="020B0502020104020203" charset="0"/>
                <a:sym typeface="+mn-ea"/>
              </a:rPr>
              <a:t>.</a:t>
            </a:r>
            <a:endParaRPr lang="en-US" sz="2000" dirty="0">
              <a:solidFill>
                <a:srgbClr val="000000"/>
              </a:solidFill>
              <a:effectLst/>
              <a:latin typeface="Gill Sans MT" panose="020B0502020104020203" charset="0"/>
              <a:cs typeface="Gill Sans MT" panose="020B0502020104020203" charset="0"/>
              <a:sym typeface="+mn-ea"/>
            </a:endParaRPr>
          </a:p>
          <a:p>
            <a:pPr marL="342900" indent="-342900">
              <a:buFont typeface="Wingdings" panose="05000000000000000000" charset="0"/>
              <a:buChar char="§"/>
            </a:pPr>
            <a:r>
              <a:rPr lang="en-US" sz="2000" dirty="0">
                <a:latin typeface="Gill Sans MT" panose="020B0502020104020203" charset="0"/>
                <a:cs typeface="Gill Sans MT" panose="020B0502020104020203" charset="0"/>
                <a:sym typeface="+mn-ea"/>
              </a:rPr>
              <a:t>The classifiers which they incorporated are Naive Bayes, Support Vector Machine, Random Forest and Simple CART.</a:t>
            </a:r>
            <a:endParaRPr lang="en-US" sz="2000" dirty="0">
              <a:latin typeface="Gill Sans MT" panose="020B0502020104020203" charset="0"/>
              <a:cs typeface="Gill Sans MT" panose="020B0502020104020203" charset="0"/>
            </a:endParaRPr>
          </a:p>
          <a:p>
            <a:pPr marL="342900" indent="-342900">
              <a:buFont typeface="Wingdings" panose="05000000000000000000" charset="0"/>
              <a:buChar char="§"/>
            </a:pPr>
            <a:r>
              <a:rPr lang="en-US" sz="2000" dirty="0">
                <a:latin typeface="Gill Sans MT" panose="020B0502020104020203" charset="0"/>
                <a:cs typeface="Gill Sans MT" panose="020B0502020104020203" charset="0"/>
              </a:rPr>
              <a:t>They used the publicly available dataset from various resources and applied different machine learning classifiers on it</a:t>
            </a:r>
            <a:r>
              <a:rPr lang="en-IN" altLang="en-US" sz="2000" dirty="0">
                <a:latin typeface="Gill Sans MT" panose="020B0502020104020203" charset="0"/>
                <a:cs typeface="Gill Sans MT" panose="020B0502020104020203" charset="0"/>
              </a:rPr>
              <a:t>.</a:t>
            </a:r>
            <a:endParaRPr lang="en-IN" altLang="en-US" sz="2000" dirty="0">
              <a:latin typeface="Gill Sans MT" panose="020B0502020104020203" charset="0"/>
              <a:cs typeface="Gill Sans MT" panose="020B0502020104020203" charset="0"/>
            </a:endParaRPr>
          </a:p>
          <a:p>
            <a:pPr marL="342900" indent="-342900">
              <a:buFont typeface="Wingdings" panose="05000000000000000000" charset="0"/>
              <a:buChar char="§"/>
            </a:pPr>
            <a:r>
              <a:rPr lang="en-US" sz="2000" dirty="0">
                <a:latin typeface="Gill Sans MT" panose="020B0502020104020203" charset="0"/>
                <a:cs typeface="Gill Sans MT" panose="020B0502020104020203" charset="0"/>
              </a:rPr>
              <a:t>They did not go with the cross-validation step as it is imperative to get the optimal and accurate results as well.</a:t>
            </a:r>
            <a:endParaRPr lang="en-US" altLang="en-US" sz="2000" dirty="0">
              <a:latin typeface="Gill Sans MT" panose="020B0502020104020203" charset="0"/>
              <a:cs typeface="Gill Sans MT" panose="020B05020201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Backgrounds, Free White Powerpoint Background - SlideBackground"/>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p:nvPr/>
        </p:nvSpPr>
        <p:spPr>
          <a:xfrm>
            <a:off x="2235769" y="846543"/>
            <a:ext cx="7996555" cy="460375"/>
          </a:xfrm>
          <a:prstGeom prst="rect">
            <a:avLst/>
          </a:prstGeom>
          <a:solidFill>
            <a:schemeClr val="bg1"/>
          </a:solidFill>
        </p:spPr>
        <p:txBody>
          <a:bodyPr wrap="none" rtlCol="0" anchor="t">
            <a:spAutoFit/>
          </a:bodyPr>
          <a:lstStyle/>
          <a:p>
            <a:pPr indent="0">
              <a:buFont typeface="Wingdings" panose="05000000000000000000" charset="0"/>
              <a:buNone/>
            </a:pPr>
            <a:r>
              <a:rPr lang="en-IN" sz="2400" i="0" u="sng" kern="1200" dirty="0">
                <a:solidFill>
                  <a:schemeClr val="dk1"/>
                </a:solidFill>
                <a:effectLst/>
                <a:latin typeface="Felix Titling" panose="04060505060202020A04" charset="0"/>
                <a:ea typeface="+mn-ea"/>
                <a:cs typeface="Felix Titling" panose="04060505060202020A04" charset="0"/>
              </a:rPr>
              <a:t>An Intelligent System for Diabetes Prediction</a:t>
            </a:r>
            <a:endParaRPr lang="en-IN" altLang="en-US" sz="2400" i="0" u="sng" kern="1200" dirty="0">
              <a:solidFill>
                <a:schemeClr val="dk1"/>
              </a:solidFill>
              <a:effectLst/>
              <a:latin typeface="Felix Titling" panose="04060505060202020A04" charset="0"/>
              <a:ea typeface="+mn-ea"/>
              <a:cs typeface="Felix Titling" panose="04060505060202020A04" charset="0"/>
              <a:sym typeface="+mn-ea"/>
            </a:endParaRPr>
          </a:p>
        </p:txBody>
      </p:sp>
      <p:sp>
        <p:nvSpPr>
          <p:cNvPr id="8" name="TextBox 7"/>
          <p:cNvSpPr txBox="1"/>
          <p:nvPr/>
        </p:nvSpPr>
        <p:spPr>
          <a:xfrm>
            <a:off x="748030" y="1576070"/>
            <a:ext cx="10857230" cy="3169285"/>
          </a:xfrm>
          <a:prstGeom prst="rect">
            <a:avLst/>
          </a:prstGeom>
          <a:solidFill>
            <a:schemeClr val="bg1"/>
          </a:solidFill>
        </p:spPr>
        <p:txBody>
          <a:bodyPr wrap="square">
            <a:spAutoFit/>
          </a:bodyPr>
          <a:lstStyle/>
          <a:p>
            <a:pPr marL="285750" indent="-285750">
              <a:buFont typeface="Wingdings" panose="05000000000000000000" pitchFamily="2" charset="2"/>
              <a:buChar char="§"/>
            </a:pPr>
            <a:r>
              <a:rPr lang="en-US" sz="2000" b="0" i="0" dirty="0">
                <a:solidFill>
                  <a:srgbClr val="000000"/>
                </a:solidFill>
                <a:effectLst/>
                <a:latin typeface="Gill Sans MT" panose="020B0502020104020203" charset="0"/>
                <a:cs typeface="Gill Sans MT" panose="020B0502020104020203" charset="0"/>
              </a:rPr>
              <a:t>In this model the dataset is divided into 50% training set and 50% testing set.</a:t>
            </a:r>
            <a:endParaRPr lang="en-US" sz="2000" b="0" i="0" dirty="0">
              <a:solidFill>
                <a:srgbClr val="000000"/>
              </a:solidFill>
              <a:effectLst/>
              <a:latin typeface="Gill Sans MT" panose="020B0502020104020203" charset="0"/>
              <a:cs typeface="Gill Sans MT" panose="020B0502020104020203" charset="0"/>
            </a:endParaRPr>
          </a:p>
          <a:p>
            <a:pPr marL="285750" indent="-285750">
              <a:buFont typeface="Wingdings" panose="05000000000000000000" pitchFamily="2" charset="2"/>
              <a:buChar char="§"/>
            </a:pPr>
            <a:r>
              <a:rPr lang="en-US" sz="2000" b="0" i="0" dirty="0">
                <a:solidFill>
                  <a:srgbClr val="000000"/>
                </a:solidFill>
                <a:effectLst/>
                <a:latin typeface="Gill Sans MT" panose="020B0502020104020203" charset="0"/>
                <a:cs typeface="Gill Sans MT" panose="020B0502020104020203" charset="0"/>
              </a:rPr>
              <a:t> The model was proposed using a combination of </a:t>
            </a:r>
            <a:r>
              <a:rPr lang="en-IN" altLang="en-US" sz="2000" b="0" i="0" dirty="0">
                <a:solidFill>
                  <a:srgbClr val="000000"/>
                </a:solidFill>
                <a:effectLst/>
                <a:latin typeface="Gill Sans MT" panose="020B0502020104020203" charset="0"/>
                <a:cs typeface="Gill Sans MT" panose="020B0502020104020203" charset="0"/>
              </a:rPr>
              <a:t>Naive </a:t>
            </a:r>
            <a:r>
              <a:rPr lang="en-US" sz="2000" b="0" i="0" dirty="0">
                <a:solidFill>
                  <a:srgbClr val="000000"/>
                </a:solidFill>
                <a:effectLst/>
                <a:latin typeface="Gill Sans MT" panose="020B0502020104020203" charset="0"/>
                <a:cs typeface="Gill Sans MT" panose="020B0502020104020203" charset="0"/>
              </a:rPr>
              <a:t>Bayes and support vector machine algorithms for diabetes prediction.</a:t>
            </a:r>
            <a:endParaRPr lang="en-US" sz="2000" b="0" i="0" dirty="0">
              <a:solidFill>
                <a:srgbClr val="000000"/>
              </a:solidFill>
              <a:effectLst/>
              <a:latin typeface="Gill Sans MT" panose="020B0502020104020203" charset="0"/>
              <a:cs typeface="Gill Sans MT" panose="020B0502020104020203" charset="0"/>
            </a:endParaRPr>
          </a:p>
          <a:p>
            <a:pPr marL="285750" indent="-285750">
              <a:buFont typeface="Wingdings" panose="05000000000000000000" pitchFamily="2" charset="2"/>
              <a:buChar char="§"/>
            </a:pPr>
            <a:r>
              <a:rPr lang="en-US" sz="2000" b="0" i="0" dirty="0">
                <a:solidFill>
                  <a:srgbClr val="000000"/>
                </a:solidFill>
                <a:effectLst/>
                <a:latin typeface="Gill Sans MT" panose="020B0502020104020203" charset="0"/>
                <a:cs typeface="Gill Sans MT" panose="020B0502020104020203" charset="0"/>
              </a:rPr>
              <a:t>Eight attributes were present inside the dataset, and it consisted of 402 patients, amongst which 80 patients were type 2 diabetic. Ensemble of naïve Bayes and support vector machine has achieved the accuracy of 97.6.</a:t>
            </a:r>
            <a:endParaRPr lang="en-US" sz="2000" b="0" i="0" dirty="0">
              <a:solidFill>
                <a:srgbClr val="000000"/>
              </a:solidFill>
              <a:effectLst/>
              <a:latin typeface="Gill Sans MT" panose="020B0502020104020203" charset="0"/>
              <a:cs typeface="Gill Sans MT" panose="020B0502020104020203" charset="0"/>
            </a:endParaRPr>
          </a:p>
          <a:p>
            <a:pPr marL="285750" indent="-285750">
              <a:buFont typeface="Wingdings" panose="05000000000000000000" pitchFamily="2" charset="2"/>
              <a:buChar char="§"/>
            </a:pPr>
            <a:r>
              <a:rPr lang="en-US" sz="2000" dirty="0">
                <a:solidFill>
                  <a:srgbClr val="000000"/>
                </a:solidFill>
                <a:latin typeface="Gill Sans MT" panose="020B0502020104020203" charset="0"/>
                <a:cs typeface="Gill Sans MT" panose="020B0502020104020203" charset="0"/>
              </a:rPr>
              <a:t>W</a:t>
            </a:r>
            <a:r>
              <a:rPr lang="en-US" sz="2000" b="0" i="0" dirty="0">
                <a:solidFill>
                  <a:srgbClr val="000000"/>
                </a:solidFill>
                <a:effectLst/>
                <a:latin typeface="Gill Sans MT" panose="020B0502020104020203" charset="0"/>
                <a:cs typeface="Gill Sans MT" panose="020B0502020104020203" charset="0"/>
              </a:rPr>
              <a:t>hen run alone on the dataset, that is, Naïve Bayes achieving an accuracy of 94.52</a:t>
            </a:r>
            <a:r>
              <a:rPr lang="en-IN" altLang="en-US" sz="2000" b="0" i="0" dirty="0">
                <a:solidFill>
                  <a:srgbClr val="000000"/>
                </a:solidFill>
                <a:effectLst/>
                <a:latin typeface="Gill Sans MT" panose="020B0502020104020203" charset="0"/>
                <a:cs typeface="Gill Sans MT" panose="020B0502020104020203" charset="0"/>
              </a:rPr>
              <a:t>%</a:t>
            </a:r>
            <a:r>
              <a:rPr lang="en-US" sz="2000" b="0" i="0" dirty="0">
                <a:solidFill>
                  <a:srgbClr val="000000"/>
                </a:solidFill>
                <a:effectLst/>
                <a:latin typeface="Gill Sans MT" panose="020B0502020104020203" charset="0"/>
                <a:cs typeface="Gill Sans MT" panose="020B0502020104020203" charset="0"/>
              </a:rPr>
              <a:t> and support vector machine achieving 95.52%. </a:t>
            </a:r>
            <a:endParaRPr lang="en-US" sz="2000" b="0" i="0" dirty="0">
              <a:solidFill>
                <a:srgbClr val="000000"/>
              </a:solidFill>
              <a:effectLst/>
              <a:latin typeface="Gill Sans MT" panose="020B0502020104020203" charset="0"/>
              <a:cs typeface="Gill Sans MT" panose="020B0502020104020203" charset="0"/>
            </a:endParaRPr>
          </a:p>
          <a:p>
            <a:pPr marL="285750" indent="-285750">
              <a:buFont typeface="Wingdings" panose="05000000000000000000" pitchFamily="2" charset="2"/>
              <a:buChar char="§"/>
            </a:pPr>
            <a:r>
              <a:rPr lang="en-US" sz="2000" b="0" i="0" dirty="0">
                <a:solidFill>
                  <a:srgbClr val="000000"/>
                </a:solidFill>
                <a:effectLst/>
                <a:latin typeface="Gill Sans MT" panose="020B0502020104020203" charset="0"/>
                <a:cs typeface="Gill Sans MT" panose="020B0502020104020203" charset="0"/>
              </a:rPr>
              <a:t>The authors have not done any preprocessing technique to filter out any unwanted values from the dataset.</a:t>
            </a:r>
            <a:endParaRPr lang="en-US" sz="2000" b="0" i="0" dirty="0">
              <a:solidFill>
                <a:srgbClr val="000000"/>
              </a:solidFill>
              <a:effectLst/>
              <a:latin typeface="Gill Sans MT" panose="020B0502020104020203" charset="0"/>
              <a:cs typeface="Gill Sans MT" panose="020B05020201040202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Backgrounds, Free White Powerpoint Background - SlideBackground"/>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p:nvPr/>
        </p:nvSpPr>
        <p:spPr>
          <a:xfrm>
            <a:off x="1064895" y="1089025"/>
            <a:ext cx="9648190" cy="460375"/>
          </a:xfrm>
          <a:prstGeom prst="rect">
            <a:avLst/>
          </a:prstGeom>
          <a:solidFill>
            <a:schemeClr val="bg1"/>
          </a:solidFill>
        </p:spPr>
        <p:txBody>
          <a:bodyPr wrap="square" rtlCol="0" anchor="t">
            <a:spAutoFit/>
          </a:bodyPr>
          <a:lstStyle/>
          <a:p>
            <a:pPr indent="0" algn="l">
              <a:buFont typeface="Wingdings" panose="05000000000000000000" charset="0"/>
              <a:buNone/>
            </a:pPr>
            <a:r>
              <a:rPr lang="en-IN" sz="2400" u="sng">
                <a:latin typeface="Felix Titling" panose="04060505060202020A04" charset="0"/>
                <a:cs typeface="Felix Titling" panose="04060505060202020A04" charset="0"/>
                <a:sym typeface="+mn-ea"/>
              </a:rPr>
              <a:t>Prediction of Diabetes using Classification Algorithms</a:t>
            </a:r>
            <a:endParaRPr lang="en-IN" sz="2400" i="0" u="sng" kern="1200" dirty="0">
              <a:solidFill>
                <a:schemeClr val="dk1"/>
              </a:solidFill>
              <a:effectLst/>
              <a:latin typeface="Felix Titling" panose="04060505060202020A04" charset="0"/>
              <a:ea typeface="+mn-ea"/>
              <a:cs typeface="Felix Titling" panose="04060505060202020A04" charset="0"/>
              <a:sym typeface="+mn-ea"/>
            </a:endParaRPr>
          </a:p>
        </p:txBody>
      </p:sp>
      <p:sp>
        <p:nvSpPr>
          <p:cNvPr id="8" name="TextBox 7"/>
          <p:cNvSpPr txBox="1"/>
          <p:nvPr/>
        </p:nvSpPr>
        <p:spPr>
          <a:xfrm>
            <a:off x="748030" y="1618615"/>
            <a:ext cx="10857230" cy="3169285"/>
          </a:xfrm>
          <a:prstGeom prst="rect">
            <a:avLst/>
          </a:prstGeom>
          <a:solidFill>
            <a:schemeClr val="bg1"/>
          </a:solidFill>
        </p:spPr>
        <p:txBody>
          <a:bodyPr wrap="square">
            <a:spAutoFit/>
          </a:bodyPr>
          <a:p>
            <a:pPr marL="285750" indent="-285750">
              <a:buFont typeface="Wingdings" panose="05000000000000000000" pitchFamily="2" charset="2"/>
              <a:buChar char="§"/>
            </a:pPr>
            <a:r>
              <a:rPr lang="en-US" sz="2000" b="0" i="0" dirty="0">
                <a:solidFill>
                  <a:srgbClr val="000000"/>
                </a:solidFill>
                <a:effectLst/>
                <a:latin typeface="Gill Sans MT" panose="020B0502020104020203" charset="0"/>
                <a:cs typeface="Gill Sans MT" panose="020B0502020104020203" charset="0"/>
              </a:rPr>
              <a:t>In this model the dataset is </a:t>
            </a:r>
            <a:r>
              <a:rPr lang="en-IN" altLang="en-US" sz="2000" b="0" i="0" dirty="0">
                <a:solidFill>
                  <a:srgbClr val="000000"/>
                </a:solidFill>
                <a:effectLst/>
                <a:latin typeface="Gill Sans MT" panose="020B0502020104020203" charset="0"/>
                <a:cs typeface="Gill Sans MT" panose="020B0502020104020203" charset="0"/>
              </a:rPr>
              <a:t>collected from Pima Indian Diabetes Dataset</a:t>
            </a:r>
            <a:r>
              <a:rPr lang="en-US" sz="2000" b="0" i="0" dirty="0">
                <a:solidFill>
                  <a:srgbClr val="000000"/>
                </a:solidFill>
                <a:effectLst/>
                <a:latin typeface="Gill Sans MT" panose="020B0502020104020203" charset="0"/>
                <a:cs typeface="Gill Sans MT" panose="020B0502020104020203" charset="0"/>
              </a:rPr>
              <a:t>.</a:t>
            </a:r>
            <a:endParaRPr lang="en-US" sz="2000" b="0" i="0" dirty="0">
              <a:solidFill>
                <a:srgbClr val="000000"/>
              </a:solidFill>
              <a:effectLst/>
              <a:latin typeface="Gill Sans MT" panose="020B0502020104020203" charset="0"/>
              <a:cs typeface="Gill Sans MT" panose="020B0502020104020203" charset="0"/>
            </a:endParaRPr>
          </a:p>
          <a:p>
            <a:pPr marL="285750" indent="-285750">
              <a:buFont typeface="Wingdings" panose="05000000000000000000" pitchFamily="2" charset="2"/>
              <a:buChar char="§"/>
            </a:pPr>
            <a:r>
              <a:rPr lang="en-US" sz="2000" b="0" i="0" dirty="0">
                <a:solidFill>
                  <a:srgbClr val="000000"/>
                </a:solidFill>
                <a:effectLst/>
                <a:latin typeface="Gill Sans MT" panose="020B0502020104020203" charset="0"/>
                <a:cs typeface="Gill Sans MT" panose="020B0502020104020203" charset="0"/>
              </a:rPr>
              <a:t> The model was proposed using a combination of </a:t>
            </a:r>
            <a:r>
              <a:rPr lang="en-IN" altLang="en-US" sz="2000" b="0" i="0" dirty="0">
                <a:solidFill>
                  <a:srgbClr val="000000"/>
                </a:solidFill>
                <a:effectLst/>
                <a:latin typeface="Gill Sans MT" panose="020B0502020104020203" charset="0"/>
                <a:cs typeface="Gill Sans MT" panose="020B0502020104020203" charset="0"/>
              </a:rPr>
              <a:t>Naive </a:t>
            </a:r>
            <a:r>
              <a:rPr lang="en-US" sz="2000" b="0" i="0" dirty="0">
                <a:solidFill>
                  <a:srgbClr val="000000"/>
                </a:solidFill>
                <a:effectLst/>
                <a:latin typeface="Gill Sans MT" panose="020B0502020104020203" charset="0"/>
                <a:cs typeface="Gill Sans MT" panose="020B0502020104020203" charset="0"/>
              </a:rPr>
              <a:t>Bayes</a:t>
            </a:r>
            <a:r>
              <a:rPr lang="en-IN" altLang="en-US" sz="2000" b="0" i="0" dirty="0">
                <a:solidFill>
                  <a:srgbClr val="000000"/>
                </a:solidFill>
                <a:effectLst/>
                <a:latin typeface="Gill Sans MT" panose="020B0502020104020203" charset="0"/>
                <a:cs typeface="Gill Sans MT" panose="020B0502020104020203" charset="0"/>
              </a:rPr>
              <a:t>, </a:t>
            </a:r>
            <a:r>
              <a:rPr lang="en-IN" altLang="en-US" sz="2000" dirty="0">
                <a:solidFill>
                  <a:srgbClr val="000000"/>
                </a:solidFill>
                <a:effectLst/>
                <a:latin typeface="Gill Sans MT" panose="020B0502020104020203" charset="0"/>
                <a:cs typeface="Gill Sans MT" panose="020B0502020104020203" charset="0"/>
                <a:sym typeface="+mn-ea"/>
              </a:rPr>
              <a:t>Decision Tree</a:t>
            </a:r>
            <a:r>
              <a:rPr lang="en-US" sz="2000" b="0" i="0" dirty="0">
                <a:solidFill>
                  <a:srgbClr val="000000"/>
                </a:solidFill>
                <a:effectLst/>
                <a:latin typeface="Gill Sans MT" panose="020B0502020104020203" charset="0"/>
                <a:cs typeface="Gill Sans MT" panose="020B0502020104020203" charset="0"/>
              </a:rPr>
              <a:t> and support vector machine algorithms for diabetes prediction.</a:t>
            </a:r>
            <a:endParaRPr lang="en-US" sz="2000" b="0" i="0" dirty="0">
              <a:solidFill>
                <a:srgbClr val="000000"/>
              </a:solidFill>
              <a:effectLst/>
              <a:latin typeface="Gill Sans MT" panose="020B0502020104020203" charset="0"/>
              <a:cs typeface="Gill Sans MT" panose="020B0502020104020203" charset="0"/>
            </a:endParaRPr>
          </a:p>
          <a:p>
            <a:pPr marL="285750" indent="-285750">
              <a:buFont typeface="Wingdings" panose="05000000000000000000" pitchFamily="2" charset="2"/>
              <a:buChar char="§"/>
            </a:pPr>
            <a:r>
              <a:rPr lang="en-US" sz="2000" b="0" i="0" dirty="0">
                <a:solidFill>
                  <a:srgbClr val="000000"/>
                </a:solidFill>
                <a:effectLst/>
                <a:latin typeface="Gill Sans MT" panose="020B0502020104020203" charset="0"/>
                <a:cs typeface="Gill Sans MT" panose="020B0502020104020203" charset="0"/>
              </a:rPr>
              <a:t>Eight attributes were present inside the dataset, and it consisted of </a:t>
            </a:r>
            <a:r>
              <a:rPr lang="en-IN" altLang="en-US" sz="2000" b="0" i="0" dirty="0">
                <a:solidFill>
                  <a:srgbClr val="000000"/>
                </a:solidFill>
                <a:effectLst/>
                <a:latin typeface="Gill Sans MT" panose="020B0502020104020203" charset="0"/>
                <a:cs typeface="Gill Sans MT" panose="020B0502020104020203" charset="0"/>
              </a:rPr>
              <a:t>768 </a:t>
            </a:r>
            <a:r>
              <a:rPr lang="en-US" sz="2000" b="0" i="0" dirty="0">
                <a:solidFill>
                  <a:srgbClr val="000000"/>
                </a:solidFill>
                <a:effectLst/>
                <a:latin typeface="Gill Sans MT" panose="020B0502020104020203" charset="0"/>
                <a:cs typeface="Gill Sans MT" panose="020B0502020104020203" charset="0"/>
              </a:rPr>
              <a:t>patients</a:t>
            </a:r>
            <a:r>
              <a:rPr lang="en-IN" altLang="en-US" sz="2000" b="0" i="0" dirty="0">
                <a:solidFill>
                  <a:srgbClr val="000000"/>
                </a:solidFill>
                <a:effectLst/>
                <a:latin typeface="Gill Sans MT" panose="020B0502020104020203" charset="0"/>
                <a:cs typeface="Gill Sans MT" panose="020B0502020104020203" charset="0"/>
              </a:rPr>
              <a:t> data.</a:t>
            </a:r>
            <a:endParaRPr lang="en-IN" altLang="en-US" sz="2000" b="0" i="0" dirty="0">
              <a:solidFill>
                <a:srgbClr val="000000"/>
              </a:solidFill>
              <a:effectLst/>
              <a:latin typeface="Gill Sans MT" panose="020B0502020104020203" charset="0"/>
              <a:cs typeface="Gill Sans MT" panose="020B0502020104020203" charset="0"/>
            </a:endParaRPr>
          </a:p>
          <a:p>
            <a:pPr marL="285750" indent="-285750">
              <a:buFont typeface="Wingdings" panose="05000000000000000000" pitchFamily="2" charset="2"/>
              <a:buChar char="§"/>
            </a:pPr>
            <a:r>
              <a:rPr lang="en-US" sz="2000" dirty="0">
                <a:solidFill>
                  <a:srgbClr val="000000"/>
                </a:solidFill>
                <a:latin typeface="Gill Sans MT" panose="020B0502020104020203" charset="0"/>
                <a:cs typeface="Gill Sans MT" panose="020B0502020104020203" charset="0"/>
              </a:rPr>
              <a:t>W</a:t>
            </a:r>
            <a:r>
              <a:rPr lang="en-US" sz="2000" b="0" i="0" dirty="0">
                <a:solidFill>
                  <a:srgbClr val="000000"/>
                </a:solidFill>
                <a:effectLst/>
                <a:latin typeface="Gill Sans MT" panose="020B0502020104020203" charset="0"/>
                <a:cs typeface="Gill Sans MT" panose="020B0502020104020203" charset="0"/>
              </a:rPr>
              <a:t>hen run alone on the dataset, that is, </a:t>
            </a:r>
            <a:endParaRPr lang="en-US" sz="2000" b="0" i="0" dirty="0">
              <a:solidFill>
                <a:srgbClr val="000000"/>
              </a:solidFill>
              <a:effectLst/>
              <a:latin typeface="Gill Sans MT" panose="020B0502020104020203" charset="0"/>
              <a:cs typeface="Gill Sans MT" panose="020B0502020104020203" charset="0"/>
            </a:endParaRPr>
          </a:p>
          <a:p>
            <a:pPr marL="800100" lvl="1" indent="-342900">
              <a:buFont typeface="Arial" panose="020B0604020202020204" pitchFamily="34" charset="0"/>
              <a:buChar char="•"/>
            </a:pPr>
            <a:r>
              <a:rPr lang="en-US" sz="2000" b="0" i="0" dirty="0">
                <a:solidFill>
                  <a:srgbClr val="000000"/>
                </a:solidFill>
                <a:effectLst/>
                <a:latin typeface="Gill Sans MT" panose="020B0502020104020203" charset="0"/>
                <a:cs typeface="Gill Sans MT" panose="020B0502020104020203" charset="0"/>
              </a:rPr>
              <a:t>Naïve Bayes achieving an accuracy of 76.30</a:t>
            </a:r>
            <a:r>
              <a:rPr lang="en-IN" altLang="en-US" sz="2000" b="0" i="0" dirty="0">
                <a:solidFill>
                  <a:srgbClr val="000000"/>
                </a:solidFill>
                <a:effectLst/>
                <a:latin typeface="Gill Sans MT" panose="020B0502020104020203" charset="0"/>
                <a:cs typeface="Gill Sans MT" panose="020B0502020104020203" charset="0"/>
              </a:rPr>
              <a:t>%</a:t>
            </a:r>
            <a:endParaRPr lang="en-IN" altLang="en-US" sz="2000" b="0" i="0" dirty="0">
              <a:solidFill>
                <a:srgbClr val="000000"/>
              </a:solidFill>
              <a:effectLst/>
              <a:latin typeface="Gill Sans MT" panose="020B0502020104020203" charset="0"/>
              <a:cs typeface="Gill Sans MT" panose="020B0502020104020203" charset="0"/>
            </a:endParaRPr>
          </a:p>
          <a:p>
            <a:pPr marL="800100" lvl="1" indent="-342900">
              <a:buFont typeface="Arial" panose="020B0604020202020204" pitchFamily="34" charset="0"/>
              <a:buChar char="•"/>
            </a:pPr>
            <a:r>
              <a:rPr lang="en-IN" altLang="en-US" sz="2000" b="0" i="0" dirty="0">
                <a:solidFill>
                  <a:srgbClr val="000000"/>
                </a:solidFill>
                <a:effectLst/>
                <a:latin typeface="Gill Sans MT" panose="020B0502020104020203" charset="0"/>
                <a:cs typeface="Gill Sans MT" panose="020B0502020104020203" charset="0"/>
              </a:rPr>
              <a:t>S</a:t>
            </a:r>
            <a:r>
              <a:rPr lang="en-US" sz="2000" b="0" i="0" dirty="0">
                <a:solidFill>
                  <a:srgbClr val="000000"/>
                </a:solidFill>
                <a:effectLst/>
                <a:latin typeface="Gill Sans MT" panose="020B0502020104020203" charset="0"/>
                <a:cs typeface="Gill Sans MT" panose="020B0502020104020203" charset="0"/>
              </a:rPr>
              <a:t>upport vector machine achieving 65.10%</a:t>
            </a:r>
            <a:endParaRPr lang="en-IN" altLang="en-US" sz="2000" b="0" i="0" dirty="0">
              <a:solidFill>
                <a:srgbClr val="000000"/>
              </a:solidFill>
              <a:effectLst/>
              <a:latin typeface="Gill Sans MT" panose="020B0502020104020203" charset="0"/>
              <a:cs typeface="Gill Sans MT" panose="020B0502020104020203" charset="0"/>
            </a:endParaRPr>
          </a:p>
          <a:p>
            <a:pPr marL="800100" lvl="1" indent="-342900">
              <a:buFont typeface="Arial" panose="020B0604020202020204" pitchFamily="34" charset="0"/>
              <a:buChar char="•"/>
            </a:pPr>
            <a:r>
              <a:rPr lang="en-IN" altLang="en-US" sz="2000" b="0" i="0" dirty="0">
                <a:solidFill>
                  <a:srgbClr val="000000"/>
                </a:solidFill>
                <a:effectLst/>
                <a:latin typeface="Gill Sans MT" panose="020B0502020104020203" charset="0"/>
                <a:cs typeface="Gill Sans MT" panose="020B0502020104020203" charset="0"/>
              </a:rPr>
              <a:t>Decision Tree 73.82%.</a:t>
            </a:r>
            <a:r>
              <a:rPr lang="en-US" sz="2000" b="0" i="0" dirty="0">
                <a:solidFill>
                  <a:srgbClr val="000000"/>
                </a:solidFill>
                <a:effectLst/>
                <a:latin typeface="Gill Sans MT" panose="020B0502020104020203" charset="0"/>
                <a:cs typeface="Gill Sans MT" panose="020B0502020104020203" charset="0"/>
              </a:rPr>
              <a:t> </a:t>
            </a:r>
            <a:endParaRPr lang="en-US" sz="2000" b="0" i="0" dirty="0">
              <a:solidFill>
                <a:srgbClr val="000000"/>
              </a:solidFill>
              <a:effectLst/>
              <a:latin typeface="Gill Sans MT" panose="020B0502020104020203" charset="0"/>
              <a:cs typeface="Gill Sans MT" panose="020B0502020104020203" charset="0"/>
            </a:endParaRPr>
          </a:p>
          <a:p>
            <a:pPr marL="342900" indent="-342900">
              <a:buFont typeface="Wingdings" panose="05000000000000000000" charset="0"/>
              <a:buChar char="§"/>
            </a:pPr>
            <a:r>
              <a:rPr lang="en-US" sz="2000" dirty="0">
                <a:latin typeface="Gill Sans MT" panose="020B0502020104020203" charset="0"/>
                <a:cs typeface="Gill Sans MT" panose="020B0502020104020203" charset="0"/>
                <a:sym typeface="+mn-ea"/>
              </a:rPr>
              <a:t>They did not go with the cross-validation step as it is imperative to get the optimal and accurate results as well.</a:t>
            </a:r>
            <a:endParaRPr lang="en-US" sz="2000" b="0" i="0" dirty="0">
              <a:solidFill>
                <a:srgbClr val="000000"/>
              </a:solidFill>
              <a:effectLst/>
              <a:latin typeface="Gill Sans MT" panose="020B0502020104020203" charset="0"/>
              <a:cs typeface="Gill Sans MT" panose="020B0502020104020203"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8174</Words>
  <Application>WPS Presentation</Application>
  <PresentationFormat>Widescreen</PresentationFormat>
  <Paragraphs>284</Paragraphs>
  <Slides>15</Slides>
  <Notes>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15</vt:i4>
      </vt:variant>
    </vt:vector>
  </HeadingPairs>
  <TitlesOfParts>
    <vt:vector size="32" baseType="lpstr">
      <vt:lpstr>Arial</vt:lpstr>
      <vt:lpstr>SimSun</vt:lpstr>
      <vt:lpstr>Wingdings</vt:lpstr>
      <vt:lpstr>Footlight MT Light</vt:lpstr>
      <vt:lpstr>FZShuTi</vt:lpstr>
      <vt:lpstr>Maiandra GD</vt:lpstr>
      <vt:lpstr>Gill Sans MT</vt:lpstr>
      <vt:lpstr>Wingdings</vt:lpstr>
      <vt:lpstr>OCR A Extended</vt:lpstr>
      <vt:lpstr>Felix Titling</vt:lpstr>
      <vt:lpstr>Century Gothic</vt:lpstr>
      <vt:lpstr>Calibri</vt:lpstr>
      <vt:lpstr>Microsoft YaHei</vt:lpstr>
      <vt:lpstr>Arial Unicode MS</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harsh</cp:lastModifiedBy>
  <cp:revision>175</cp:revision>
  <dcterms:created xsi:type="dcterms:W3CDTF">2022-09-22T12:52:00Z</dcterms:created>
  <dcterms:modified xsi:type="dcterms:W3CDTF">2022-11-21T09:10:16Z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A4AA1639064C44299771BB61104E12A6</vt:lpwstr>
  </property>
  <property fmtid="{D5CDD505-2E9C-101B-9397-08002B2CF9AE}" pid="3" name="KSOProductBuildVer">
    <vt:lpwstr>1033-11.2.0.11380</vt:lpwstr>
  </property>
</Properties>
</file>