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8" r:id="rId3"/>
    <p:sldId id="263" r:id="rId4"/>
    <p:sldId id="277" r:id="rId5"/>
    <p:sldId id="287" r:id="rId6"/>
    <p:sldId id="285" r:id="rId7"/>
    <p:sldId id="297" r:id="rId8"/>
    <p:sldId id="302" r:id="rId10"/>
    <p:sldId id="299" r:id="rId11"/>
    <p:sldId id="300" r:id="rId12"/>
    <p:sldId id="301" r:id="rId13"/>
    <p:sldId id="303" r:id="rId14"/>
    <p:sldId id="273" r:id="rId15"/>
    <p:sldId id="295"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DFB"/>
    <a:srgbClr val="B6F4F5"/>
    <a:srgbClr val="A7F1F2"/>
    <a:srgbClr val="AEEB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97" d="100"/>
          <a:sy n="97" d="100"/>
        </p:scale>
        <p:origin x="96"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microsoft.com/office/2007/relationships/hdphoto" Target="../media/image16.wdp"/><Relationship Id="rId2" Type="http://schemas.openxmlformats.org/officeDocument/2006/relationships/image" Target="../media/image15.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322580" y="2286000"/>
            <a:ext cx="11546840" cy="1445260"/>
          </a:xfrm>
          <a:prstGeom prst="rect">
            <a:avLst/>
          </a:prstGeom>
          <a:noFill/>
        </p:spPr>
        <p:txBody>
          <a:bodyPr wrap="square" rtlCol="0">
            <a:spAutoFit/>
          </a:bodyPr>
          <a:lstStyle/>
          <a:p>
            <a:pPr algn="ctr"/>
            <a:r>
              <a:rPr lang="en-US" sz="4400" b="1" dirty="0">
                <a:gradFill>
                  <a:gsLst>
                    <a:gs pos="0">
                      <a:srgbClr val="007BD3"/>
                    </a:gs>
                    <a:gs pos="100000">
                      <a:srgbClr val="034373"/>
                    </a:gs>
                  </a:gsLst>
                  <a:lin scaled="0"/>
                </a:gradFill>
                <a:latin typeface="Footlight MT Light" panose="0204060206030A020304" charset="0"/>
                <a:ea typeface="FZShuTi" panose="02010601030101010101" charset="-122"/>
                <a:cs typeface="Footlight MT Light" panose="0204060206030A020304" charset="0"/>
              </a:rPr>
              <a:t>Diabetes Disease Prediction Using Machine</a:t>
            </a:r>
            <a:endParaRPr lang="en-US" sz="4400" b="1" dirty="0">
              <a:gradFill>
                <a:gsLst>
                  <a:gs pos="0">
                    <a:srgbClr val="007BD3"/>
                  </a:gs>
                  <a:gs pos="100000">
                    <a:srgbClr val="034373"/>
                  </a:gs>
                </a:gsLst>
                <a:lin scaled="0"/>
              </a:gradFill>
              <a:latin typeface="Footlight MT Light" panose="0204060206030A020304" charset="0"/>
              <a:ea typeface="FZShuTi" panose="02010601030101010101" charset="-122"/>
              <a:cs typeface="Footlight MT Light" panose="0204060206030A020304" charset="0"/>
            </a:endParaRPr>
          </a:p>
          <a:p>
            <a:pPr algn="ctr"/>
            <a:r>
              <a:rPr lang="en-US" sz="4400" b="1" dirty="0">
                <a:gradFill>
                  <a:gsLst>
                    <a:gs pos="0">
                      <a:srgbClr val="007BD3"/>
                    </a:gs>
                    <a:gs pos="100000">
                      <a:srgbClr val="034373"/>
                    </a:gs>
                  </a:gsLst>
                  <a:lin scaled="0"/>
                </a:gradFill>
                <a:latin typeface="Footlight MT Light" panose="0204060206030A020304" charset="0"/>
                <a:ea typeface="FZShuTi" panose="02010601030101010101" charset="-122"/>
                <a:cs typeface="Footlight MT Light" panose="0204060206030A020304" charset="0"/>
              </a:rPr>
              <a:t>Learning Algorithms</a:t>
            </a:r>
            <a:endParaRPr lang="en-US" sz="4400" b="1" dirty="0">
              <a:gradFill>
                <a:gsLst>
                  <a:gs pos="0">
                    <a:srgbClr val="007BD3"/>
                  </a:gs>
                  <a:gs pos="100000">
                    <a:srgbClr val="034373"/>
                  </a:gs>
                </a:gsLst>
                <a:lin scaled="0"/>
              </a:gradFill>
              <a:latin typeface="Footlight MT Light" panose="0204060206030A020304" charset="0"/>
              <a:ea typeface="FZShuTi" panose="02010601030101010101" charset="-122"/>
              <a:cs typeface="Footlight MT Light" panose="0204060206030A020304" charset="0"/>
            </a:endParaRPr>
          </a:p>
        </p:txBody>
      </p:sp>
      <p:sp>
        <p:nvSpPr>
          <p:cNvPr id="5" name="TextBox 2"/>
          <p:cNvSpPr txBox="1"/>
          <p:nvPr/>
        </p:nvSpPr>
        <p:spPr>
          <a:xfrm>
            <a:off x="6854190" y="3882390"/>
            <a:ext cx="3482340" cy="1014730"/>
          </a:xfrm>
          <a:prstGeom prst="rect">
            <a:avLst/>
          </a:prstGeom>
          <a:noFill/>
        </p:spPr>
        <p:txBody>
          <a:bodyPr wrap="square" rtlCol="0">
            <a:spAutoFit/>
          </a:bodyPr>
          <a:lstStyle/>
          <a:p>
            <a:r>
              <a:rPr lang="en-IN" altLang="en-US" sz="2000" b="1" dirty="0">
                <a:solidFill>
                  <a:schemeClr val="tx2">
                    <a:lumMod val="75000"/>
                  </a:schemeClr>
                </a:solidFill>
              </a:rPr>
              <a:t>G.Harshitha      - 19H51A0509</a:t>
            </a:r>
            <a:endParaRPr lang="en-IN" altLang="en-US" sz="2000" b="1" dirty="0">
              <a:solidFill>
                <a:schemeClr val="tx2">
                  <a:lumMod val="75000"/>
                </a:schemeClr>
              </a:solidFill>
            </a:endParaRPr>
          </a:p>
          <a:p>
            <a:r>
              <a:rPr lang="en-IN" altLang="en-US" sz="2000" b="1" dirty="0">
                <a:solidFill>
                  <a:schemeClr val="tx2">
                    <a:lumMod val="75000"/>
                  </a:schemeClr>
                </a:solidFill>
              </a:rPr>
              <a:t>G.Vinay              - 19H51A05D4</a:t>
            </a:r>
            <a:endParaRPr lang="en-IN" altLang="en-US" sz="2000" b="1" dirty="0">
              <a:solidFill>
                <a:schemeClr val="tx2">
                  <a:lumMod val="75000"/>
                </a:schemeClr>
              </a:solidFill>
            </a:endParaRPr>
          </a:p>
          <a:p>
            <a:r>
              <a:rPr lang="en-IN" altLang="en-US" sz="2000" b="1" dirty="0">
                <a:solidFill>
                  <a:schemeClr val="tx2">
                    <a:lumMod val="75000"/>
                  </a:schemeClr>
                </a:solidFill>
              </a:rPr>
              <a:t>J.Vishnukanth  - 20H55A0511</a:t>
            </a:r>
            <a:endParaRPr lang="en-IN" altLang="en-US" sz="2000" b="1" dirty="0">
              <a:solidFill>
                <a:schemeClr val="tx2">
                  <a:lumMod val="75000"/>
                </a:schemeClr>
              </a:solidFill>
            </a:endParaRPr>
          </a:p>
        </p:txBody>
      </p:sp>
      <p:sp>
        <p:nvSpPr>
          <p:cNvPr id="6" name="TextBox 3"/>
          <p:cNvSpPr txBox="1"/>
          <p:nvPr/>
        </p:nvSpPr>
        <p:spPr>
          <a:xfrm>
            <a:off x="1473200" y="5134610"/>
            <a:ext cx="5181600" cy="1045210"/>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800" b="1" dirty="0">
                <a:solidFill>
                  <a:srgbClr val="C00000"/>
                </a:solidFill>
                <a:latin typeface="Maiandra GD" panose="020E0502030308020204" charset="0"/>
                <a:cs typeface="Maiandra GD" panose="020E0502030308020204" charset="0"/>
              </a:rPr>
              <a:t>Under esteemed guidance of</a:t>
            </a:r>
            <a:endParaRPr lang="en-US" sz="2400" b="1" dirty="0">
              <a:solidFill>
                <a:srgbClr val="C00000"/>
              </a:solidFill>
              <a:latin typeface="Maiandra GD" panose="020E0502030308020204" charset="0"/>
              <a:cs typeface="Maiandra GD" panose="020E0502030308020204" charset="0"/>
            </a:endParaRPr>
          </a:p>
          <a:p>
            <a:r>
              <a:rPr lang="en-IN" altLang="en-US" sz="2000" b="1" dirty="0">
                <a:latin typeface="Maiandra GD" panose="020E0502030308020204" charset="0"/>
                <a:cs typeface="Maiandra GD" panose="020E0502030308020204" charset="0"/>
              </a:rPr>
              <a:t>Mr.B.Sivaiah</a:t>
            </a:r>
            <a:r>
              <a:rPr lang="en-IN" altLang="en-US" sz="2000" b="1" dirty="0">
                <a:gradFill>
                  <a:gsLst>
                    <a:gs pos="0">
                      <a:srgbClr val="14CD68"/>
                    </a:gs>
                    <a:gs pos="100000">
                      <a:srgbClr val="035C7D"/>
                    </a:gs>
                  </a:gsLst>
                  <a:lin scaled="0"/>
                </a:gradFill>
                <a:latin typeface="Maiandra GD" panose="020E0502030308020204" charset="0"/>
                <a:cs typeface="Maiandra GD" panose="020E0502030308020204" charset="0"/>
                <a:sym typeface="+mn-ea"/>
              </a:rPr>
              <a:t>( Associate Professor )</a:t>
            </a:r>
            <a:endParaRPr lang="en-IN" altLang="en-US" sz="2000" b="1" dirty="0">
              <a:latin typeface="Maiandra GD" panose="020E0502030308020204" charset="0"/>
              <a:cs typeface="Maiandra GD" panose="020E0502030308020204" charset="0"/>
            </a:endParaRPr>
          </a:p>
        </p:txBody>
      </p:sp>
      <p:graphicFrame>
        <p:nvGraphicFramePr>
          <p:cNvPr id="7" name="Table 6"/>
          <p:cNvGraphicFramePr>
            <a:graphicFrameLocks noGrp="1"/>
          </p:cNvGraphicFramePr>
          <p:nvPr/>
        </p:nvGraphicFramePr>
        <p:xfrm>
          <a:off x="2981960" y="486410"/>
          <a:ext cx="6096000" cy="951632"/>
        </p:xfrm>
        <a:graphic>
          <a:graphicData uri="http://schemas.openxmlformats.org/drawingml/2006/table">
            <a:tbl>
              <a:tblPr>
                <a:tableStyleId>{2D5ABB26-0587-4C30-8999-92F81FD0307C}</a:tableStyleId>
              </a:tblPr>
              <a:tblGrid>
                <a:gridCol w="6096000"/>
              </a:tblGrid>
              <a:tr h="0">
                <a:tc>
                  <a:txBody>
                    <a:bodyPr/>
                    <a:lstStyle/>
                    <a:p>
                      <a:pPr algn="ctr" rtl="0" fontAlgn="b"/>
                      <a:r>
                        <a:rPr lang="en-US" sz="2000" dirty="0">
                          <a:solidFill>
                            <a:srgbClr val="002060"/>
                          </a:solidFill>
                          <a:latin typeface="Gill Sans MT" panose="020B0502020104020203" charset="0"/>
                          <a:cs typeface="Gill Sans MT" panose="020B0502020104020203" charset="0"/>
                        </a:rPr>
                        <a:t>CMR COLLEGE OF ENGINEERING &amp; TECHNOLOGY</a:t>
                      </a:r>
                      <a:endParaRPr lang="en-US" sz="2000" b="1" dirty="0">
                        <a:solidFill>
                          <a:srgbClr val="002060"/>
                        </a:solidFill>
                        <a:latin typeface="Gill Sans MT" panose="020B0502020104020203" charset="0"/>
                        <a:cs typeface="Gill Sans MT" panose="020B0502020104020203" charset="0"/>
                      </a:endParaRPr>
                    </a:p>
                  </a:txBody>
                  <a:tcPr marL="9199" marR="9199" marT="6133" marB="6133" anchor="b"/>
                </a:tc>
              </a:tr>
              <a:tr h="0">
                <a:tc>
                  <a:txBody>
                    <a:bodyPr/>
                    <a:lstStyle/>
                    <a:p>
                      <a:pPr algn="ctr" rtl="0" fontAlgn="b"/>
                      <a:r>
                        <a:rPr lang="en-US" sz="2000" dirty="0" err="1">
                          <a:solidFill>
                            <a:srgbClr val="002060"/>
                          </a:solidFill>
                          <a:latin typeface="Gill Sans MT" panose="020B0502020104020203" charset="0"/>
                          <a:cs typeface="Gill Sans MT" panose="020B0502020104020203" charset="0"/>
                        </a:rPr>
                        <a:t>Kandlakoya</a:t>
                      </a:r>
                      <a:r>
                        <a:rPr lang="en-US" sz="2000" dirty="0">
                          <a:solidFill>
                            <a:srgbClr val="002060"/>
                          </a:solidFill>
                          <a:latin typeface="Gill Sans MT" panose="020B0502020104020203" charset="0"/>
                          <a:cs typeface="Gill Sans MT" panose="020B0502020104020203" charset="0"/>
                        </a:rPr>
                        <a:t>, </a:t>
                      </a:r>
                      <a:r>
                        <a:rPr lang="en-US" sz="2000" dirty="0" err="1">
                          <a:solidFill>
                            <a:srgbClr val="002060"/>
                          </a:solidFill>
                          <a:latin typeface="Gill Sans MT" panose="020B0502020104020203" charset="0"/>
                          <a:cs typeface="Gill Sans MT" panose="020B0502020104020203" charset="0"/>
                        </a:rPr>
                        <a:t>Medchal</a:t>
                      </a:r>
                      <a:r>
                        <a:rPr lang="en-US" sz="2000" dirty="0">
                          <a:solidFill>
                            <a:srgbClr val="002060"/>
                          </a:solidFill>
                          <a:latin typeface="Gill Sans MT" panose="020B0502020104020203" charset="0"/>
                          <a:cs typeface="Gill Sans MT" panose="020B0502020104020203" charset="0"/>
                        </a:rPr>
                        <a:t>, Hyderabad - 501401</a:t>
                      </a:r>
                      <a:endParaRPr lang="en-US" sz="2000" b="1" dirty="0">
                        <a:solidFill>
                          <a:srgbClr val="002060"/>
                        </a:solidFill>
                        <a:latin typeface="Gill Sans MT" panose="020B0502020104020203" charset="0"/>
                        <a:cs typeface="Gill Sans MT" panose="020B0502020104020203" charset="0"/>
                      </a:endParaRPr>
                    </a:p>
                  </a:txBody>
                  <a:tcPr marL="9199" marR="9199" marT="6133" marB="6133" anchor="b"/>
                </a:tc>
              </a:tr>
              <a:tr h="317500">
                <a:tc>
                  <a:txBody>
                    <a:bodyPr/>
                    <a:lstStyle/>
                    <a:p>
                      <a:pPr algn="ctr" rtl="0" fontAlgn="b"/>
                      <a:r>
                        <a:rPr lang="en-US" sz="2000" dirty="0">
                          <a:solidFill>
                            <a:srgbClr val="002060"/>
                          </a:solidFill>
                          <a:latin typeface="Gill Sans MT" panose="020B0502020104020203" charset="0"/>
                          <a:cs typeface="Gill Sans MT" panose="020B0502020104020203" charset="0"/>
                        </a:rPr>
                        <a:t>Department of Computer Science and Engineering</a:t>
                      </a:r>
                      <a:endParaRPr lang="en-US" sz="2000" b="1" dirty="0">
                        <a:solidFill>
                          <a:srgbClr val="002060"/>
                        </a:solidFill>
                        <a:latin typeface="Gill Sans MT" panose="020B0502020104020203" charset="0"/>
                        <a:cs typeface="Gill Sans MT" panose="020B0502020104020203" charset="0"/>
                      </a:endParaRPr>
                    </a:p>
                  </a:txBody>
                  <a:tcPr marL="9199" marR="9199" marT="6133" marB="6133" anchor="b"/>
                </a:tc>
              </a:tr>
            </a:tbl>
          </a:graphicData>
        </a:graphic>
      </p:graphicFrame>
      <p:pic>
        <p:nvPicPr>
          <p:cNvPr id="10" name="Picture 4" descr="CMR College of Pharmacy updated... - CMR College of Pharmacy"/>
          <p:cNvPicPr>
            <a:picLocks noChangeAspect="1" noChangeArrowheads="1"/>
          </p:cNvPicPr>
          <p:nvPr/>
        </p:nvPicPr>
        <p:blipFill>
          <a:blip r:embed="rId1"/>
          <a:srcRect/>
          <a:stretch>
            <a:fillRect/>
          </a:stretch>
        </p:blipFill>
        <p:spPr bwMode="auto">
          <a:xfrm>
            <a:off x="1004570" y="224155"/>
            <a:ext cx="1977390" cy="1494790"/>
          </a:xfrm>
          <a:prstGeom prst="rect">
            <a:avLst/>
          </a:prstGeom>
          <a:noFill/>
        </p:spPr>
      </p:pic>
      <p:sp>
        <p:nvSpPr>
          <p:cNvPr id="2" name="Rectangles 1"/>
          <p:cNvSpPr/>
          <p:nvPr/>
        </p:nvSpPr>
        <p:spPr>
          <a:xfrm>
            <a:off x="-20320" y="5080"/>
            <a:ext cx="284480" cy="6847840"/>
          </a:xfrm>
          <a:prstGeom prst="rect">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Rectangles 2"/>
          <p:cNvSpPr/>
          <p:nvPr/>
        </p:nvSpPr>
        <p:spPr>
          <a:xfrm>
            <a:off x="11927840" y="0"/>
            <a:ext cx="284480" cy="6847840"/>
          </a:xfrm>
          <a:prstGeom prst="rect">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s 7"/>
          <p:cNvSpPr/>
          <p:nvPr/>
        </p:nvSpPr>
        <p:spPr>
          <a:xfrm>
            <a:off x="264160" y="10160"/>
            <a:ext cx="142240" cy="6847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s 8"/>
          <p:cNvSpPr/>
          <p:nvPr/>
        </p:nvSpPr>
        <p:spPr>
          <a:xfrm>
            <a:off x="11795760" y="0"/>
            <a:ext cx="142240" cy="6847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 name="Straight Connector 10"/>
          <p:cNvCxnSpPr/>
          <p:nvPr/>
        </p:nvCxnSpPr>
        <p:spPr>
          <a:xfrm flipV="1">
            <a:off x="308610" y="142240"/>
            <a:ext cx="11487150" cy="30480"/>
          </a:xfrm>
          <a:prstGeom prst="line">
            <a:avLst/>
          </a:prstGeom>
          <a:effectLst/>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406400" y="6659880"/>
            <a:ext cx="11487150" cy="30480"/>
          </a:xfrm>
          <a:prstGeom prst="line">
            <a:avLst/>
          </a:prstGeom>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p:cNvSpPr txBox="1"/>
          <p:nvPr/>
        </p:nvSpPr>
        <p:spPr>
          <a:xfrm>
            <a:off x="3884295" y="443865"/>
            <a:ext cx="3571240" cy="521970"/>
          </a:xfrm>
          <a:prstGeom prst="rect">
            <a:avLst/>
          </a:prstGeom>
          <a:solidFill>
            <a:schemeClr val="bg1"/>
          </a:solidFill>
        </p:spPr>
        <p:txBody>
          <a:bodyPr wrap="square">
            <a:spAutoFit/>
          </a:bodyPr>
          <a:p>
            <a:r>
              <a:rPr lang="en-IN" sz="2800" u="sng" dirty="0">
                <a:solidFill>
                  <a:srgbClr val="000000"/>
                </a:solidFill>
                <a:latin typeface="Felix Titling" panose="04060505060202020A04" charset="0"/>
                <a:ea typeface="FZShuTi" panose="02010601030101010101" charset="-122"/>
                <a:cs typeface="Felix Titling" panose="04060505060202020A04" charset="0"/>
                <a:sym typeface="+mn-ea"/>
              </a:rPr>
              <a:t>Data collection</a:t>
            </a:r>
            <a:endParaRPr lang="en-IN" sz="2800" u="sng" dirty="0">
              <a:solidFill>
                <a:srgbClr val="000000"/>
              </a:solidFill>
              <a:latin typeface="Felix Titling" panose="04060505060202020A04" charset="0"/>
              <a:ea typeface="FZShuTi" panose="02010601030101010101" charset="-122"/>
              <a:cs typeface="Felix Titling" panose="04060505060202020A04" charset="0"/>
              <a:sym typeface="+mn-ea"/>
            </a:endParaRPr>
          </a:p>
        </p:txBody>
      </p:sp>
      <p:pic>
        <p:nvPicPr>
          <p:cNvPr id="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85190" y="1052195"/>
            <a:ext cx="10501630" cy="5319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p:cNvSpPr txBox="1"/>
          <p:nvPr/>
        </p:nvSpPr>
        <p:spPr>
          <a:xfrm>
            <a:off x="3481705" y="443865"/>
            <a:ext cx="4648200" cy="521970"/>
          </a:xfrm>
          <a:prstGeom prst="rect">
            <a:avLst/>
          </a:prstGeom>
          <a:solidFill>
            <a:schemeClr val="bg1"/>
          </a:solidFill>
        </p:spPr>
        <p:txBody>
          <a:bodyPr wrap="square">
            <a:spAutoFit/>
          </a:bodyPr>
          <a:p>
            <a:r>
              <a:rPr lang="en-IN" sz="2800" u="sng" dirty="0">
                <a:solidFill>
                  <a:srgbClr val="000000"/>
                </a:solidFill>
                <a:latin typeface="Felix Titling" panose="04060505060202020A04" charset="0"/>
                <a:ea typeface="FZShuTi" panose="02010601030101010101" charset="-122"/>
                <a:cs typeface="Felix Titling" panose="04060505060202020A04" charset="0"/>
                <a:sym typeface="+mn-ea"/>
              </a:rPr>
              <a:t>Performance metrics</a:t>
            </a:r>
            <a:endParaRPr lang="en-IN" sz="2800" u="sng" dirty="0">
              <a:solidFill>
                <a:srgbClr val="000000"/>
              </a:solidFill>
              <a:latin typeface="Felix Titling" panose="04060505060202020A04" charset="0"/>
              <a:ea typeface="FZShuTi" panose="02010601030101010101" charset="-122"/>
              <a:cs typeface="Felix Titling" panose="04060505060202020A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84370" y="1042035"/>
            <a:ext cx="2691130" cy="521970"/>
          </a:xfrm>
          <a:prstGeom prst="rect">
            <a:avLst/>
          </a:prstGeom>
          <a:noFill/>
        </p:spPr>
        <p:txBody>
          <a:bodyPr wrap="square">
            <a:spAutoFit/>
          </a:bodyPr>
          <a:lstStyle/>
          <a:p>
            <a:r>
              <a:rPr lang="en-US" sz="2800" u="sng" dirty="0">
                <a:solidFill>
                  <a:srgbClr val="000000"/>
                </a:solidFill>
                <a:latin typeface="Felix Titling" panose="04060505060202020A04" charset="0"/>
                <a:ea typeface="FZShuTi" panose="02010601030101010101" charset="-122"/>
                <a:sym typeface="+mn-ea"/>
              </a:rPr>
              <a:t>C</a:t>
            </a:r>
            <a:r>
              <a:rPr lang="en-IN" sz="2800" u="sng" dirty="0">
                <a:solidFill>
                  <a:srgbClr val="000000"/>
                </a:solidFill>
                <a:latin typeface="Felix Titling" panose="04060505060202020A04" charset="0"/>
                <a:ea typeface="FZShuTi" panose="02010601030101010101" charset="-122"/>
                <a:sym typeface="+mn-ea"/>
              </a:rPr>
              <a:t>ONCLUSION</a:t>
            </a:r>
            <a:endParaRPr lang="en-IN" sz="2800" u="sng" dirty="0">
              <a:solidFill>
                <a:srgbClr val="000000"/>
              </a:solidFill>
              <a:latin typeface="Felix Titling" panose="04060505060202020A04" charset="0"/>
              <a:ea typeface="FZShuTi" panose="02010601030101010101" charset="-122"/>
              <a:sym typeface="+mn-ea"/>
            </a:endParaRPr>
          </a:p>
        </p:txBody>
      </p:sp>
      <p:sp>
        <p:nvSpPr>
          <p:cNvPr id="2" name="Text Box 1"/>
          <p:cNvSpPr txBox="1"/>
          <p:nvPr/>
        </p:nvSpPr>
        <p:spPr>
          <a:xfrm>
            <a:off x="545465" y="1713230"/>
            <a:ext cx="11120755" cy="3138170"/>
          </a:xfrm>
          <a:prstGeom prst="rect">
            <a:avLst/>
          </a:prstGeom>
          <a:noFill/>
        </p:spPr>
        <p:txBody>
          <a:bodyPr wrap="square" rtlCol="0" anchor="t">
            <a:spAutoFit/>
          </a:bodyPr>
          <a:p>
            <a:pPr marL="285750" indent="-285750">
              <a:buFont typeface="Wingdings" panose="05000000000000000000" charset="0"/>
              <a:buChar char="§"/>
            </a:pPr>
            <a:r>
              <a:rPr lang="en-US"/>
              <a:t>We have described a machine learning approach to predict diabetes as in early stage diabetes</a:t>
            </a:r>
            <a:r>
              <a:rPr lang="en-IN" altLang="en-US"/>
              <a:t>.</a:t>
            </a:r>
            <a:endParaRPr lang="en-IN" altLang="en-US"/>
          </a:p>
          <a:p>
            <a:pPr indent="0">
              <a:buFont typeface="Wingdings" panose="05000000000000000000" charset="0"/>
              <a:buNone/>
            </a:pPr>
            <a:endParaRPr lang="en-US"/>
          </a:p>
          <a:p>
            <a:pPr marL="285750" indent="-285750">
              <a:buFont typeface="Wingdings" panose="05000000000000000000" charset="0"/>
              <a:buChar char="§"/>
            </a:pPr>
            <a:r>
              <a:rPr lang="en-US"/>
              <a:t>Study shows that it's possible for some people to reverse it. Through diet changes and weight loss, you may be able to reach and hold normal blood sugar levels without medication. </a:t>
            </a:r>
            <a:endParaRPr lang="en-US"/>
          </a:p>
          <a:p>
            <a:pPr indent="0">
              <a:buFont typeface="Wingdings" panose="05000000000000000000" charset="0"/>
              <a:buNone/>
            </a:pPr>
            <a:endParaRPr lang="en-US"/>
          </a:p>
          <a:p>
            <a:pPr marL="285750" indent="-285750">
              <a:buFont typeface="Wingdings" panose="05000000000000000000" charset="0"/>
              <a:buChar char="§"/>
            </a:pPr>
            <a:r>
              <a:rPr lang="en-US"/>
              <a:t>Hence it becomes almost mandatory to use machine learning to predict diabetes disease. </a:t>
            </a:r>
            <a:endParaRPr lang="en-US"/>
          </a:p>
          <a:p>
            <a:pPr marL="285750" indent="-285750">
              <a:buFont typeface="Wingdings" panose="05000000000000000000" charset="0"/>
              <a:buChar char="§"/>
            </a:pPr>
            <a:endParaRPr lang="en-US"/>
          </a:p>
          <a:p>
            <a:pPr marL="285750" indent="-285750">
              <a:buFont typeface="Wingdings" panose="05000000000000000000" charset="0"/>
              <a:buChar char="§"/>
            </a:pPr>
            <a:r>
              <a:rPr lang="en-IN" altLang="en-US"/>
              <a:t>P</a:t>
            </a:r>
            <a:r>
              <a:rPr lang="en-US"/>
              <a:t>redicted diabetes by using new Machine Learning Algorithms and find out the initial symptoms of diabetes. </a:t>
            </a:r>
            <a:endParaRPr lang="en-US"/>
          </a:p>
          <a:p>
            <a:pPr marL="285750" indent="-285750">
              <a:buFont typeface="Wingdings" panose="05000000000000000000" charset="0"/>
              <a:buChar char="§"/>
            </a:pPr>
            <a:endParaRPr lang="en-US"/>
          </a:p>
          <a:p>
            <a:pPr marL="285750" indent="-285750">
              <a:buFont typeface="Wingdings" panose="05000000000000000000" charset="0"/>
              <a:buChar char="§"/>
            </a:pPr>
            <a:r>
              <a:rPr lang="en-US"/>
              <a:t>The approach is going to compare with different algorithms</a:t>
            </a:r>
            <a:r>
              <a:rPr lang="en-IN" altLang="en-US"/>
              <a:t>. </a:t>
            </a:r>
            <a:r>
              <a:rPr lang="en-US"/>
              <a:t>The result of our method shows better performance in terms of efficiency and accuracy.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38015" y="596265"/>
            <a:ext cx="2506345" cy="521970"/>
          </a:xfrm>
          <a:prstGeom prst="rect">
            <a:avLst/>
          </a:prstGeom>
          <a:noFill/>
        </p:spPr>
        <p:txBody>
          <a:bodyPr wrap="square">
            <a:spAutoFit/>
          </a:bodyPr>
          <a:lstStyle/>
          <a:p>
            <a:r>
              <a:rPr lang="en-IN" sz="2800" u="sng" dirty="0">
                <a:solidFill>
                  <a:srgbClr val="000000"/>
                </a:solidFill>
                <a:latin typeface="Felix Titling" panose="04060505060202020A04" charset="0"/>
                <a:ea typeface="FZShuTi" panose="02010601030101010101" charset="-122"/>
                <a:sym typeface="+mn-ea"/>
              </a:rPr>
              <a:t>References</a:t>
            </a:r>
            <a:endParaRPr lang="en-IN" sz="2800" u="sng" dirty="0">
              <a:solidFill>
                <a:srgbClr val="000000"/>
              </a:solidFill>
              <a:latin typeface="Felix Titling" panose="04060505060202020A04" charset="0"/>
              <a:ea typeface="FZShuTi" panose="02010601030101010101" charset="-122"/>
              <a:sym typeface="+mn-ea"/>
            </a:endParaRPr>
          </a:p>
        </p:txBody>
      </p:sp>
      <p:sp>
        <p:nvSpPr>
          <p:cNvPr id="2" name="Text Box 1"/>
          <p:cNvSpPr txBox="1"/>
          <p:nvPr/>
        </p:nvSpPr>
        <p:spPr>
          <a:xfrm>
            <a:off x="613410" y="1235710"/>
            <a:ext cx="11247120" cy="4246245"/>
          </a:xfrm>
          <a:prstGeom prst="rect">
            <a:avLst/>
          </a:prstGeom>
          <a:noFill/>
        </p:spPr>
        <p:txBody>
          <a:bodyPr wrap="square" rtlCol="0" anchor="t">
            <a:spAutoFit/>
          </a:bodyPr>
          <a:p>
            <a:r>
              <a:rPr lang="en-US"/>
              <a:t>[1] P. Saeedi, I. Petersohn, P. Salpea, B. Malanda, S. Karuranga,</a:t>
            </a:r>
            <a:r>
              <a:rPr lang="en-IN" altLang="en-US"/>
              <a:t> </a:t>
            </a:r>
            <a:r>
              <a:rPr lang="en-US"/>
              <a:t>N. Unwin, S. Colagiuri, L. Guariguata, A. A. Motala, K. Ogurtsova,</a:t>
            </a:r>
            <a:r>
              <a:rPr lang="en-IN" altLang="en-US"/>
              <a:t> </a:t>
            </a:r>
            <a:r>
              <a:rPr lang="en-US"/>
              <a:t>J. E. Shaw, D. Bright, and R. Williams, “Global and regional diabetes</a:t>
            </a:r>
            <a:r>
              <a:rPr lang="en-IN" altLang="en-US"/>
              <a:t> </a:t>
            </a:r>
            <a:r>
              <a:rPr lang="en-US"/>
              <a:t>prevalence estimates for 2019 and</a:t>
            </a:r>
            <a:r>
              <a:rPr lang="en-IN" altLang="en-US"/>
              <a:t> </a:t>
            </a:r>
            <a:r>
              <a:rPr lang="en-US"/>
              <a:t>projections for 2030 and 2045:</a:t>
            </a:r>
            <a:r>
              <a:rPr lang="en-IN" altLang="en-US"/>
              <a:t> </a:t>
            </a:r>
            <a:r>
              <a:rPr lang="en-US"/>
              <a:t>Results from the international diabetes federation diabetes atlas,</a:t>
            </a:r>
            <a:r>
              <a:rPr lang="en-IN" altLang="en-US"/>
              <a:t> </a:t>
            </a:r>
            <a:r>
              <a:rPr lang="en-US"/>
              <a:t>9th edition,”</a:t>
            </a:r>
            <a:r>
              <a:rPr lang="en-IN" altLang="en-US"/>
              <a:t> </a:t>
            </a:r>
            <a:r>
              <a:rPr lang="en-US"/>
              <a:t>Diabetes Research and Clinical Practice, vol. 157, p.107843, 2019.</a:t>
            </a:r>
            <a:endParaRPr lang="en-US"/>
          </a:p>
          <a:p>
            <a:endParaRPr lang="en-US"/>
          </a:p>
          <a:p>
            <a:r>
              <a:rPr lang="en-US"/>
              <a:t>[2] A. Mir and S. N. Dhage, “Diabetes disease prediction using machine</a:t>
            </a:r>
            <a:r>
              <a:rPr lang="en-IN" altLang="en-US"/>
              <a:t> </a:t>
            </a:r>
            <a:r>
              <a:rPr lang="en-US"/>
              <a:t>learning on big data of healthcare,” in 2018 Fourth International</a:t>
            </a:r>
            <a:r>
              <a:rPr lang="en-IN" altLang="en-US"/>
              <a:t> </a:t>
            </a:r>
            <a:r>
              <a:rPr lang="en-US"/>
              <a:t>Conference on Computing Communication Control and Automation</a:t>
            </a:r>
            <a:r>
              <a:rPr lang="en-IN" altLang="en-US"/>
              <a:t> </a:t>
            </a:r>
            <a:r>
              <a:rPr lang="en-US"/>
              <a:t>(ICCUBEA), 2018, pp. 1–6.</a:t>
            </a:r>
            <a:endParaRPr lang="en-US"/>
          </a:p>
          <a:p>
            <a:endParaRPr lang="en-US"/>
          </a:p>
          <a:p>
            <a:r>
              <a:rPr lang="en-US"/>
              <a:t>[3] D. Sisodia and D. S. Sisodia, “Prediction of diabetes using</a:t>
            </a:r>
            <a:r>
              <a:rPr lang="en-IN" altLang="en-US"/>
              <a:t> </a:t>
            </a:r>
            <a:r>
              <a:rPr lang="en-US"/>
              <a:t>classification algorithms,” Procedia Computer Science,</a:t>
            </a:r>
            <a:r>
              <a:rPr lang="en-IN" altLang="en-US"/>
              <a:t> </a:t>
            </a:r>
            <a:r>
              <a:rPr lang="en-US"/>
              <a:t>vol.</a:t>
            </a:r>
            <a:endParaRPr lang="en-US"/>
          </a:p>
          <a:p>
            <a:r>
              <a:rPr lang="en-US"/>
              <a:t>132, pp. 1578 – 1585, 2018, international Conference on</a:t>
            </a:r>
            <a:r>
              <a:rPr lang="en-IN" altLang="en-US"/>
              <a:t> </a:t>
            </a:r>
            <a:r>
              <a:rPr lang="en-US"/>
              <a:t>Computational Intelligence and Data Science. [Online]. Available:</a:t>
            </a:r>
            <a:r>
              <a:rPr lang="en-IN" altLang="en-US"/>
              <a:t> </a:t>
            </a:r>
            <a:r>
              <a:rPr lang="en-US"/>
              <a:t>http://www.sciencedirect.com/science/article/pii/S1877050918308548</a:t>
            </a:r>
            <a:endParaRPr lang="en-US"/>
          </a:p>
          <a:p>
            <a:endParaRPr lang="en-US"/>
          </a:p>
          <a:p>
            <a:r>
              <a:rPr lang="en-US"/>
              <a:t>[4] J. Smith, J. Everhart, W. Dickson, W. Knowler, and R. Johannes,</a:t>
            </a:r>
            <a:r>
              <a:rPr lang="en-IN" altLang="en-US"/>
              <a:t> </a:t>
            </a:r>
            <a:r>
              <a:rPr lang="en-US"/>
              <a:t>“Using the adap learning algorithm to forcast the onset of diabetes</a:t>
            </a:r>
            <a:r>
              <a:rPr lang="en-IN" altLang="en-US"/>
              <a:t> </a:t>
            </a:r>
            <a:r>
              <a:rPr lang="en-US"/>
              <a:t>mellitus,” Proceedings - Annual Symposium on Computer Applica_x0002_tions in Medical Care, vol. 10, 11 1988.</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descr="White Backgrounds, Free White Powerpoint Background - SlideBackground"/>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635"/>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101"/>
          <p:cNvPicPr>
            <a:picLocks noChangeAspect="1"/>
          </p:cNvPicPr>
          <p:nvPr>
            <p:ph sz="half" idx="1"/>
          </p:nvPr>
        </p:nvPicPr>
        <p:blipFill>
          <a:blip r:embed="rId2"/>
          <a:srcRect r="11018" b="7567"/>
          <a:stretch>
            <a:fillRect/>
          </a:stretch>
        </p:blipFill>
        <p:spPr>
          <a:xfrm>
            <a:off x="2204085" y="1126490"/>
            <a:ext cx="5507355" cy="4290695"/>
          </a:xfrm>
          <a:prstGeom prst="rect">
            <a:avLst/>
          </a:prstGeom>
          <a:noFill/>
          <a:ln w="9525">
            <a:noFill/>
          </a:ln>
        </p:spPr>
      </p:pic>
      <p:sp>
        <p:nvSpPr>
          <p:cNvPr id="8" name="Text Box 7"/>
          <p:cNvSpPr txBox="1"/>
          <p:nvPr/>
        </p:nvSpPr>
        <p:spPr>
          <a:xfrm>
            <a:off x="5435600" y="3545840"/>
            <a:ext cx="3497580" cy="829945"/>
          </a:xfrm>
          <a:prstGeom prst="rect">
            <a:avLst/>
          </a:prstGeom>
          <a:solidFill>
            <a:schemeClr val="bg1"/>
          </a:solidFill>
        </p:spPr>
        <p:txBody>
          <a:bodyPr wrap="none" rtlCol="0">
            <a:spAutoFit/>
          </a:bodyPr>
          <a:p>
            <a:r>
              <a:rPr lang="en-IN" altLang="en-US" sz="4800">
                <a:latin typeface="OCR A Extended" panose="02010509020102010303" charset="0"/>
                <a:cs typeface="OCR A Extended" panose="02010509020102010303" charset="0"/>
              </a:rPr>
              <a:t>THANK YOU</a:t>
            </a:r>
            <a:endParaRPr lang="en-IN" altLang="en-US" sz="4800">
              <a:latin typeface="OCR A Extended" panose="02010509020102010303" charset="0"/>
              <a:cs typeface="OCR A Extended" panose="0201050902010201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3526790" y="1525270"/>
            <a:ext cx="4817110" cy="4523105"/>
          </a:xfrm>
          <a:prstGeom prst="rect">
            <a:avLst/>
          </a:prstGeom>
          <a:solidFill>
            <a:schemeClr val="bg1"/>
          </a:solidFill>
        </p:spPr>
        <p:txBody>
          <a:bodyPr wrap="square" rtlCol="0" anchor="t">
            <a:spAutoFit/>
          </a:bodyPr>
          <a:lstStyle/>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Abstract </a:t>
            </a:r>
            <a:endParaRPr lang="en-IN" sz="3200" dirty="0">
              <a:solidFill>
                <a:srgbClr val="000000"/>
              </a:solidFill>
              <a:latin typeface="FZShuTi" panose="02010601030101010101" charset="-122"/>
              <a:ea typeface="FZShuTi" panose="02010601030101010101" charset="-122"/>
              <a:cs typeface="Maiandra GD" panose="020E0502030308020204" charset="0"/>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Introduction </a:t>
            </a:r>
            <a:endParaRPr lang="en-IN" sz="3200" dirty="0">
              <a:solidFill>
                <a:srgbClr val="000000"/>
              </a:solidFill>
              <a:latin typeface="FZShuTi" panose="02010601030101010101" charset="-122"/>
              <a:ea typeface="FZShuTi" panose="02010601030101010101" charset="-122"/>
              <a:cs typeface="Maiandra GD" panose="020E0502030308020204" charset="0"/>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Existing models</a:t>
            </a:r>
            <a:endParaRPr lang="en-IN" sz="3200" dirty="0">
              <a:solidFill>
                <a:srgbClr val="000000"/>
              </a:solidFill>
              <a:latin typeface="FZShuTi" panose="02010601030101010101" charset="-122"/>
              <a:ea typeface="FZShuTi" panose="02010601030101010101" charset="-122"/>
              <a:cs typeface="Maiandra GD" panose="020E0502030308020204" charset="0"/>
              <a:sym typeface="+mn-ea"/>
            </a:endParaRPr>
          </a:p>
          <a:p>
            <a:pPr marL="914400" lvl="1" indent="-457200">
              <a:buFont typeface="Arial" panose="020B0604020202020204" pitchFamily="34"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Implementation</a:t>
            </a:r>
            <a:endParaRPr lang="en-IN" sz="3200" dirty="0">
              <a:solidFill>
                <a:srgbClr val="000000"/>
              </a:solidFill>
              <a:latin typeface="FZShuTi" panose="02010601030101010101" charset="-122"/>
              <a:ea typeface="FZShuTi" panose="02010601030101010101" charset="-122"/>
              <a:cs typeface="Maiandra GD" panose="020E0502030308020204" charset="0"/>
              <a:sym typeface="+mn-ea"/>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Proposed Solution</a:t>
            </a:r>
            <a:endParaRPr lang="en-IN" sz="3200" dirty="0">
              <a:solidFill>
                <a:srgbClr val="000000"/>
              </a:solidFill>
              <a:latin typeface="FZShuTi" panose="02010601030101010101" charset="-122"/>
              <a:ea typeface="FZShuTi" panose="02010601030101010101" charset="-122"/>
              <a:cs typeface="Maiandra GD" panose="020E0502030308020204" charset="0"/>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Data Collection </a:t>
            </a:r>
            <a:endParaRPr lang="en-IN" sz="3200" dirty="0">
              <a:solidFill>
                <a:srgbClr val="000000"/>
              </a:solidFill>
              <a:latin typeface="FZShuTi" panose="02010601030101010101" charset="-122"/>
              <a:ea typeface="FZShuTi" panose="02010601030101010101" charset="-122"/>
              <a:cs typeface="Maiandra GD" panose="020E0502030308020204" charset="0"/>
              <a:sym typeface="+mn-ea"/>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Performace Metrics</a:t>
            </a:r>
            <a:endParaRPr lang="en-IN" sz="3200" dirty="0">
              <a:solidFill>
                <a:srgbClr val="000000"/>
              </a:solidFill>
              <a:latin typeface="FZShuTi" panose="02010601030101010101" charset="-122"/>
              <a:ea typeface="FZShuTi" panose="02010601030101010101" charset="-122"/>
              <a:cs typeface="Maiandra GD" panose="020E0502030308020204" charset="0"/>
              <a:sym typeface="+mn-ea"/>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Conclusion</a:t>
            </a:r>
            <a:endParaRPr lang="en-IN" sz="3200" dirty="0">
              <a:solidFill>
                <a:srgbClr val="000000"/>
              </a:solidFill>
              <a:latin typeface="FZShuTi" panose="02010601030101010101" charset="-122"/>
              <a:ea typeface="FZShuTi" panose="02010601030101010101" charset="-122"/>
              <a:cs typeface="Maiandra GD" panose="020E0502030308020204" charset="0"/>
            </a:endParaRPr>
          </a:p>
          <a:p>
            <a:pPr marL="457200" indent="-457200">
              <a:buFont typeface="Wingdings" panose="05000000000000000000" charset="0"/>
              <a:buChar char="§"/>
            </a:pPr>
            <a:r>
              <a:rPr lang="en-IN" sz="3200" dirty="0">
                <a:solidFill>
                  <a:srgbClr val="000000"/>
                </a:solidFill>
                <a:latin typeface="FZShuTi" panose="02010601030101010101" charset="-122"/>
                <a:ea typeface="FZShuTi" panose="02010601030101010101" charset="-122"/>
                <a:cs typeface="Maiandra GD" panose="020E0502030308020204" charset="0"/>
                <a:sym typeface="+mn-ea"/>
              </a:rPr>
              <a:t> References</a:t>
            </a:r>
            <a:endParaRPr lang="en-US" sz="3200" dirty="0">
              <a:latin typeface="FZShuTi" panose="02010601030101010101" charset="-122"/>
              <a:ea typeface="FZShuTi" panose="02010601030101010101" charset="-122"/>
              <a:cs typeface="Maiandra GD" panose="020E0502030308020204" charset="0"/>
            </a:endParaRPr>
          </a:p>
        </p:txBody>
      </p:sp>
      <p:sp>
        <p:nvSpPr>
          <p:cNvPr id="3" name="Text Box 2"/>
          <p:cNvSpPr txBox="1"/>
          <p:nvPr/>
        </p:nvSpPr>
        <p:spPr>
          <a:xfrm>
            <a:off x="3298190" y="818515"/>
            <a:ext cx="2969260" cy="706755"/>
          </a:xfrm>
          <a:prstGeom prst="rect">
            <a:avLst/>
          </a:prstGeom>
          <a:noFill/>
        </p:spPr>
        <p:txBody>
          <a:bodyPr wrap="square" rtlCol="0">
            <a:spAutoFit/>
          </a:bodyPr>
          <a:lstStyle/>
          <a:p>
            <a:r>
              <a:rPr lang="en-IN" altLang="en-US" sz="4000" b="1" u="sng">
                <a:latin typeface="OCR A Extended" panose="02010509020102010303" charset="0"/>
                <a:cs typeface="OCR A Extended" panose="02010509020102010303" charset="0"/>
              </a:rPr>
              <a:t>CONTENTS:</a:t>
            </a:r>
            <a:endParaRPr lang="en-IN" altLang="en-US" sz="4000" b="1" u="sng">
              <a:latin typeface="OCR A Extended" panose="02010509020102010303" charset="0"/>
              <a:cs typeface="OCR A Extended" panose="02010509020102010303" charset="0"/>
            </a:endParaRPr>
          </a:p>
        </p:txBody>
      </p:sp>
      <p:pic>
        <p:nvPicPr>
          <p:cNvPr id="4" name="Picture 3" descr="robot-18819"/>
          <p:cNvPicPr>
            <a:picLocks noChangeAspect="1"/>
          </p:cNvPicPr>
          <p:nvPr/>
        </p:nvPicPr>
        <p:blipFill>
          <a:blip r:embed="rId2"/>
          <a:stretch>
            <a:fillRect/>
          </a:stretch>
        </p:blipFill>
        <p:spPr>
          <a:xfrm>
            <a:off x="953135" y="2194560"/>
            <a:ext cx="2649855" cy="39109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4088130" y="666750"/>
            <a:ext cx="2101850" cy="521970"/>
          </a:xfrm>
          <a:prstGeom prst="rect">
            <a:avLst/>
          </a:prstGeom>
          <a:noFill/>
        </p:spPr>
        <p:txBody>
          <a:bodyPr wrap="square" rtlCol="0">
            <a:spAutoFit/>
          </a:bodyPr>
          <a:lstStyle/>
          <a:p>
            <a:r>
              <a:rPr lang="en-IN" altLang="en-US" sz="2800" u="sng">
                <a:latin typeface="Felix Titling" panose="04060505060202020A04" charset="0"/>
                <a:cs typeface="Felix Titling" panose="04060505060202020A04" charset="0"/>
                <a:sym typeface="+mn-ea"/>
              </a:rPr>
              <a:t>ABSTRACT</a:t>
            </a:r>
            <a:endParaRPr lang="en-IN" altLang="en-US" sz="2800" u="sng">
              <a:latin typeface="Felix Titling" panose="04060505060202020A04" charset="0"/>
              <a:cs typeface="Felix Titling" panose="04060505060202020A04" charset="0"/>
              <a:sym typeface="+mn-ea"/>
            </a:endParaRPr>
          </a:p>
        </p:txBody>
      </p:sp>
      <p:sp>
        <p:nvSpPr>
          <p:cNvPr id="5" name="Text Box 4"/>
          <p:cNvSpPr txBox="1"/>
          <p:nvPr/>
        </p:nvSpPr>
        <p:spPr>
          <a:xfrm>
            <a:off x="775335" y="1300480"/>
            <a:ext cx="10845165" cy="1938020"/>
          </a:xfrm>
          <a:prstGeom prst="rect">
            <a:avLst/>
          </a:prstGeom>
          <a:noFill/>
        </p:spPr>
        <p:txBody>
          <a:bodyPr wrap="square" rtlCol="0" anchor="t">
            <a:spAutoFit/>
          </a:bodyPr>
          <a:lstStyle/>
          <a:p>
            <a:r>
              <a:rPr lang="en-US" sz="2000">
                <a:solidFill>
                  <a:srgbClr val="7030A0"/>
                </a:solidFill>
                <a:latin typeface="Gill Sans MT" panose="020B0502020104020203" charset="0"/>
                <a:cs typeface="Gill Sans MT" panose="020B0502020104020203" charset="0"/>
                <a:sym typeface="+mn-ea"/>
              </a:rPr>
              <a:t>Aim</a:t>
            </a:r>
            <a:r>
              <a:rPr lang="en-US" sz="2000">
                <a:latin typeface="Gill Sans MT" panose="020B0502020104020203" charset="0"/>
                <a:cs typeface="Gill Sans MT" panose="020B0502020104020203" charset="0"/>
                <a:sym typeface="+mn-ea"/>
              </a:rPr>
              <a:t>:To develop a machine learning model that can </a:t>
            </a:r>
            <a:r>
              <a:rPr lang="en-IN" altLang="en-US" sz="2000">
                <a:latin typeface="Gill Sans MT" panose="020B0502020104020203" charset="0"/>
                <a:cs typeface="Gill Sans MT" panose="020B0502020104020203" charset="0"/>
                <a:sym typeface="+mn-ea"/>
              </a:rPr>
              <a:t>predict </a:t>
            </a:r>
            <a:r>
              <a:rPr lang="en-US" sz="2000">
                <a:latin typeface="Gill Sans MT" panose="020B0502020104020203" charset="0"/>
                <a:cs typeface="Gill Sans MT" panose="020B0502020104020203" charset="0"/>
                <a:sym typeface="+mn-ea"/>
              </a:rPr>
              <a:t>diabetes disease.</a:t>
            </a:r>
            <a:endParaRPr lang="en-US" sz="2000">
              <a:latin typeface="Gill Sans MT" panose="020B0502020104020203" charset="0"/>
              <a:cs typeface="Gill Sans MT" panose="020B0502020104020203" charset="0"/>
              <a:sym typeface="+mn-ea"/>
            </a:endParaRPr>
          </a:p>
          <a:p>
            <a:endParaRPr lang="en-US" sz="2000">
              <a:latin typeface="Gill Sans MT" panose="020B0502020104020203" charset="0"/>
              <a:cs typeface="Gill Sans MT" panose="020B0502020104020203" charset="0"/>
              <a:sym typeface="+mn-ea"/>
            </a:endParaRPr>
          </a:p>
          <a:p>
            <a:pPr marL="342900" indent="-342900">
              <a:buFont typeface="Wingdings" panose="05000000000000000000" charset="0"/>
              <a:buChar char="§"/>
            </a:pPr>
            <a:r>
              <a:rPr lang="en-US" sz="2000">
                <a:latin typeface="Gill Sans MT" panose="020B0502020104020203" charset="0"/>
                <a:cs typeface="Gill Sans MT" panose="020B0502020104020203" charset="0"/>
                <a:sym typeface="+mn-ea"/>
              </a:rPr>
              <a:t>Machine Learning</a:t>
            </a:r>
            <a:r>
              <a:rPr lang="en-IN" altLang="en-US" sz="2000">
                <a:latin typeface="Gill Sans MT" panose="020B0502020104020203" charset="0"/>
                <a:cs typeface="Gill Sans MT" panose="020B0502020104020203" charset="0"/>
                <a:sym typeface="+mn-ea"/>
              </a:rPr>
              <a:t> is a technology that</a:t>
            </a:r>
            <a:r>
              <a:rPr lang="en-US" sz="2000">
                <a:latin typeface="Gill Sans MT" panose="020B0502020104020203" charset="0"/>
                <a:cs typeface="Gill Sans MT" panose="020B0502020104020203" charset="0"/>
                <a:sym typeface="+mn-ea"/>
              </a:rPr>
              <a:t> helps computer to learn and act accordingly. </a:t>
            </a:r>
            <a:endParaRPr lang="en-US" sz="2000">
              <a:latin typeface="Gill Sans MT" panose="020B0502020104020203" charset="0"/>
              <a:cs typeface="Gill Sans MT" panose="020B0502020104020203" charset="0"/>
              <a:sym typeface="+mn-ea"/>
            </a:endParaRPr>
          </a:p>
          <a:p>
            <a:pPr marL="342900" indent="-342900">
              <a:buFont typeface="Wingdings" panose="05000000000000000000" charset="0"/>
              <a:buChar char="§"/>
            </a:pPr>
            <a:r>
              <a:rPr lang="en-US" sz="2000">
                <a:latin typeface="Gill Sans MT" panose="020B0502020104020203" charset="0"/>
                <a:cs typeface="Gill Sans MT" panose="020B0502020104020203" charset="0"/>
                <a:sym typeface="+mn-ea"/>
              </a:rPr>
              <a:t>It helps the computer to learn the complex model and predict the data. </a:t>
            </a:r>
            <a:endParaRPr lang="en-US" sz="2000">
              <a:latin typeface="Gill Sans MT" panose="020B0502020104020203" charset="0"/>
              <a:cs typeface="Gill Sans MT" panose="020B0502020104020203" charset="0"/>
              <a:sym typeface="+mn-ea"/>
            </a:endParaRPr>
          </a:p>
          <a:p>
            <a:pPr marL="342900" indent="-342900">
              <a:buFont typeface="Wingdings" panose="05000000000000000000" charset="0"/>
              <a:buChar char="§"/>
            </a:pPr>
            <a:r>
              <a:rPr lang="en-US" sz="2000">
                <a:latin typeface="Gill Sans MT" panose="020B0502020104020203" charset="0"/>
                <a:cs typeface="Gill Sans MT" panose="020B0502020104020203" charset="0"/>
                <a:sym typeface="+mn-ea"/>
              </a:rPr>
              <a:t>The value of machine learning is recognized well in health care industry which has large pool of data. </a:t>
            </a:r>
            <a:endParaRPr lang="en-US" sz="2000">
              <a:latin typeface="Gill Sans MT" panose="020B0502020104020203" charset="0"/>
              <a:cs typeface="Gill Sans MT" panose="020B0502020104020203" charset="0"/>
              <a:sym typeface="+mn-ea"/>
            </a:endParaRPr>
          </a:p>
          <a:p>
            <a:pPr marL="342900" indent="-342900">
              <a:buFont typeface="Wingdings" panose="05000000000000000000" charset="0"/>
              <a:buChar char="§"/>
            </a:pPr>
            <a:r>
              <a:rPr lang="en-US" sz="2000">
                <a:latin typeface="Gill Sans MT" panose="020B0502020104020203" charset="0"/>
                <a:cs typeface="Gill Sans MT" panose="020B0502020104020203" charset="0"/>
                <a:sym typeface="+mn-ea"/>
              </a:rPr>
              <a:t>The proposed project is based on a typical machine learning algorithm.</a:t>
            </a:r>
            <a:endParaRPr lang="en-US" sz="2000">
              <a:latin typeface="Gill Sans MT" panose="020B0502020104020203" charset="0"/>
              <a:cs typeface="Gill Sans MT" panose="020B0502020104020203" charset="0"/>
              <a:sym typeface="+mn-ea"/>
            </a:endParaRPr>
          </a:p>
        </p:txBody>
      </p:sp>
      <p:pic>
        <p:nvPicPr>
          <p:cNvPr id="7" name="Content Placeholder 6" descr="SeekPng.com_robot-png_192661"/>
          <p:cNvPicPr>
            <a:picLocks noGrp="1" noChangeAspect="1"/>
          </p:cNvPicPr>
          <p:nvPr>
            <p:ph sz="half" idx="1"/>
          </p:nvPr>
        </p:nvPicPr>
        <p:blipFill>
          <a:blip r:embed="rId2"/>
          <a:stretch>
            <a:fillRect/>
          </a:stretch>
        </p:blipFill>
        <p:spPr>
          <a:xfrm>
            <a:off x="1480820" y="3876040"/>
            <a:ext cx="3169920" cy="2414905"/>
          </a:xfrm>
          <a:prstGeom prst="rect">
            <a:avLst/>
          </a:prstGeom>
        </p:spPr>
      </p:pic>
      <p:pic>
        <p:nvPicPr>
          <p:cNvPr id="101" name="Content Placeholder 100"/>
          <p:cNvPicPr/>
          <p:nvPr>
            <p:ph sz="half" idx="2"/>
          </p:nvPr>
        </p:nvPicPr>
        <p:blipFill>
          <a:blip r:embed="rId3"/>
          <a:stretch>
            <a:fillRect/>
          </a:stretch>
        </p:blipFill>
        <p:spPr>
          <a:xfrm>
            <a:off x="4950460" y="3350260"/>
            <a:ext cx="5248275" cy="3305810"/>
          </a:xfrm>
          <a:prstGeom prst="rect">
            <a:avLst/>
          </a:prstGeom>
          <a:noFill/>
          <a:ln w="1905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descr="White Backgrounds, Free White Powerpoint Background - SlideBackground"/>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63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221615" y="807085"/>
            <a:ext cx="11749405" cy="1476375"/>
          </a:xfrm>
          <a:prstGeom prst="rect">
            <a:avLst/>
          </a:prstGeom>
          <a:noFill/>
        </p:spPr>
        <p:txBody>
          <a:bodyPr wrap="square" rtlCol="0" anchor="t">
            <a:spAutoFit/>
          </a:bodyPr>
          <a:p>
            <a:r>
              <a:rPr lang="en-US">
                <a:latin typeface="Gill Sans MT" panose="020B0502020104020203" charset="0"/>
                <a:cs typeface="Gill Sans MT" panose="020B0502020104020203" charset="0"/>
              </a:rPr>
              <a:t>The most notorious diseases now-a-days is Diabetes. </a:t>
            </a:r>
            <a:endParaRPr lang="en-US">
              <a:latin typeface="Gill Sans MT" panose="020B0502020104020203" charset="0"/>
              <a:cs typeface="Gill Sans MT" panose="020B0502020104020203" charset="0"/>
            </a:endParaRPr>
          </a:p>
          <a:p>
            <a:r>
              <a:rPr lang="en-US">
                <a:latin typeface="Gill Sans MT" panose="020B0502020104020203" charset="0"/>
                <a:cs typeface="Gill Sans MT" panose="020B0502020104020203" charset="0"/>
              </a:rPr>
              <a:t>Diabetes is increasing day by day in the world because of environmental, genetic factors.</a:t>
            </a:r>
            <a:endParaRPr lang="en-US">
              <a:latin typeface="Gill Sans MT" panose="020B0502020104020203" charset="0"/>
              <a:cs typeface="Gill Sans MT" panose="020B0502020104020203" charset="0"/>
            </a:endParaRPr>
          </a:p>
          <a:p>
            <a:r>
              <a:rPr lang="en-US">
                <a:latin typeface="Gill Sans MT" panose="020B0502020104020203" charset="0"/>
                <a:cs typeface="Gill Sans MT" panose="020B0502020104020203" charset="0"/>
              </a:rPr>
              <a:t>Diabetes is a hormonal disorder in which the inability of the body to produce insulin causes the metabolism of sugar in the body to be abnormal, thereby, raising the blood glucose levels in the body of a particular individual. </a:t>
            </a:r>
            <a:endParaRPr lang="en-US">
              <a:latin typeface="Gill Sans MT" panose="020B0502020104020203" charset="0"/>
              <a:cs typeface="Gill Sans MT" panose="020B0502020104020203" charset="0"/>
            </a:endParaRPr>
          </a:p>
          <a:p>
            <a:r>
              <a:rPr lang="en-US">
                <a:solidFill>
                  <a:srgbClr val="7030A0"/>
                </a:solidFill>
                <a:latin typeface="Gill Sans MT" panose="020B0502020104020203" charset="0"/>
                <a:cs typeface="Gill Sans MT" panose="020B0502020104020203" charset="0"/>
              </a:rPr>
              <a:t>Intense hunger</a:t>
            </a:r>
            <a:r>
              <a:rPr lang="en-US">
                <a:latin typeface="Gill Sans MT" panose="020B0502020104020203" charset="0"/>
                <a:cs typeface="Gill Sans MT" panose="020B0502020104020203" charset="0"/>
              </a:rPr>
              <a:t>, </a:t>
            </a:r>
            <a:r>
              <a:rPr lang="en-US">
                <a:solidFill>
                  <a:srgbClr val="7030A0"/>
                </a:solidFill>
                <a:latin typeface="Gill Sans MT" panose="020B0502020104020203" charset="0"/>
                <a:cs typeface="Gill Sans MT" panose="020B0502020104020203" charset="0"/>
              </a:rPr>
              <a:t>thirst</a:t>
            </a:r>
            <a:r>
              <a:rPr lang="en-US">
                <a:latin typeface="Gill Sans MT" panose="020B0502020104020203" charset="0"/>
                <a:cs typeface="Gill Sans MT" panose="020B0502020104020203" charset="0"/>
              </a:rPr>
              <a:t> and </a:t>
            </a:r>
            <a:r>
              <a:rPr lang="en-US">
                <a:solidFill>
                  <a:srgbClr val="7030A0"/>
                </a:solidFill>
                <a:latin typeface="Gill Sans MT" panose="020B0502020104020203" charset="0"/>
                <a:cs typeface="Gill Sans MT" panose="020B0502020104020203" charset="0"/>
              </a:rPr>
              <a:t>frequent urination </a:t>
            </a:r>
            <a:r>
              <a:rPr lang="en-US">
                <a:latin typeface="Gill Sans MT" panose="020B0502020104020203" charset="0"/>
                <a:cs typeface="Gill Sans MT" panose="020B0502020104020203" charset="0"/>
              </a:rPr>
              <a:t>are some of the observable characteristics. </a:t>
            </a:r>
            <a:endParaRPr lang="en-IN" altLang="en-US">
              <a:latin typeface="Gill Sans MT" panose="020B0502020104020203" charset="0"/>
              <a:cs typeface="Gill Sans MT" panose="020B0502020104020203" charset="0"/>
            </a:endParaRPr>
          </a:p>
        </p:txBody>
      </p:sp>
      <p:sp>
        <p:nvSpPr>
          <p:cNvPr id="14" name="Text Box 13"/>
          <p:cNvSpPr txBox="1"/>
          <p:nvPr/>
        </p:nvSpPr>
        <p:spPr>
          <a:xfrm>
            <a:off x="221615" y="5427980"/>
            <a:ext cx="11799570" cy="922020"/>
          </a:xfrm>
          <a:prstGeom prst="rect">
            <a:avLst/>
          </a:prstGeom>
          <a:solidFill>
            <a:schemeClr val="bg1"/>
          </a:solidFill>
        </p:spPr>
        <p:txBody>
          <a:bodyPr wrap="square" rtlCol="0" anchor="t">
            <a:spAutoFit/>
          </a:bodyPr>
          <a:p>
            <a:r>
              <a:rPr lang="en-US">
                <a:latin typeface="Gill Sans MT" panose="020B0502020104020203" charset="0"/>
                <a:cs typeface="Gill Sans MT" panose="020B0502020104020203" charset="0"/>
              </a:rPr>
              <a:t>In the year </a:t>
            </a:r>
            <a:r>
              <a:rPr lang="en-US" sz="1600">
                <a:latin typeface="Gill Sans MT" panose="020B0502020104020203" charset="0"/>
                <a:cs typeface="Gill Sans MT" panose="020B0502020104020203" charset="0"/>
              </a:rPr>
              <a:t>2019</a:t>
            </a:r>
            <a:r>
              <a:rPr lang="en-US">
                <a:latin typeface="Gill Sans MT" panose="020B0502020104020203" charset="0"/>
                <a:cs typeface="Gill Sans MT" panose="020B0502020104020203" charset="0"/>
              </a:rPr>
              <a:t>, approx.</a:t>
            </a:r>
            <a:r>
              <a:rPr lang="en-US" sz="1600">
                <a:latin typeface="Gill Sans MT" panose="020B0502020104020203" charset="0"/>
                <a:cs typeface="Gill Sans MT" panose="020B0502020104020203" charset="0"/>
              </a:rPr>
              <a:t>463</a:t>
            </a:r>
            <a:r>
              <a:rPr lang="en-US">
                <a:latin typeface="Gill Sans MT" panose="020B0502020104020203" charset="0"/>
                <a:cs typeface="Gill Sans MT" panose="020B0502020104020203" charset="0"/>
              </a:rPr>
              <a:t> million adults</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between</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the age of </a:t>
            </a:r>
            <a:r>
              <a:rPr lang="en-US" sz="1600">
                <a:latin typeface="Gill Sans MT" panose="020B0502020104020203" charset="0"/>
                <a:cs typeface="Gill Sans MT" panose="020B0502020104020203" charset="0"/>
              </a:rPr>
              <a:t>20-79</a:t>
            </a:r>
            <a:r>
              <a:rPr lang="en-US">
                <a:latin typeface="Gill Sans MT" panose="020B0502020104020203" charset="0"/>
                <a:cs typeface="Gill Sans MT" panose="020B0502020104020203" charset="0"/>
              </a:rPr>
              <a:t> years had diabetes(International Diabetes</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Federation-</a:t>
            </a:r>
            <a:r>
              <a:rPr lang="en-US" sz="1600">
                <a:latin typeface="Gill Sans MT" panose="020B0502020104020203" charset="0"/>
                <a:cs typeface="Gill Sans MT" panose="020B0502020104020203" charset="0"/>
              </a:rPr>
              <a:t>IDF</a:t>
            </a:r>
            <a:r>
              <a:rPr lang="en-US">
                <a:latin typeface="Gill Sans MT" panose="020B0502020104020203" charset="0"/>
                <a:cs typeface="Gill Sans MT" panose="020B0502020104020203" charset="0"/>
              </a:rPr>
              <a:t>). </a:t>
            </a:r>
            <a:endParaRPr lang="en-US">
              <a:latin typeface="Gill Sans MT" panose="020B0502020104020203" charset="0"/>
              <a:cs typeface="Gill Sans MT" panose="020B0502020104020203" charset="0"/>
            </a:endParaRPr>
          </a:p>
          <a:p>
            <a:r>
              <a:rPr lang="en-US">
                <a:latin typeface="Gill Sans MT" panose="020B0502020104020203" charset="0"/>
                <a:cs typeface="Gill Sans MT" panose="020B0502020104020203" charset="0"/>
              </a:rPr>
              <a:t>79% of</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the adult population were living</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in the countries</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with the low and middle-income groups.</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It is</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estimated that by the year 2045 approx. 700 million</a:t>
            </a:r>
            <a:r>
              <a:rPr lang="en-IN" altLang="en-US">
                <a:latin typeface="Gill Sans MT" panose="020B0502020104020203" charset="0"/>
                <a:cs typeface="Gill Sans MT" panose="020B0502020104020203" charset="0"/>
              </a:rPr>
              <a:t> </a:t>
            </a:r>
            <a:r>
              <a:rPr lang="en-US">
                <a:latin typeface="Gill Sans MT" panose="020B0502020104020203" charset="0"/>
                <a:cs typeface="Gill Sans MT" panose="020B0502020104020203" charset="0"/>
              </a:rPr>
              <a:t>people will have diabetes (IDF).</a:t>
            </a:r>
            <a:endParaRPr lang="en-US">
              <a:latin typeface="Gill Sans MT" panose="020B0502020104020203" charset="0"/>
              <a:cs typeface="Gill Sans MT" panose="020B0502020104020203" charset="0"/>
            </a:endParaRPr>
          </a:p>
        </p:txBody>
      </p:sp>
      <p:sp>
        <p:nvSpPr>
          <p:cNvPr id="12" name="Text Box 11"/>
          <p:cNvSpPr txBox="1"/>
          <p:nvPr/>
        </p:nvSpPr>
        <p:spPr>
          <a:xfrm>
            <a:off x="3075305" y="5040630"/>
            <a:ext cx="4312285" cy="245110"/>
          </a:xfrm>
          <a:prstGeom prst="rect">
            <a:avLst/>
          </a:prstGeom>
          <a:noFill/>
        </p:spPr>
        <p:txBody>
          <a:bodyPr wrap="square" rtlCol="0" anchor="t">
            <a:spAutoFit/>
          </a:bodyPr>
          <a:p>
            <a:r>
              <a:rPr lang="en-US" sz="1000">
                <a:latin typeface="Century Gothic" panose="020B0502020202020204" charset="0"/>
                <a:cs typeface="Century Gothic" panose="020B0502020202020204" charset="0"/>
              </a:rPr>
              <a:t>Fig. 1. Number of diabetic patients estimated with respect to year</a:t>
            </a:r>
            <a:endParaRPr lang="en-US" sz="1000">
              <a:latin typeface="Century Gothic" panose="020B0502020202020204" charset="0"/>
              <a:cs typeface="Century Gothic" panose="020B0502020202020204" charset="0"/>
            </a:endParaRPr>
          </a:p>
        </p:txBody>
      </p:sp>
      <p:pic>
        <p:nvPicPr>
          <p:cNvPr id="13" name="Picture 12"/>
          <p:cNvPicPr>
            <a:picLocks noChangeAspect="1"/>
          </p:cNvPicPr>
          <p:nvPr/>
        </p:nvPicPr>
        <p:blipFill>
          <a:blip r:embed="rId2"/>
          <a:stretch>
            <a:fillRect/>
          </a:stretch>
        </p:blipFill>
        <p:spPr>
          <a:xfrm>
            <a:off x="2773680" y="2272030"/>
            <a:ext cx="4839335" cy="2760345"/>
          </a:xfrm>
          <a:prstGeom prst="rect">
            <a:avLst/>
          </a:prstGeom>
          <a:ln w="19050">
            <a:solidFill>
              <a:schemeClr val="tx1"/>
            </a:solidFill>
          </a:ln>
        </p:spPr>
      </p:pic>
      <p:sp>
        <p:nvSpPr>
          <p:cNvPr id="11" name="Text Box 10"/>
          <p:cNvSpPr txBox="1"/>
          <p:nvPr/>
        </p:nvSpPr>
        <p:spPr>
          <a:xfrm>
            <a:off x="4012565" y="337185"/>
            <a:ext cx="3147695" cy="521970"/>
          </a:xfrm>
          <a:prstGeom prst="rect">
            <a:avLst/>
          </a:prstGeom>
          <a:noFill/>
        </p:spPr>
        <p:txBody>
          <a:bodyPr wrap="square" rtlCol="0">
            <a:spAutoFit/>
          </a:bodyPr>
          <a:p>
            <a:r>
              <a:rPr lang="en-IN" altLang="en-US" sz="2800" u="sng">
                <a:latin typeface="Felix Titling" panose="04060505060202020A04" charset="0"/>
                <a:cs typeface="Felix Titling" panose="04060505060202020A04" charset="0"/>
                <a:sym typeface="+mn-ea"/>
              </a:rPr>
              <a:t>INTRODUCTION</a:t>
            </a:r>
            <a:endParaRPr lang="en-IN" altLang="en-US" sz="2800" u="sng">
              <a:latin typeface="Felix Titling" panose="04060505060202020A04" charset="0"/>
              <a:cs typeface="Felix Titling" panose="04060505060202020A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4"/>
          <p:cNvSpPr txBox="1"/>
          <p:nvPr/>
        </p:nvSpPr>
        <p:spPr>
          <a:xfrm>
            <a:off x="804545" y="1202055"/>
            <a:ext cx="4933950" cy="1137285"/>
          </a:xfrm>
          <a:prstGeom prst="rect">
            <a:avLst/>
          </a:prstGeom>
          <a:noFill/>
        </p:spPr>
        <p:txBody>
          <a:bodyPr wrap="square" rtlCol="0">
            <a:spAutoFit/>
          </a:bodyPr>
          <a:p>
            <a:r>
              <a:rPr sz="2800">
                <a:latin typeface="Gill Sans MT" panose="020B0502020104020203" charset="0"/>
                <a:cs typeface="Gill Sans MT" panose="020B0502020104020203" charset="0"/>
              </a:rPr>
              <a:t>Machine Learning algorithms</a:t>
            </a:r>
            <a:r>
              <a:rPr lang="en-IN" sz="2800">
                <a:latin typeface="Gill Sans MT" panose="020B0502020104020203" charset="0"/>
                <a:cs typeface="Gill Sans MT" panose="020B0502020104020203" charset="0"/>
              </a:rPr>
              <a:t>:</a:t>
            </a:r>
            <a:endParaRPr lang="en-IN" sz="2800">
              <a:latin typeface="Gill Sans MT" panose="020B0502020104020203" charset="0"/>
              <a:cs typeface="Gill Sans MT" panose="020B0502020104020203" charset="0"/>
            </a:endParaRPr>
          </a:p>
          <a:p>
            <a:pPr marL="342900" indent="-342900">
              <a:buFont typeface="Wingdings" panose="05000000000000000000" charset="0"/>
              <a:buChar char="§"/>
            </a:pPr>
            <a:r>
              <a:rPr lang="en-IN" sz="2000">
                <a:latin typeface="Gill Sans MT" panose="020B0502020104020203" charset="0"/>
                <a:cs typeface="Gill Sans MT" panose="020B0502020104020203" charset="0"/>
              </a:rPr>
              <a:t>Unsupervised Learning</a:t>
            </a:r>
            <a:endParaRPr lang="en-IN" sz="2000">
              <a:latin typeface="Gill Sans MT" panose="020B0502020104020203" charset="0"/>
              <a:cs typeface="Gill Sans MT" panose="020B0502020104020203" charset="0"/>
            </a:endParaRPr>
          </a:p>
          <a:p>
            <a:pPr marL="342900" indent="-342900">
              <a:buFont typeface="Wingdings" panose="05000000000000000000" charset="0"/>
              <a:buChar char="§"/>
            </a:pPr>
            <a:r>
              <a:rPr lang="en-IN" sz="2000">
                <a:latin typeface="Gill Sans MT" panose="020B0502020104020203" charset="0"/>
                <a:cs typeface="Gill Sans MT" panose="020B0502020104020203" charset="0"/>
              </a:rPr>
              <a:t>Supervised Learning</a:t>
            </a:r>
            <a:endParaRPr lang="en-IN" sz="2000">
              <a:latin typeface="Gill Sans MT" panose="020B0502020104020203" charset="0"/>
              <a:cs typeface="Gill Sans MT" panose="020B0502020104020203" charset="0"/>
            </a:endParaRPr>
          </a:p>
        </p:txBody>
      </p:sp>
      <p:pic>
        <p:nvPicPr>
          <p:cNvPr id="100" name="Picture 99"/>
          <p:cNvPicPr/>
          <p:nvPr/>
        </p:nvPicPr>
        <p:blipFill>
          <a:blip r:embed="rId2"/>
          <a:srcRect l="728" t="2269" r="1263" b="1126"/>
          <a:stretch>
            <a:fillRect/>
          </a:stretch>
        </p:blipFill>
        <p:spPr>
          <a:xfrm>
            <a:off x="419735" y="2506980"/>
            <a:ext cx="5671820" cy="3487420"/>
          </a:xfrm>
          <a:prstGeom prst="rect">
            <a:avLst/>
          </a:prstGeom>
          <a:noFill/>
          <a:ln w="9525">
            <a:noFill/>
          </a:ln>
        </p:spPr>
      </p:pic>
      <p:pic>
        <p:nvPicPr>
          <p:cNvPr id="101" name="Picture 100"/>
          <p:cNvPicPr/>
          <p:nvPr/>
        </p:nvPicPr>
        <p:blipFill>
          <a:blip r:embed="rId3"/>
          <a:stretch>
            <a:fillRect/>
          </a:stretch>
        </p:blipFill>
        <p:spPr>
          <a:xfrm>
            <a:off x="6088380" y="2501900"/>
            <a:ext cx="5675630" cy="3415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4117975" y="705485"/>
            <a:ext cx="3460750" cy="521970"/>
          </a:xfrm>
          <a:prstGeom prst="rect">
            <a:avLst/>
          </a:prstGeom>
          <a:noFill/>
        </p:spPr>
        <p:txBody>
          <a:bodyPr wrap="square" rtlCol="0">
            <a:spAutoFit/>
          </a:bodyPr>
          <a:lstStyle/>
          <a:p>
            <a:r>
              <a:rPr lang="en-IN" sz="2800" u="sng" dirty="0">
                <a:solidFill>
                  <a:srgbClr val="000000"/>
                </a:solidFill>
                <a:latin typeface="Felix Titling" panose="04060505060202020A04" charset="0"/>
                <a:ea typeface="FZShuTi" panose="02010601030101010101" charset="-122"/>
                <a:cs typeface="Felix Titling" panose="04060505060202020A04" charset="0"/>
                <a:sym typeface="+mn-ea"/>
              </a:rPr>
              <a:t>Existing models</a:t>
            </a:r>
            <a:endParaRPr lang="en-IN" altLang="en-US" sz="2800" u="sng" dirty="0">
              <a:solidFill>
                <a:srgbClr val="000000"/>
              </a:solidFill>
              <a:latin typeface="Felix Titling" panose="04060505060202020A04" charset="0"/>
              <a:ea typeface="FZShuTi" panose="02010601030101010101" charset="-122"/>
              <a:cs typeface="Felix Titling" panose="04060505060202020A04" charset="0"/>
              <a:sym typeface="+mn-ea"/>
            </a:endParaRPr>
          </a:p>
        </p:txBody>
      </p:sp>
      <p:sp>
        <p:nvSpPr>
          <p:cNvPr id="8" name="Text Box 7"/>
          <p:cNvSpPr txBox="1"/>
          <p:nvPr/>
        </p:nvSpPr>
        <p:spPr>
          <a:xfrm>
            <a:off x="914400" y="1793240"/>
            <a:ext cx="10447020" cy="1322070"/>
          </a:xfrm>
          <a:prstGeom prst="rect">
            <a:avLst/>
          </a:prstGeom>
          <a:solidFill>
            <a:schemeClr val="bg1"/>
          </a:solidFill>
        </p:spPr>
        <p:txBody>
          <a:bodyPr wrap="square" rtlCol="0">
            <a:spAutoFit/>
          </a:bodyPr>
          <a:lstStyle/>
          <a:p>
            <a:pPr marL="342900" indent="-342900">
              <a:buFont typeface="Wingdings" panose="05000000000000000000" charset="0"/>
              <a:buChar char="Ø"/>
            </a:pPr>
            <a:r>
              <a:rPr lang="en-IN" altLang="en-US" sz="2000">
                <a:solidFill>
                  <a:srgbClr val="0070C0"/>
                </a:solidFill>
                <a:latin typeface="Gill Sans MT" panose="020B0502020104020203" charset="0"/>
                <a:cs typeface="Gill Sans MT" panose="020B0502020104020203" charset="0"/>
                <a:sym typeface="+mn-ea"/>
              </a:rPr>
              <a:t>WEKA(Waikato Environment for Knowledge Analysis)</a:t>
            </a:r>
            <a:r>
              <a:rPr lang="en-IN" altLang="en-US" sz="2000">
                <a:latin typeface="Gill Sans MT" panose="020B0502020104020203" charset="0"/>
                <a:cs typeface="Gill Sans MT" panose="020B0502020104020203" charset="0"/>
                <a:sym typeface="+mn-ea"/>
              </a:rPr>
              <a:t> an open source data mining tool is used for the analysis of diabetes database.</a:t>
            </a:r>
            <a:endParaRPr lang="en-IN" altLang="en-US" sz="2000">
              <a:latin typeface="Gill Sans MT" panose="020B0502020104020203" charset="0"/>
              <a:cs typeface="Gill Sans MT" panose="020B0502020104020203" charset="0"/>
              <a:sym typeface="+mn-ea"/>
            </a:endParaRPr>
          </a:p>
          <a:p>
            <a:pPr marL="342900" indent="-342900">
              <a:buFont typeface="Wingdings" panose="05000000000000000000" charset="0"/>
              <a:buChar char="Ø"/>
            </a:pPr>
            <a:r>
              <a:rPr lang="en-IN" altLang="en-US" sz="2000">
                <a:latin typeface="Gill Sans MT" panose="020B0502020104020203" charset="0"/>
                <a:cs typeface="Gill Sans MT" panose="020B0502020104020203" charset="0"/>
                <a:sym typeface="+mn-ea"/>
              </a:rPr>
              <a:t>Uses algorithms like Naive Bayes, Support Vector Machine, Random Forest, and Simple CART.</a:t>
            </a:r>
            <a:endParaRPr lang="en-IN" altLang="en-US" sz="2000">
              <a:latin typeface="Gill Sans MT" panose="020B0502020104020203" charset="0"/>
              <a:cs typeface="Gill Sans MT" panose="020B0502020104020203" charset="0"/>
              <a:sym typeface="+mn-ea"/>
            </a:endParaRPr>
          </a:p>
          <a:p>
            <a:pPr marL="342900" indent="-342900">
              <a:buFont typeface="Wingdings" panose="05000000000000000000" charset="0"/>
              <a:buChar char="Ø"/>
            </a:pPr>
            <a:r>
              <a:rPr lang="en-IN" altLang="en-US" sz="2000">
                <a:latin typeface="Gill Sans MT" panose="020B0502020104020203" charset="0"/>
                <a:cs typeface="Gill Sans MT" panose="020B0502020104020203" charset="0"/>
                <a:sym typeface="+mn-ea"/>
              </a:rPr>
              <a:t>Authors did the 70:30 train and test split for applying different machine algorithms. </a:t>
            </a:r>
            <a:endParaRPr lang="en-IN" altLang="en-US" sz="2000" b="1">
              <a:latin typeface="+mj-lt"/>
              <a:cs typeface="+mj-lt"/>
              <a:sym typeface="+mn-ea"/>
            </a:endParaRPr>
          </a:p>
        </p:txBody>
      </p:sp>
      <p:sp>
        <p:nvSpPr>
          <p:cNvPr id="5" name="Rectangles 4"/>
          <p:cNvSpPr/>
          <p:nvPr/>
        </p:nvSpPr>
        <p:spPr>
          <a:xfrm>
            <a:off x="18508345" y="221615"/>
            <a:ext cx="10028555" cy="2834640"/>
          </a:xfrm>
          <a:prstGeom prst="rect">
            <a:avLst/>
          </a:prstGeom>
          <a:solidFill>
            <a:srgbClr val="C8FDFB"/>
          </a:soli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a:p>
        </p:txBody>
      </p:sp>
      <p:pic>
        <p:nvPicPr>
          <p:cNvPr id="2" name="Picture 1"/>
          <p:cNvPicPr/>
          <p:nvPr/>
        </p:nvPicPr>
        <p:blipFill>
          <a:blip r:embed="rId2">
            <a:lum contrast="6000"/>
          </a:blip>
          <a:srcRect t="44286"/>
          <a:stretch>
            <a:fillRect/>
          </a:stretch>
        </p:blipFill>
        <p:spPr>
          <a:xfrm>
            <a:off x="18980785" y="207010"/>
            <a:ext cx="9585325" cy="2849245"/>
          </a:xfrm>
          <a:prstGeom prst="rect">
            <a:avLst/>
          </a:prstGeom>
          <a:noFill/>
          <a:ln w="9525">
            <a:noFill/>
          </a:ln>
        </p:spPr>
      </p:pic>
      <p:pic>
        <p:nvPicPr>
          <p:cNvPr id="6" name="Picture 5" descr="pngegg"/>
          <p:cNvPicPr>
            <a:picLocks noChangeAspect="1"/>
          </p:cNvPicPr>
          <p:nvPr/>
        </p:nvPicPr>
        <p:blipFill>
          <a:blip r:embed="rId3"/>
          <a:stretch>
            <a:fillRect/>
          </a:stretch>
        </p:blipFill>
        <p:spPr>
          <a:xfrm flipH="1">
            <a:off x="16660495" y="244475"/>
            <a:ext cx="2609850" cy="2811780"/>
          </a:xfrm>
          <a:prstGeom prst="rect">
            <a:avLst/>
          </a:prstGeom>
        </p:spPr>
      </p:pic>
      <p:pic>
        <p:nvPicPr>
          <p:cNvPr id="16" name="Picture 15"/>
          <p:cNvPicPr/>
          <p:nvPr/>
        </p:nvPicPr>
        <p:blipFill>
          <a:blip r:embed="rId4"/>
          <a:srcRect t="8917"/>
          <a:stretch>
            <a:fillRect/>
          </a:stretch>
        </p:blipFill>
        <p:spPr>
          <a:xfrm>
            <a:off x="20869910" y="3375660"/>
            <a:ext cx="5148580" cy="3284220"/>
          </a:xfrm>
          <a:prstGeom prst="rect">
            <a:avLst/>
          </a:prstGeom>
          <a:noFill/>
          <a:ln w="9525">
            <a:noFill/>
          </a:ln>
        </p:spPr>
      </p:pic>
      <p:sp>
        <p:nvSpPr>
          <p:cNvPr id="3" name="Text Box 2"/>
          <p:cNvSpPr txBox="1"/>
          <p:nvPr/>
        </p:nvSpPr>
        <p:spPr>
          <a:xfrm>
            <a:off x="914400" y="1320800"/>
            <a:ext cx="1671955" cy="368300"/>
          </a:xfrm>
          <a:prstGeom prst="rect">
            <a:avLst/>
          </a:prstGeom>
          <a:noFill/>
        </p:spPr>
        <p:txBody>
          <a:bodyPr wrap="none" rtlCol="0" anchor="t">
            <a:spAutoFit/>
          </a:bodyPr>
          <a:p>
            <a:pPr marL="342900" indent="-342900">
              <a:buFont typeface="Wingdings" panose="05000000000000000000" charset="0"/>
              <a:buChar char="§"/>
            </a:pPr>
            <a:r>
              <a:rPr lang="en-IN" altLang="en-US">
                <a:latin typeface="Gill Sans MT" panose="020B0502020104020203" charset="0"/>
                <a:cs typeface="Gill Sans MT" panose="020B0502020104020203" charset="0"/>
                <a:sym typeface="+mn-ea"/>
              </a:rPr>
              <a:t>WEKA Tool:</a:t>
            </a:r>
            <a:endParaRPr lang="en-US"/>
          </a:p>
        </p:txBody>
      </p:sp>
      <p:sp>
        <p:nvSpPr>
          <p:cNvPr id="7" name="Text Box 6"/>
          <p:cNvSpPr txBox="1"/>
          <p:nvPr/>
        </p:nvSpPr>
        <p:spPr>
          <a:xfrm>
            <a:off x="914400" y="3219450"/>
            <a:ext cx="1676400" cy="368300"/>
          </a:xfrm>
          <a:prstGeom prst="rect">
            <a:avLst/>
          </a:prstGeom>
          <a:noFill/>
        </p:spPr>
        <p:txBody>
          <a:bodyPr wrap="none" rtlCol="0" anchor="t">
            <a:spAutoFit/>
          </a:bodyPr>
          <a:p>
            <a:pPr marL="342900" indent="-342900">
              <a:buFont typeface="Wingdings" panose="05000000000000000000" charset="0"/>
              <a:buChar char="§"/>
            </a:pPr>
            <a:r>
              <a:rPr lang="en-IN" altLang="en-US">
                <a:latin typeface="Gill Sans MT" panose="020B0502020104020203" charset="0"/>
                <a:cs typeface="Gill Sans MT" panose="020B0502020104020203" charset="0"/>
                <a:sym typeface="+mn-ea"/>
              </a:rPr>
              <a:t>HbA</a:t>
            </a:r>
            <a:r>
              <a:rPr lang="en-IN" altLang="en-US" b="1">
                <a:latin typeface="+mj-lt"/>
                <a:cs typeface="+mj-lt"/>
                <a:sym typeface="+mn-ea"/>
              </a:rPr>
              <a:t>1C Test:</a:t>
            </a:r>
            <a:endParaRPr lang="en-US"/>
          </a:p>
        </p:txBody>
      </p:sp>
      <p:sp>
        <p:nvSpPr>
          <p:cNvPr id="9" name="Text Box 8"/>
          <p:cNvSpPr txBox="1"/>
          <p:nvPr/>
        </p:nvSpPr>
        <p:spPr>
          <a:xfrm>
            <a:off x="830580" y="3664585"/>
            <a:ext cx="10683875" cy="2553335"/>
          </a:xfrm>
          <a:prstGeom prst="rect">
            <a:avLst/>
          </a:prstGeom>
          <a:solidFill>
            <a:schemeClr val="bg1"/>
          </a:solidFill>
        </p:spPr>
        <p:txBody>
          <a:bodyPr wrap="square" rtlCol="0" anchor="t">
            <a:spAutoFit/>
          </a:bodyPr>
          <a:p>
            <a:pPr marL="285750" indent="-285750" algn="l">
              <a:buFont typeface="Wingdings" panose="05000000000000000000" charset="0"/>
              <a:buChar char="Ø"/>
            </a:pPr>
            <a:r>
              <a:rPr lang="en-US" sz="2000" dirty="0">
                <a:solidFill>
                  <a:srgbClr val="000000"/>
                </a:solidFill>
                <a:latin typeface="Gill Sans MT" panose="020B0502020104020203" charset="0"/>
                <a:cs typeface="Gill Sans MT" panose="020B0502020104020203" charset="0"/>
                <a:sym typeface="+mn-ea"/>
              </a:rPr>
              <a:t>The most common tests</a:t>
            </a:r>
            <a:r>
              <a:rPr lang="en-IN" altLang="en-US" sz="2000" dirty="0">
                <a:solidFill>
                  <a:srgbClr val="000000"/>
                </a:solidFill>
                <a:latin typeface="Gill Sans MT" panose="020B0502020104020203" charset="0"/>
                <a:cs typeface="Gill Sans MT" panose="020B0502020104020203" charset="0"/>
                <a:sym typeface="+mn-ea"/>
              </a:rPr>
              <a:t> to make sure diabetes disease</a:t>
            </a:r>
            <a:r>
              <a:rPr lang="en-US" sz="2000" dirty="0">
                <a:solidFill>
                  <a:srgbClr val="000000"/>
                </a:solidFill>
                <a:latin typeface="Gill Sans MT" panose="020B0502020104020203" charset="0"/>
                <a:cs typeface="Gill Sans MT" panose="020B0502020104020203" charset="0"/>
                <a:sym typeface="+mn-ea"/>
              </a:rPr>
              <a:t> are </a:t>
            </a:r>
            <a:r>
              <a:rPr lang="en-US" sz="2000" dirty="0">
                <a:gradFill>
                  <a:gsLst>
                    <a:gs pos="0">
                      <a:srgbClr val="007BD3"/>
                    </a:gs>
                    <a:gs pos="100000">
                      <a:srgbClr val="034373"/>
                    </a:gs>
                  </a:gsLst>
                  <a:lin scaled="0"/>
                </a:gradFill>
                <a:latin typeface="Gill Sans MT" panose="020B0502020104020203" charset="0"/>
                <a:cs typeface="Gill Sans MT" panose="020B0502020104020203" charset="0"/>
                <a:sym typeface="+mn-ea"/>
              </a:rPr>
              <a:t>the </a:t>
            </a:r>
            <a:r>
              <a:rPr lang="en-IN" altLang="en-US" sz="2000" dirty="0">
                <a:gradFill>
                  <a:gsLst>
                    <a:gs pos="0">
                      <a:srgbClr val="007BD3"/>
                    </a:gs>
                    <a:gs pos="100000">
                      <a:srgbClr val="034373"/>
                    </a:gs>
                  </a:gsLst>
                  <a:lin scaled="0"/>
                </a:gradFill>
                <a:latin typeface="Gill Sans MT" panose="020B0502020104020203" charset="0"/>
                <a:cs typeface="Gill Sans MT" panose="020B0502020104020203" charset="0"/>
                <a:sym typeface="+mn-ea"/>
              </a:rPr>
              <a:t>Hb</a:t>
            </a:r>
            <a:r>
              <a:rPr lang="en-US" sz="2000" dirty="0">
                <a:gradFill>
                  <a:gsLst>
                    <a:gs pos="0">
                      <a:srgbClr val="007BD3"/>
                    </a:gs>
                    <a:gs pos="100000">
                      <a:srgbClr val="034373"/>
                    </a:gs>
                  </a:gsLst>
                  <a:lin scaled="0"/>
                </a:gradFill>
                <a:latin typeface="Gill Sans MT" panose="020B0502020104020203" charset="0"/>
                <a:cs typeface="Gill Sans MT" panose="020B0502020104020203" charset="0"/>
                <a:sym typeface="+mn-ea"/>
              </a:rPr>
              <a:t>A</a:t>
            </a:r>
            <a:r>
              <a:rPr lang="en-IN" altLang="en-US" sz="2000" dirty="0">
                <a:gradFill>
                  <a:gsLst>
                    <a:gs pos="0">
                      <a:srgbClr val="007BD3"/>
                    </a:gs>
                    <a:gs pos="100000">
                      <a:srgbClr val="034373"/>
                    </a:gs>
                  </a:gsLst>
                  <a:lin scaled="0"/>
                </a:gradFill>
                <a:latin typeface="Gill Sans MT" panose="020B0502020104020203" charset="0"/>
                <a:cs typeface="Gill Sans MT" panose="020B0502020104020203" charset="0"/>
                <a:sym typeface="+mn-ea"/>
              </a:rPr>
              <a:t>1</a:t>
            </a:r>
            <a:r>
              <a:rPr lang="en-US" sz="2000" dirty="0">
                <a:gradFill>
                  <a:gsLst>
                    <a:gs pos="0">
                      <a:srgbClr val="007BD3"/>
                    </a:gs>
                    <a:gs pos="100000">
                      <a:srgbClr val="034373"/>
                    </a:gs>
                  </a:gsLst>
                  <a:lin scaled="0"/>
                </a:gradFill>
                <a:latin typeface="Gill Sans MT" panose="020B0502020104020203" charset="0"/>
                <a:cs typeface="Gill Sans MT" panose="020B0502020104020203" charset="0"/>
                <a:sym typeface="+mn-ea"/>
              </a:rPr>
              <a:t>C</a:t>
            </a:r>
            <a:r>
              <a:rPr lang="en-IN" altLang="en-US" sz="2000" dirty="0">
                <a:gradFill>
                  <a:gsLst>
                    <a:gs pos="0">
                      <a:srgbClr val="007BD3"/>
                    </a:gs>
                    <a:gs pos="100000">
                      <a:srgbClr val="034373"/>
                    </a:gs>
                  </a:gsLst>
                  <a:lin scaled="0"/>
                </a:gradFill>
                <a:latin typeface="Gill Sans MT" panose="020B0502020104020203" charset="0"/>
                <a:cs typeface="Gill Sans MT" panose="020B0502020104020203" charset="0"/>
                <a:sym typeface="+mn-ea"/>
              </a:rPr>
              <a:t>(Glycosylated Hemoglobin)</a:t>
            </a:r>
            <a:r>
              <a:rPr lang="en-US" sz="2000" dirty="0">
                <a:gradFill>
                  <a:gsLst>
                    <a:gs pos="0">
                      <a:srgbClr val="007BD3"/>
                    </a:gs>
                    <a:gs pos="100000">
                      <a:srgbClr val="034373"/>
                    </a:gs>
                  </a:gsLst>
                  <a:lin scaled="0"/>
                </a:gradFill>
                <a:latin typeface="Gill Sans MT" panose="020B0502020104020203" charset="0"/>
                <a:cs typeface="Gill Sans MT" panose="020B0502020104020203" charset="0"/>
                <a:sym typeface="+mn-ea"/>
              </a:rPr>
              <a:t> test</a:t>
            </a:r>
            <a:r>
              <a:rPr lang="en-IN" altLang="en-US" sz="2000" dirty="0">
                <a:gradFill>
                  <a:gsLst>
                    <a:gs pos="0">
                      <a:srgbClr val="007BD3"/>
                    </a:gs>
                    <a:gs pos="100000">
                      <a:srgbClr val="034373"/>
                    </a:gs>
                  </a:gsLst>
                  <a:lin scaled="0"/>
                </a:gradFill>
                <a:latin typeface="Gill Sans MT" panose="020B0502020104020203" charset="0"/>
                <a:cs typeface="Gill Sans MT" panose="020B0502020104020203" charset="0"/>
                <a:sym typeface="+mn-ea"/>
              </a:rPr>
              <a:t>.</a:t>
            </a:r>
            <a:endParaRPr lang="en-IN" altLang="en-US" sz="2000" dirty="0">
              <a:gradFill>
                <a:gsLst>
                  <a:gs pos="0">
                    <a:srgbClr val="007BD3"/>
                  </a:gs>
                  <a:gs pos="100000">
                    <a:srgbClr val="034373"/>
                  </a:gs>
                </a:gsLst>
                <a:lin scaled="0"/>
              </a:gradFill>
              <a:latin typeface="Gill Sans MT" panose="020B0502020104020203" charset="0"/>
              <a:cs typeface="Gill Sans MT" panose="020B0502020104020203" charset="0"/>
              <a:sym typeface="+mn-ea"/>
            </a:endParaRPr>
          </a:p>
          <a:p>
            <a:pPr marL="285750" indent="-285750" algn="l">
              <a:buFont typeface="Wingdings" panose="05000000000000000000" charset="0"/>
              <a:buChar char="Ø"/>
            </a:pPr>
            <a:r>
              <a:rPr lang="en-US" sz="2000" dirty="0">
                <a:solidFill>
                  <a:srgbClr val="000000"/>
                </a:solidFill>
                <a:latin typeface="Gill Sans MT" panose="020B0502020104020203" charset="0"/>
                <a:cs typeface="Gill Sans MT" panose="020B0502020104020203" charset="0"/>
                <a:sym typeface="+mn-ea"/>
              </a:rPr>
              <a:t>These tests take approximately one</a:t>
            </a:r>
            <a:r>
              <a:rPr lang="en-IN" altLang="en-US" sz="2000" dirty="0">
                <a:solidFill>
                  <a:srgbClr val="000000"/>
                </a:solidFill>
                <a:latin typeface="Gill Sans MT" panose="020B0502020104020203" charset="0"/>
                <a:cs typeface="Gill Sans MT" panose="020B0502020104020203" charset="0"/>
                <a:sym typeface="+mn-ea"/>
              </a:rPr>
              <a:t>-</a:t>
            </a:r>
            <a:r>
              <a:rPr lang="en-US" sz="2000" dirty="0">
                <a:solidFill>
                  <a:srgbClr val="000000"/>
                </a:solidFill>
                <a:latin typeface="Gill Sans MT" panose="020B0502020104020203" charset="0"/>
                <a:cs typeface="Gill Sans MT" panose="020B0502020104020203" charset="0"/>
                <a:sym typeface="+mn-ea"/>
              </a:rPr>
              <a:t>two days to know the result</a:t>
            </a:r>
            <a:r>
              <a:rPr lang="en-IN" altLang="en-US" sz="2000" dirty="0">
                <a:solidFill>
                  <a:srgbClr val="000000"/>
                </a:solidFill>
                <a:latin typeface="Gill Sans MT" panose="020B0502020104020203" charset="0"/>
                <a:cs typeface="Gill Sans MT" panose="020B0502020104020203" charset="0"/>
                <a:sym typeface="+mn-ea"/>
              </a:rPr>
              <a:t> and test results differ according to the patient having </a:t>
            </a:r>
            <a:r>
              <a:rPr lang="en-IN" altLang="en-US" sz="2000" dirty="0">
                <a:solidFill>
                  <a:srgbClr val="7030A0"/>
                </a:solidFill>
                <a:latin typeface="Gill Sans MT" panose="020B0502020104020203" charset="0"/>
                <a:cs typeface="Gill Sans MT" panose="020B0502020104020203" charset="0"/>
                <a:sym typeface="+mn-ea"/>
              </a:rPr>
              <a:t>blood disorder</a:t>
            </a:r>
            <a:r>
              <a:rPr lang="en-IN" altLang="en-US" sz="2000" dirty="0">
                <a:solidFill>
                  <a:srgbClr val="000000"/>
                </a:solidFill>
                <a:latin typeface="Gill Sans MT" panose="020B0502020104020203" charset="0"/>
                <a:cs typeface="Gill Sans MT" panose="020B0502020104020203" charset="0"/>
                <a:sym typeface="+mn-ea"/>
              </a:rPr>
              <a:t>, </a:t>
            </a:r>
            <a:r>
              <a:rPr lang="en-IN" altLang="en-US" sz="2000" dirty="0">
                <a:solidFill>
                  <a:srgbClr val="7030A0"/>
                </a:solidFill>
                <a:latin typeface="Gill Sans MT" panose="020B0502020104020203" charset="0"/>
                <a:cs typeface="Gill Sans MT" panose="020B0502020104020203" charset="0"/>
                <a:sym typeface="+mn-ea"/>
              </a:rPr>
              <a:t>iron-deficiency anemia</a:t>
            </a:r>
            <a:r>
              <a:rPr lang="en-IN" altLang="en-US" sz="2000" dirty="0">
                <a:solidFill>
                  <a:srgbClr val="000000"/>
                </a:solidFill>
                <a:latin typeface="Gill Sans MT" panose="020B0502020104020203" charset="0"/>
                <a:cs typeface="Gill Sans MT" panose="020B0502020104020203" charset="0"/>
                <a:sym typeface="+mn-ea"/>
              </a:rPr>
              <a:t>, u</a:t>
            </a:r>
            <a:r>
              <a:rPr lang="en-IN" altLang="en-US" sz="2000" dirty="0">
                <a:solidFill>
                  <a:srgbClr val="7030A0"/>
                </a:solidFill>
                <a:latin typeface="Gill Sans MT" panose="020B0502020104020203" charset="0"/>
                <a:cs typeface="Gill Sans MT" panose="020B0502020104020203" charset="0"/>
                <a:sym typeface="+mn-ea"/>
              </a:rPr>
              <a:t>ncommon hemoglobin</a:t>
            </a:r>
            <a:r>
              <a:rPr lang="en-IN" altLang="en-US" sz="2000" dirty="0">
                <a:solidFill>
                  <a:srgbClr val="000000"/>
                </a:solidFill>
                <a:latin typeface="Gill Sans MT" panose="020B0502020104020203" charset="0"/>
                <a:cs typeface="Gill Sans MT" panose="020B0502020104020203" charset="0"/>
                <a:sym typeface="+mn-ea"/>
              </a:rPr>
              <a:t>, </a:t>
            </a:r>
            <a:r>
              <a:rPr lang="en-IN" altLang="en-US" sz="2000" dirty="0">
                <a:solidFill>
                  <a:srgbClr val="7030A0"/>
                </a:solidFill>
                <a:latin typeface="Gill Sans MT" panose="020B0502020104020203" charset="0"/>
                <a:cs typeface="Gill Sans MT" panose="020B0502020104020203" charset="0"/>
                <a:sym typeface="+mn-ea"/>
              </a:rPr>
              <a:t>kidney and liver diseases</a:t>
            </a:r>
            <a:r>
              <a:rPr lang="en-US" sz="2000" dirty="0">
                <a:solidFill>
                  <a:srgbClr val="000000"/>
                </a:solidFill>
                <a:latin typeface="Gill Sans MT" panose="020B0502020104020203" charset="0"/>
                <a:cs typeface="Gill Sans MT" panose="020B0502020104020203" charset="0"/>
                <a:sym typeface="+mn-ea"/>
              </a:rPr>
              <a:t>.</a:t>
            </a:r>
            <a:endParaRPr lang="en-US" sz="2000" dirty="0">
              <a:solidFill>
                <a:srgbClr val="000000"/>
              </a:solidFill>
              <a:latin typeface="Gill Sans MT" panose="020B0502020104020203" charset="0"/>
              <a:cs typeface="Gill Sans MT" panose="020B0502020104020203" charset="0"/>
              <a:sym typeface="+mn-ea"/>
            </a:endParaRPr>
          </a:p>
          <a:p>
            <a:pPr marL="285750" indent="-285750" algn="l">
              <a:buFont typeface="Wingdings" panose="05000000000000000000" charset="0"/>
              <a:buChar char="Ø"/>
            </a:pPr>
            <a:r>
              <a:rPr lang="en-IN" altLang="en-US" sz="2000">
                <a:latin typeface="Gill Sans MT" panose="020B0502020104020203" charset="0"/>
                <a:cs typeface="Gill Sans MT" panose="020B0502020104020203" charset="0"/>
                <a:sym typeface="+mn-ea"/>
              </a:rPr>
              <a:t>HbA1c testing helps predict the likelihood that patients will develop diabetes in the future. </a:t>
            </a:r>
            <a:endParaRPr lang="en-IN" altLang="en-US" sz="2000">
              <a:latin typeface="Gill Sans MT" panose="020B0502020104020203" charset="0"/>
              <a:cs typeface="Gill Sans MT" panose="020B0502020104020203" charset="0"/>
              <a:sym typeface="+mn-ea"/>
            </a:endParaRPr>
          </a:p>
          <a:p>
            <a:pPr marL="285750" indent="-285750" algn="l">
              <a:buFont typeface="Wingdings" panose="05000000000000000000" charset="0"/>
              <a:buChar char="Ø"/>
            </a:pPr>
            <a:r>
              <a:rPr lang="en-IN" altLang="en-US" sz="2000">
                <a:latin typeface="Gill Sans MT" panose="020B0502020104020203" charset="0"/>
                <a:cs typeface="Gill Sans MT" panose="020B0502020104020203" charset="0"/>
                <a:sym typeface="+mn-ea"/>
              </a:rPr>
              <a:t>Patients with normal HbA1c have a low incidence of diabetes and may not require rescreening in 3 years.</a:t>
            </a:r>
            <a:endParaRPr lang="en-IN" altLang="en-US" sz="2000">
              <a:latin typeface="Gill Sans MT" panose="020B0502020104020203" charset="0"/>
              <a:cs typeface="Gill Sans MT" panose="020B0502020104020203"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descr="White Backgrounds, Free White Powerpoint Background - SlideBackground"/>
          <p:cNvPicPr>
            <a:picLocks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0" y="-90170"/>
            <a:ext cx="12192000" cy="694817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p:nvPr/>
        </p:nvSpPr>
        <p:spPr>
          <a:xfrm>
            <a:off x="1495425" y="923925"/>
            <a:ext cx="2437765" cy="460375"/>
          </a:xfrm>
          <a:prstGeom prst="rect">
            <a:avLst/>
          </a:prstGeom>
          <a:solidFill>
            <a:schemeClr val="bg1"/>
          </a:solidFill>
        </p:spPr>
        <p:txBody>
          <a:bodyPr wrap="none" rtlCol="0" anchor="t">
            <a:spAutoFit/>
          </a:bodyPr>
          <a:p>
            <a:pPr marL="342900" indent="-342900">
              <a:buFont typeface="Wingdings" panose="05000000000000000000" charset="0"/>
              <a:buChar char="§"/>
            </a:pPr>
            <a:r>
              <a:rPr lang="en-IN" altLang="en-US" sz="2400" u="sng">
                <a:latin typeface="Felix Titling" panose="04060505060202020A04" charset="0"/>
                <a:cs typeface="Felix Titling" panose="04060505060202020A04" charset="0"/>
                <a:sym typeface="+mn-ea"/>
              </a:rPr>
              <a:t>Weka tool:</a:t>
            </a:r>
            <a:endParaRPr lang="en-IN" altLang="en-US" sz="2400" u="sng">
              <a:latin typeface="Felix Titling" panose="04060505060202020A04" charset="0"/>
              <a:cs typeface="Felix Titling" panose="04060505060202020A04" charset="0"/>
              <a:sym typeface="+mn-ea"/>
            </a:endParaRPr>
          </a:p>
        </p:txBody>
      </p:sp>
      <p:sp>
        <p:nvSpPr>
          <p:cNvPr id="4" name="Text Box 3"/>
          <p:cNvSpPr txBox="1"/>
          <p:nvPr/>
        </p:nvSpPr>
        <p:spPr>
          <a:xfrm>
            <a:off x="3933190" y="335280"/>
            <a:ext cx="3460750" cy="521970"/>
          </a:xfrm>
          <a:prstGeom prst="rect">
            <a:avLst/>
          </a:prstGeom>
          <a:solidFill>
            <a:schemeClr val="bg1"/>
          </a:solidFill>
        </p:spPr>
        <p:txBody>
          <a:bodyPr wrap="square" rtlCol="0">
            <a:spAutoFit/>
          </a:bodyPr>
          <a:p>
            <a:r>
              <a:rPr lang="en-IN" altLang="en-US" sz="2800" u="sng" dirty="0">
                <a:solidFill>
                  <a:srgbClr val="000000"/>
                </a:solidFill>
                <a:latin typeface="Felix Titling" panose="04060505060202020A04" charset="0"/>
                <a:ea typeface="FZShuTi" panose="02010601030101010101" charset="-122"/>
                <a:cs typeface="Felix Titling" panose="04060505060202020A04" charset="0"/>
                <a:sym typeface="+mn-ea"/>
              </a:rPr>
              <a:t>Implementation</a:t>
            </a:r>
            <a:endParaRPr lang="en-IN" altLang="en-US" sz="2800" u="sng" dirty="0">
              <a:solidFill>
                <a:srgbClr val="000000"/>
              </a:solidFill>
              <a:latin typeface="Felix Titling" panose="04060505060202020A04" charset="0"/>
              <a:ea typeface="FZShuTi" panose="02010601030101010101" charset="-122"/>
              <a:cs typeface="Felix Titling" panose="04060505060202020A04" charset="0"/>
              <a:sym typeface="+mn-ea"/>
            </a:endParaRPr>
          </a:p>
        </p:txBody>
      </p:sp>
      <p:sp>
        <p:nvSpPr>
          <p:cNvPr id="8" name="Text Box 7"/>
          <p:cNvSpPr txBox="1"/>
          <p:nvPr/>
        </p:nvSpPr>
        <p:spPr>
          <a:xfrm>
            <a:off x="3018790" y="1504315"/>
            <a:ext cx="9172575" cy="1014730"/>
          </a:xfrm>
          <a:prstGeom prst="rect">
            <a:avLst/>
          </a:prstGeom>
          <a:noFill/>
        </p:spPr>
        <p:txBody>
          <a:bodyPr wrap="square" rtlCol="0" anchor="t">
            <a:spAutoFit/>
          </a:bodyPr>
          <a:p>
            <a:pPr marL="285750" indent="-285750">
              <a:buFont typeface="Wingdings" panose="05000000000000000000" charset="0"/>
              <a:buChar char="§"/>
            </a:pPr>
            <a:r>
              <a:rPr lang="en-US" sz="2000">
                <a:latin typeface="Gill Sans MT" panose="020B0502020104020203" charset="0"/>
                <a:cs typeface="Gill Sans MT" panose="020B0502020104020203" charset="0"/>
              </a:rPr>
              <a:t>Weka is a collection of machine learning algorithms for data mining tasks. It</a:t>
            </a:r>
            <a:r>
              <a:rPr lang="en-IN" altLang="en-US" sz="2000">
                <a:latin typeface="Gill Sans MT" panose="020B0502020104020203" charset="0"/>
                <a:cs typeface="Gill Sans MT" panose="020B0502020104020203" charset="0"/>
              </a:rPr>
              <a:t> </a:t>
            </a:r>
            <a:r>
              <a:rPr lang="en-US" sz="2000">
                <a:latin typeface="Gill Sans MT" panose="020B0502020104020203" charset="0"/>
                <a:cs typeface="Gill Sans MT" panose="020B0502020104020203" charset="0"/>
              </a:rPr>
              <a:t>contains tools for data preparation, classification, regression, clustering, association rules mining, and visualization.</a:t>
            </a:r>
            <a:endParaRPr lang="en-US" sz="2000">
              <a:latin typeface="Gill Sans MT" panose="020B0502020104020203" charset="0"/>
              <a:cs typeface="Gill Sans MT" panose="020B0502020104020203" charset="0"/>
            </a:endParaRPr>
          </a:p>
        </p:txBody>
      </p:sp>
      <p:sp>
        <p:nvSpPr>
          <p:cNvPr id="12" name="Rounded Rectangle 11"/>
          <p:cNvSpPr/>
          <p:nvPr/>
        </p:nvSpPr>
        <p:spPr>
          <a:xfrm>
            <a:off x="729615" y="1548765"/>
            <a:ext cx="1938020" cy="117538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3" name="Rounded Rectangle 12"/>
          <p:cNvSpPr/>
          <p:nvPr/>
        </p:nvSpPr>
        <p:spPr>
          <a:xfrm>
            <a:off x="730250" y="4886325"/>
            <a:ext cx="1938020" cy="117538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4" name="Rounded Rectangle 13"/>
          <p:cNvSpPr/>
          <p:nvPr/>
        </p:nvSpPr>
        <p:spPr>
          <a:xfrm>
            <a:off x="730250" y="3217545"/>
            <a:ext cx="1938020" cy="117538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5" name="Text Box 14"/>
          <p:cNvSpPr txBox="1"/>
          <p:nvPr/>
        </p:nvSpPr>
        <p:spPr>
          <a:xfrm>
            <a:off x="603250" y="1884680"/>
            <a:ext cx="2190750" cy="645160"/>
          </a:xfrm>
          <a:prstGeom prst="rect">
            <a:avLst/>
          </a:prstGeom>
          <a:noFill/>
        </p:spPr>
        <p:txBody>
          <a:bodyPr wrap="square" rtlCol="0" anchor="t">
            <a:spAutoFit/>
          </a:bodyPr>
          <a:p>
            <a:pPr indent="0" algn="ctr">
              <a:buFont typeface="Wingdings" panose="05000000000000000000" charset="0"/>
              <a:buNone/>
            </a:pPr>
            <a:r>
              <a:rPr lang="en-IN" altLang="en-US">
                <a:latin typeface="Gill Sans MT" panose="020B0502020104020203" charset="0"/>
                <a:cs typeface="Gill Sans MT" panose="020B0502020104020203" charset="0"/>
              </a:rPr>
              <a:t>Data Collection &amp; Preparation</a:t>
            </a:r>
            <a:endParaRPr lang="en-IN" altLang="en-US">
              <a:latin typeface="Gill Sans MT" panose="020B0502020104020203" charset="0"/>
              <a:cs typeface="Gill Sans MT" panose="020B0502020104020203" charset="0"/>
            </a:endParaRPr>
          </a:p>
        </p:txBody>
      </p:sp>
      <p:sp>
        <p:nvSpPr>
          <p:cNvPr id="16" name="Text Box 15"/>
          <p:cNvSpPr txBox="1"/>
          <p:nvPr/>
        </p:nvSpPr>
        <p:spPr>
          <a:xfrm>
            <a:off x="603885" y="5151755"/>
            <a:ext cx="2190750" cy="645160"/>
          </a:xfrm>
          <a:prstGeom prst="rect">
            <a:avLst/>
          </a:prstGeom>
          <a:noFill/>
        </p:spPr>
        <p:txBody>
          <a:bodyPr wrap="square" rtlCol="0" anchor="t">
            <a:spAutoFit/>
          </a:bodyPr>
          <a:p>
            <a:pPr indent="0" algn="ctr">
              <a:buFont typeface="Wingdings" panose="05000000000000000000" charset="0"/>
              <a:buNone/>
            </a:pPr>
            <a:r>
              <a:rPr lang="en-IN" altLang="en-US">
                <a:latin typeface="Gill Sans MT" panose="020B0502020104020203" charset="0"/>
                <a:cs typeface="Gill Sans MT" panose="020B0502020104020203" charset="0"/>
              </a:rPr>
              <a:t>Evaluation &amp; Deployment</a:t>
            </a:r>
            <a:endParaRPr lang="en-IN" altLang="en-US">
              <a:latin typeface="Gill Sans MT" panose="020B0502020104020203" charset="0"/>
              <a:cs typeface="Gill Sans MT" panose="020B0502020104020203" charset="0"/>
            </a:endParaRPr>
          </a:p>
        </p:txBody>
      </p:sp>
      <p:sp>
        <p:nvSpPr>
          <p:cNvPr id="17" name="Text Box 16"/>
          <p:cNvSpPr txBox="1"/>
          <p:nvPr/>
        </p:nvSpPr>
        <p:spPr>
          <a:xfrm>
            <a:off x="828675" y="3385185"/>
            <a:ext cx="1838960" cy="922020"/>
          </a:xfrm>
          <a:prstGeom prst="rect">
            <a:avLst/>
          </a:prstGeom>
          <a:noFill/>
        </p:spPr>
        <p:txBody>
          <a:bodyPr wrap="square" rtlCol="0" anchor="t">
            <a:spAutoFit/>
          </a:bodyPr>
          <a:p>
            <a:pPr indent="0" algn="ctr">
              <a:buFont typeface="Wingdings" panose="05000000000000000000" charset="0"/>
              <a:buNone/>
            </a:pPr>
            <a:r>
              <a:rPr lang="en-IN" altLang="en-US">
                <a:latin typeface="Gill Sans MT" panose="020B0502020104020203" charset="0"/>
                <a:cs typeface="Gill Sans MT" panose="020B0502020104020203" charset="0"/>
              </a:rPr>
              <a:t>Model Building Mining Technologies</a:t>
            </a:r>
            <a:endParaRPr lang="en-IN" altLang="en-US">
              <a:latin typeface="Gill Sans MT" panose="020B0502020104020203" charset="0"/>
              <a:cs typeface="Gill Sans MT" panose="020B0502020104020203" charset="0"/>
            </a:endParaRPr>
          </a:p>
        </p:txBody>
      </p:sp>
      <p:cxnSp>
        <p:nvCxnSpPr>
          <p:cNvPr id="18" name="Straight Arrow Connector 17"/>
          <p:cNvCxnSpPr/>
          <p:nvPr/>
        </p:nvCxnSpPr>
        <p:spPr>
          <a:xfrm>
            <a:off x="1737360" y="2731135"/>
            <a:ext cx="0" cy="4794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698625" y="4392930"/>
            <a:ext cx="0" cy="4794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3151505" y="2526030"/>
            <a:ext cx="8907145" cy="3476625"/>
          </a:xfrm>
          <a:prstGeom prst="rect">
            <a:avLst/>
          </a:prstGeom>
          <a:solidFill>
            <a:schemeClr val="bg1"/>
          </a:solidFill>
        </p:spPr>
        <p:txBody>
          <a:bodyPr wrap="square" rtlCol="0" anchor="t">
            <a:spAutoFit/>
          </a:bodyPr>
          <a:p>
            <a:pPr marL="342900" indent="-342900">
              <a:buFont typeface="Wingdings" panose="05000000000000000000" charset="0"/>
              <a:buChar char="§"/>
            </a:pPr>
            <a:r>
              <a:rPr lang="en-US" sz="2000">
                <a:latin typeface="Gill Sans MT" panose="020B0502020104020203" charset="0"/>
                <a:cs typeface="Gill Sans MT" panose="020B0502020104020203" charset="0"/>
              </a:rPr>
              <a:t>Data Collection </a:t>
            </a:r>
            <a:r>
              <a:rPr lang="en-IN" altLang="en-US" sz="2000">
                <a:latin typeface="Gill Sans MT" panose="020B0502020104020203" charset="0"/>
                <a:cs typeface="Gill Sans MT" panose="020B0502020104020203" charset="0"/>
              </a:rPr>
              <a:t>&amp; </a:t>
            </a:r>
            <a:r>
              <a:rPr lang="en-IN" altLang="en-US" sz="2000">
                <a:latin typeface="Gill Sans MT" panose="020B0502020104020203" charset="0"/>
                <a:cs typeface="Gill Sans MT" panose="020B0502020104020203" charset="0"/>
                <a:sym typeface="+mn-ea"/>
              </a:rPr>
              <a:t>Prepocesing:</a:t>
            </a:r>
            <a:r>
              <a:rPr lang="en-US" sz="2000">
                <a:latin typeface="Gill Sans MT" panose="020B0502020104020203" charset="0"/>
                <a:cs typeface="Gill Sans MT" panose="020B0502020104020203" charset="0"/>
              </a:rPr>
              <a:t>                                                   </a:t>
            </a:r>
            <a:endParaRPr lang="en-US" sz="2000">
              <a:latin typeface="Gill Sans MT" panose="020B0502020104020203" charset="0"/>
              <a:cs typeface="Gill Sans MT" panose="020B0502020104020203" charset="0"/>
            </a:endParaRPr>
          </a:p>
          <a:p>
            <a:pPr indent="0">
              <a:buFont typeface="Wingdings" panose="05000000000000000000" charset="0"/>
              <a:buNone/>
            </a:pPr>
            <a:r>
              <a:rPr lang="en-US" sz="2000">
                <a:latin typeface="Gill Sans MT" panose="020B0502020104020203" charset="0"/>
                <a:cs typeface="Gill Sans MT" panose="020B0502020104020203" charset="0"/>
              </a:rPr>
              <a:t>The  training  dataset  used   for  data  mining  is  the   Pima Indians   Diabetes   Database from UCI Machine Learning Repository</a:t>
            </a:r>
            <a:r>
              <a:rPr lang="en-IN" altLang="en-US" sz="2000">
                <a:latin typeface="Gill Sans MT" panose="020B0502020104020203" charset="0"/>
                <a:cs typeface="Gill Sans MT" panose="020B0502020104020203" charset="0"/>
              </a:rPr>
              <a:t>.</a:t>
            </a:r>
            <a:endParaRPr lang="en-IN" altLang="en-US" sz="2000">
              <a:latin typeface="Gill Sans MT" panose="020B0502020104020203" charset="0"/>
              <a:cs typeface="Gill Sans MT" panose="020B0502020104020203" charset="0"/>
            </a:endParaRPr>
          </a:p>
          <a:p>
            <a:pPr indent="0">
              <a:buFont typeface="Wingdings" panose="05000000000000000000" charset="0"/>
              <a:buNone/>
            </a:pPr>
            <a:r>
              <a:rPr lang="en-IN" altLang="en-US" sz="2000">
                <a:latin typeface="Gill Sans MT" panose="020B0502020104020203" charset="0"/>
                <a:cs typeface="Gill Sans MT" panose="020B0502020104020203" charset="0"/>
              </a:rPr>
              <a:t>Some  of  these  cases  contain  unreal  value  for example “age is 0, BMI is 0”. Such unreal records have been removed from the dataset.</a:t>
            </a:r>
            <a:endParaRPr lang="en-IN" altLang="en-US" sz="2000">
              <a:latin typeface="Gill Sans MT" panose="020B0502020104020203" charset="0"/>
              <a:cs typeface="Gill Sans MT" panose="020B0502020104020203" charset="0"/>
            </a:endParaRPr>
          </a:p>
          <a:p>
            <a:pPr marL="342900" indent="-342900">
              <a:buFont typeface="Wingdings" panose="05000000000000000000" charset="0"/>
              <a:buChar char="§"/>
            </a:pPr>
            <a:r>
              <a:rPr lang="en-IN" altLang="en-US" sz="2000">
                <a:latin typeface="Gill Sans MT" panose="020B0502020104020203" charset="0"/>
                <a:cs typeface="Gill Sans MT" panose="020B0502020104020203" charset="0"/>
              </a:rPr>
              <a:t>Model Building:</a:t>
            </a:r>
            <a:endParaRPr lang="en-IN" altLang="en-US" sz="2000">
              <a:latin typeface="Gill Sans MT" panose="020B0502020104020203" charset="0"/>
              <a:cs typeface="Gill Sans MT" panose="020B0502020104020203" charset="0"/>
            </a:endParaRPr>
          </a:p>
          <a:p>
            <a:pPr indent="0">
              <a:buFont typeface="Wingdings" panose="05000000000000000000" charset="0"/>
              <a:buNone/>
            </a:pPr>
            <a:r>
              <a:rPr lang="en-IN" altLang="en-US" sz="2000">
                <a:latin typeface="Gill Sans MT" panose="020B0502020104020203" charset="0"/>
                <a:cs typeface="Gill Sans MT" panose="020B0502020104020203" charset="0"/>
              </a:rPr>
              <a:t>Building an ML Model requires splitting of data into two sets, such as 'training set' and 'testing set' in the ratio of 80:20 or 70:30.</a:t>
            </a:r>
            <a:endParaRPr lang="en-IN" altLang="en-US" sz="2000">
              <a:latin typeface="Gill Sans MT" panose="020B0502020104020203" charset="0"/>
              <a:cs typeface="Gill Sans MT" panose="020B0502020104020203" charset="0"/>
            </a:endParaRPr>
          </a:p>
          <a:p>
            <a:pPr marL="342900" indent="-342900">
              <a:buFont typeface="Wingdings" panose="05000000000000000000" charset="0"/>
              <a:buChar char="§"/>
            </a:pPr>
            <a:r>
              <a:rPr lang="en-IN" altLang="en-US" sz="2000">
                <a:latin typeface="Gill Sans MT" panose="020B0502020104020203" charset="0"/>
                <a:cs typeface="Gill Sans MT" panose="020B0502020104020203" charset="0"/>
              </a:rPr>
              <a:t>Evaluation &amp; Deployment:</a:t>
            </a:r>
            <a:endParaRPr lang="en-IN" altLang="en-US" sz="2000">
              <a:latin typeface="Gill Sans MT" panose="020B0502020104020203" charset="0"/>
              <a:cs typeface="Gill Sans MT" panose="020B0502020104020203" charset="0"/>
            </a:endParaRPr>
          </a:p>
          <a:p>
            <a:pPr indent="0">
              <a:buFont typeface="Wingdings" panose="05000000000000000000" charset="0"/>
              <a:buNone/>
            </a:pPr>
            <a:r>
              <a:rPr lang="en-IN" altLang="en-US" sz="2000">
                <a:latin typeface="Gill Sans MT" panose="020B0502020104020203" charset="0"/>
                <a:cs typeface="Gill Sans MT" panose="020B0502020104020203" charset="0"/>
              </a:rPr>
              <a:t>The accuracy of a  classifier on  a given test  set is  the percentage  of test set  tuples   that  are  correctly   classified  by   the  classifier.</a:t>
            </a:r>
            <a:endParaRPr lang="en-IN" altLang="en-US" sz="2000">
              <a:latin typeface="Gill Sans MT" panose="020B0502020104020203" charset="0"/>
              <a:cs typeface="Gill Sans MT" panose="020B05020201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descr="White Backgrounds, Free White Powerpoint Background - SlideBackground"/>
          <p:cNvPicPr>
            <a:picLocks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1c_normal_to_high_ranges"/>
          <p:cNvPicPr>
            <a:picLocks noChangeAspect="1"/>
          </p:cNvPicPr>
          <p:nvPr/>
        </p:nvPicPr>
        <p:blipFill>
          <a:blip r:embed="rId2"/>
          <a:srcRect l="2271" t="1241" r="1893" b="1464"/>
          <a:stretch>
            <a:fillRect/>
          </a:stretch>
        </p:blipFill>
        <p:spPr>
          <a:xfrm>
            <a:off x="9157335" y="1354455"/>
            <a:ext cx="2295525" cy="4868545"/>
          </a:xfrm>
          <a:prstGeom prst="rect">
            <a:avLst/>
          </a:prstGeom>
        </p:spPr>
      </p:pic>
      <p:sp>
        <p:nvSpPr>
          <p:cNvPr id="7" name="Text Box 6"/>
          <p:cNvSpPr txBox="1"/>
          <p:nvPr/>
        </p:nvSpPr>
        <p:spPr>
          <a:xfrm>
            <a:off x="2517140" y="445135"/>
            <a:ext cx="2256790" cy="460375"/>
          </a:xfrm>
          <a:prstGeom prst="rect">
            <a:avLst/>
          </a:prstGeom>
          <a:noFill/>
        </p:spPr>
        <p:txBody>
          <a:bodyPr wrap="none" rtlCol="0" anchor="t">
            <a:spAutoFit/>
          </a:bodyPr>
          <a:p>
            <a:pPr marL="342900" indent="-342900">
              <a:buFont typeface="Wingdings" panose="05000000000000000000" charset="0"/>
              <a:buChar char="§"/>
            </a:pPr>
            <a:r>
              <a:rPr lang="en-IN" altLang="en-US" sz="2400">
                <a:latin typeface="Felix Titling" panose="04060505060202020A04" charset="0"/>
                <a:cs typeface="Felix Titling" panose="04060505060202020A04" charset="0"/>
                <a:sym typeface="+mn-ea"/>
              </a:rPr>
              <a:t>HbA1C Test:</a:t>
            </a:r>
            <a:endParaRPr lang="en-IN" altLang="en-US" sz="2400">
              <a:latin typeface="Felix Titling" panose="04060505060202020A04" charset="0"/>
              <a:cs typeface="Felix Titling" panose="04060505060202020A04" charset="0"/>
              <a:sym typeface="+mn-ea"/>
            </a:endParaRPr>
          </a:p>
        </p:txBody>
      </p:sp>
      <p:pic>
        <p:nvPicPr>
          <p:cNvPr id="6" name="Picture 1"/>
          <p:cNvPicPr>
            <a:picLocks noChangeAspect="1"/>
          </p:cNvPicPr>
          <p:nvPr>
            <p:ph sz="half" idx="2"/>
          </p:nvPr>
        </p:nvPicPr>
        <p:blipFill>
          <a:blip r:embed="rId3"/>
          <a:stretch>
            <a:fillRect/>
          </a:stretch>
        </p:blipFill>
        <p:spPr>
          <a:xfrm>
            <a:off x="970280" y="1307465"/>
            <a:ext cx="7927975" cy="48717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ackgrounds, Free White Powerpoint Background - SlideBackgrou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60445" y="767715"/>
            <a:ext cx="4017645" cy="521970"/>
          </a:xfrm>
          <a:prstGeom prst="rect">
            <a:avLst/>
          </a:prstGeom>
          <a:solidFill>
            <a:schemeClr val="bg1"/>
          </a:solidFill>
        </p:spPr>
        <p:txBody>
          <a:bodyPr wrap="square">
            <a:spAutoFit/>
          </a:bodyPr>
          <a:lstStyle/>
          <a:p>
            <a:r>
              <a:rPr lang="en-US" altLang="en-US" sz="2800" u="sng" dirty="0">
                <a:solidFill>
                  <a:srgbClr val="000000"/>
                </a:solidFill>
                <a:latin typeface="Felix Titling" panose="04060505060202020A04" charset="0"/>
                <a:ea typeface="FZShuTi" panose="02010601030101010101" charset="-122"/>
                <a:cs typeface="Felix Titling" panose="04060505060202020A04" charset="0"/>
                <a:sym typeface="+mn-ea"/>
              </a:rPr>
              <a:t>P</a:t>
            </a:r>
            <a:r>
              <a:rPr lang="en-IN" altLang="en-US" sz="2800" u="sng" dirty="0">
                <a:solidFill>
                  <a:srgbClr val="000000"/>
                </a:solidFill>
                <a:latin typeface="Felix Titling" panose="04060505060202020A04" charset="0"/>
                <a:ea typeface="FZShuTi" panose="02010601030101010101" charset="-122"/>
                <a:cs typeface="Felix Titling" panose="04060505060202020A04" charset="0"/>
                <a:sym typeface="+mn-ea"/>
              </a:rPr>
              <a:t>ROposed solution</a:t>
            </a:r>
            <a:endParaRPr lang="en-IN" altLang="en-US" sz="2800" u="sng" dirty="0">
              <a:solidFill>
                <a:srgbClr val="000000"/>
              </a:solidFill>
              <a:latin typeface="Felix Titling" panose="04060505060202020A04" charset="0"/>
              <a:ea typeface="FZShuTi" panose="02010601030101010101" charset="-122"/>
              <a:cs typeface="Felix Titling" panose="04060505060202020A04" charset="0"/>
              <a:sym typeface="+mn-ea"/>
            </a:endParaRPr>
          </a:p>
        </p:txBody>
      </p:sp>
      <p:sp>
        <p:nvSpPr>
          <p:cNvPr id="3" name="TextBox 5"/>
          <p:cNvSpPr txBox="1"/>
          <p:nvPr/>
        </p:nvSpPr>
        <p:spPr>
          <a:xfrm>
            <a:off x="846455" y="1648460"/>
            <a:ext cx="6442075" cy="3784600"/>
          </a:xfrm>
          <a:prstGeom prst="rect">
            <a:avLst/>
          </a:prstGeom>
          <a:solidFill>
            <a:schemeClr val="bg1"/>
          </a:solidFill>
        </p:spPr>
        <p:txBody>
          <a:bodyPr wrap="square" rtlCol="0">
            <a:spAutoFit/>
          </a:bodyPr>
          <a:p>
            <a:pPr marL="285750" indent="-285750" algn="l">
              <a:buFont typeface="Wingdings" panose="05000000000000000000" charset="0"/>
              <a:buChar char="§"/>
            </a:pPr>
            <a:r>
              <a:rPr lang="en-US" sz="2000" dirty="0">
                <a:solidFill>
                  <a:srgbClr val="000000"/>
                </a:solidFill>
                <a:latin typeface="Gill Sans MT" panose="020B0502020104020203" charset="0"/>
                <a:cs typeface="Gill Sans MT" panose="020B0502020104020203" charset="0"/>
              </a:rPr>
              <a:t>The</a:t>
            </a:r>
            <a:r>
              <a:rPr lang="en-IN" altLang="en-US" sz="2000" dirty="0">
                <a:solidFill>
                  <a:srgbClr val="000000"/>
                </a:solidFill>
                <a:latin typeface="Gill Sans MT" panose="020B0502020104020203" charset="0"/>
                <a:cs typeface="Gill Sans MT" panose="020B0502020104020203" charset="0"/>
              </a:rPr>
              <a:t> proposed solution is we are implementing an application where it will be helpful to predict diabetes disease in early stage. </a:t>
            </a:r>
            <a:endParaRPr lang="en-IN" altLang="en-US" sz="2000" dirty="0">
              <a:solidFill>
                <a:srgbClr val="000000"/>
              </a:solidFill>
              <a:latin typeface="Gill Sans MT" panose="020B0502020104020203" charset="0"/>
              <a:cs typeface="Gill Sans MT" panose="020B0502020104020203" charset="0"/>
            </a:endParaRPr>
          </a:p>
          <a:p>
            <a:pPr marL="285750" indent="-285750" algn="l">
              <a:buFont typeface="Wingdings" panose="05000000000000000000" charset="0"/>
              <a:buChar char="§"/>
            </a:pPr>
            <a:r>
              <a:rPr lang="en-IN" altLang="en-US" sz="2000" dirty="0">
                <a:solidFill>
                  <a:srgbClr val="000000"/>
                </a:solidFill>
                <a:latin typeface="Gill Sans MT" panose="020B0502020104020203" charset="0"/>
                <a:cs typeface="Gill Sans MT" panose="020B0502020104020203" charset="0"/>
                <a:sym typeface="+mn-ea"/>
              </a:rPr>
              <a:t>T</a:t>
            </a:r>
            <a:r>
              <a:rPr lang="en-US" sz="2000" dirty="0">
                <a:solidFill>
                  <a:srgbClr val="000000"/>
                </a:solidFill>
                <a:latin typeface="Gill Sans MT" panose="020B0502020104020203" charset="0"/>
                <a:cs typeface="Gill Sans MT" panose="020B0502020104020203" charset="0"/>
                <a:sym typeface="+mn-ea"/>
              </a:rPr>
              <a:t>o find the most optimal results in terms of accuracy and computational time for Diabetes disease prediction using machine learning.</a:t>
            </a:r>
            <a:endParaRPr lang="en-US" sz="2000" dirty="0">
              <a:solidFill>
                <a:srgbClr val="000000"/>
              </a:solidFill>
              <a:latin typeface="Gill Sans MT" panose="020B0502020104020203" charset="0"/>
              <a:cs typeface="Gill Sans MT" panose="020B0502020104020203" charset="0"/>
            </a:endParaRPr>
          </a:p>
          <a:p>
            <a:pPr marL="285750" indent="-285750" algn="l">
              <a:buFont typeface="Wingdings" panose="05000000000000000000" charset="0"/>
              <a:buChar char="§"/>
            </a:pPr>
            <a:r>
              <a:rPr lang="en-IN" altLang="en-US" sz="2000" dirty="0">
                <a:solidFill>
                  <a:srgbClr val="000000"/>
                </a:solidFill>
                <a:latin typeface="Gill Sans MT" panose="020B0502020104020203" charset="0"/>
                <a:cs typeface="Gill Sans MT" panose="020B0502020104020203" charset="0"/>
                <a:sym typeface="+mn-ea"/>
              </a:rPr>
              <a:t>It </a:t>
            </a:r>
            <a:r>
              <a:rPr lang="en-US" sz="2000" dirty="0">
                <a:solidFill>
                  <a:srgbClr val="000000"/>
                </a:solidFill>
                <a:effectLst/>
                <a:latin typeface="Gill Sans MT" panose="020B0502020104020203" charset="0"/>
                <a:cs typeface="Gill Sans MT" panose="020B0502020104020203" charset="0"/>
                <a:sym typeface="+mn-ea"/>
              </a:rPr>
              <a:t>focus on prediction of diabetes using health records of the diabetic patients.</a:t>
            </a:r>
            <a:endParaRPr lang="en-US" sz="2000" b="0" i="0" dirty="0">
              <a:solidFill>
                <a:srgbClr val="000000"/>
              </a:solidFill>
              <a:effectLst/>
              <a:latin typeface="Gill Sans MT" panose="020B0502020104020203" charset="0"/>
              <a:cs typeface="Gill Sans MT" panose="020B0502020104020203" charset="0"/>
            </a:endParaRPr>
          </a:p>
          <a:p>
            <a:pPr marL="285750" indent="-285750" algn="l">
              <a:buFont typeface="Wingdings" panose="05000000000000000000" charset="0"/>
              <a:buChar char="§"/>
            </a:pPr>
            <a:r>
              <a:rPr lang="en-US" sz="2000" dirty="0">
                <a:solidFill>
                  <a:srgbClr val="000000"/>
                </a:solidFill>
                <a:effectLst/>
                <a:latin typeface="Gill Sans MT" panose="020B0502020104020203" charset="0"/>
                <a:cs typeface="Gill Sans MT" panose="020B0502020104020203" charset="0"/>
                <a:sym typeface="+mn-ea"/>
              </a:rPr>
              <a:t>By using machine learning techniques, knowledge is acquired through these records, containing numerical values, to predict whether the patient is having diabetes or not.</a:t>
            </a:r>
            <a:endParaRPr lang="en-IN" altLang="en-US" sz="2000" b="0" i="0" dirty="0">
              <a:solidFill>
                <a:srgbClr val="000000"/>
              </a:solidFill>
              <a:effectLst/>
              <a:latin typeface="Gill Sans MT" panose="020B0502020104020203" charset="0"/>
              <a:cs typeface="Gill Sans MT" panose="020B0502020104020203" charset="0"/>
            </a:endParaRPr>
          </a:p>
        </p:txBody>
      </p:sp>
      <p:pic>
        <p:nvPicPr>
          <p:cNvPr id="7" name="Picture 6" descr="D:\2021 and 2022 Final Documents\Python Abstracts\Process.png"/>
          <p:cNvPicPr>
            <a:picLocks noChangeAspect="1" noChangeArrowheads="1"/>
          </p:cNvPicPr>
          <p:nvPr/>
        </p:nvPicPr>
        <p:blipFill>
          <a:blip r:embed="rId2"/>
          <a:srcRect/>
          <a:stretch>
            <a:fillRect/>
          </a:stretch>
        </p:blipFill>
        <p:spPr>
          <a:xfrm>
            <a:off x="7442200" y="1596390"/>
            <a:ext cx="4336415" cy="49847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6027</Words>
  <Application>WPS Presentation</Application>
  <PresentationFormat>Widescreen</PresentationFormat>
  <Paragraphs>126</Paragraphs>
  <Slides>14</Slides>
  <Notes>1</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14</vt:i4>
      </vt:variant>
    </vt:vector>
  </HeadingPairs>
  <TitlesOfParts>
    <vt:vector size="45" baseType="lpstr">
      <vt:lpstr>Arial</vt:lpstr>
      <vt:lpstr>SimSun</vt:lpstr>
      <vt:lpstr>Wingdings</vt:lpstr>
      <vt:lpstr>Footlight MT Light</vt:lpstr>
      <vt:lpstr>FZShuTi</vt:lpstr>
      <vt:lpstr>Maiandra GD</vt:lpstr>
      <vt:lpstr>Gill Sans MT</vt:lpstr>
      <vt:lpstr>Wingdings</vt:lpstr>
      <vt:lpstr>OCR A Extended</vt:lpstr>
      <vt:lpstr>Felix Titling</vt:lpstr>
      <vt:lpstr>Century Gothic</vt:lpstr>
      <vt:lpstr>Tw Cen MT Condensed Extra Bold</vt:lpstr>
      <vt:lpstr>Agency FB</vt:lpstr>
      <vt:lpstr>Arial Rounded MT Bold</vt:lpstr>
      <vt:lpstr>ff2</vt:lpstr>
      <vt:lpstr>Segoe Print</vt:lpstr>
      <vt:lpstr>Calibri</vt:lpstr>
      <vt:lpstr>Microsoft YaHei</vt:lpstr>
      <vt:lpstr>Arial Unicode MS</vt:lpstr>
      <vt:lpstr>Calibri Light</vt:lpstr>
      <vt:lpstr>Gadugi</vt:lpstr>
      <vt:lpstr>Gloucester MT Extra Condensed</vt:lpstr>
      <vt:lpstr>Leelawadee</vt:lpstr>
      <vt:lpstr>Brush Script MT</vt:lpstr>
      <vt:lpstr>Broadway</vt:lpstr>
      <vt:lpstr>Britannic Bold</vt:lpstr>
      <vt:lpstr>Cambria</vt:lpstr>
      <vt:lpstr>Centaur</vt:lpstr>
      <vt:lpstr>Castellar</vt:lpstr>
      <vt:lpstr>Comic Sans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harsh</cp:lastModifiedBy>
  <cp:revision>111</cp:revision>
  <dcterms:created xsi:type="dcterms:W3CDTF">2022-09-22T12:52:00Z</dcterms:created>
  <dcterms:modified xsi:type="dcterms:W3CDTF">2022-11-09T09:25:09Z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84605052314B4FF6AA66DE88B2DF2933</vt:lpwstr>
  </property>
  <property fmtid="{D5CDD505-2E9C-101B-9397-08002B2CF9AE}" pid="3" name="KSOProductBuildVer">
    <vt:lpwstr>1033-11.2.0.11380</vt:lpwstr>
  </property>
</Properties>
</file>