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300485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66194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316403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161263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7FC2E-75DE-4BC0-BF68-C5B7F337ED68}"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166281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7FC2E-75DE-4BC0-BF68-C5B7F337ED68}"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227492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7FC2E-75DE-4BC0-BF68-C5B7F337ED68}" type="datetimeFigureOut">
              <a:rPr lang="en-IN" smtClean="0"/>
              <a:t>10-10-2024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326039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7FC2E-75DE-4BC0-BF68-C5B7F337ED68}" type="datetimeFigureOut">
              <a:rPr lang="en-IN" smtClean="0"/>
              <a:t>10-10-2024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12989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7FC2E-75DE-4BC0-BF68-C5B7F337ED68}" type="datetimeFigureOut">
              <a:rPr lang="en-IN" smtClean="0"/>
              <a:t>10-10-2024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41519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7FC2E-75DE-4BC0-BF68-C5B7F337ED68}"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20920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7FC2E-75DE-4BC0-BF68-C5B7F337ED68}"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400831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7FC2E-75DE-4BC0-BF68-C5B7F337ED68}" type="datetimeFigureOut">
              <a:rPr lang="en-IN" smtClean="0"/>
              <a:t>10-10-2024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88CF2-97E9-4D83-A054-F226DDF85A56}" type="slidenum">
              <a:rPr lang="en-IN" smtClean="0"/>
              <a:t>‹#›</a:t>
            </a:fld>
            <a:endParaRPr lang="en-IN"/>
          </a:p>
        </p:txBody>
      </p:sp>
    </p:spTree>
    <p:extLst>
      <p:ext uri="{BB962C8B-B14F-4D97-AF65-F5344CB8AC3E}">
        <p14:creationId xmlns:p14="http://schemas.microsoft.com/office/powerpoint/2010/main" val="39672362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F2D7-5ED8-94CB-BB62-DB1865B76624}"/>
              </a:ext>
            </a:extLst>
          </p:cNvPr>
          <p:cNvSpPr>
            <a:spLocks noGrp="1"/>
          </p:cNvSpPr>
          <p:nvPr>
            <p:ph type="ctrTitle"/>
          </p:nvPr>
        </p:nvSpPr>
        <p:spPr>
          <a:xfrm>
            <a:off x="1524000" y="433633"/>
            <a:ext cx="9144000" cy="1517715"/>
          </a:xfrm>
        </p:spPr>
        <p:txBody>
          <a:bodyPr>
            <a:noAutofit/>
          </a:bodyPr>
          <a:lstStyle/>
          <a:p>
            <a:pPr>
              <a:lnSpc>
                <a:spcPct val="150000"/>
              </a:lnSpc>
            </a:pPr>
            <a:r>
              <a:rPr lang="en-IN" sz="3600" b="1" u="sng" dirty="0">
                <a:latin typeface="Times New Roman" panose="02020603050405020304" pitchFamily="18" charset="0"/>
                <a:cs typeface="Times New Roman" panose="02020603050405020304" pitchFamily="18" charset="0"/>
              </a:rPr>
              <a:t>BOOK STORE APPLICATION USING MERN STACK</a:t>
            </a:r>
            <a:r>
              <a:rPr lang="en-IN" sz="36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53FE3F77-DB49-A9D1-9C88-1C7FC73D05DD}"/>
              </a:ext>
            </a:extLst>
          </p:cNvPr>
          <p:cNvSpPr>
            <a:spLocks noGrp="1"/>
          </p:cNvSpPr>
          <p:nvPr>
            <p:ph type="subTitle" idx="1"/>
          </p:nvPr>
        </p:nvSpPr>
        <p:spPr>
          <a:xfrm>
            <a:off x="1524000" y="2422689"/>
            <a:ext cx="9144000" cy="4110086"/>
          </a:xfrm>
        </p:spPr>
        <p:txBody>
          <a:bodyPr/>
          <a:lstStyle/>
          <a:p>
            <a:pPr algn="just"/>
            <a:r>
              <a:rPr lang="en-US" sz="2400" b="1" dirty="0">
                <a:latin typeface="Times New Roman" pitchFamily="18" charset="0"/>
                <a:cs typeface="Times New Roman" pitchFamily="18" charset="0"/>
              </a:rPr>
              <a:t>			TEAM MEMBERS: </a:t>
            </a:r>
          </a:p>
          <a:p>
            <a:pPr algn="just">
              <a:lnSpc>
                <a:spcPct val="150000"/>
              </a:lnSpc>
            </a:pPr>
            <a:r>
              <a:rPr lang="en-US" sz="2400" dirty="0">
                <a:latin typeface="Times New Roman" pitchFamily="18" charset="0"/>
                <a:cs typeface="Times New Roman" pitchFamily="18" charset="0"/>
              </a:rPr>
              <a:t>				ASWITHA. B (au211521205020)					DEEPA. A (au211521205030)					HARSHITHA. G (au211521205052)</a:t>
            </a:r>
          </a:p>
          <a:p>
            <a:pPr>
              <a:lnSpc>
                <a:spcPct val="150000"/>
              </a:lnSpc>
            </a:pPr>
            <a:r>
              <a:rPr lang="en-US" sz="2400" dirty="0">
                <a:latin typeface="Times New Roman" pitchFamily="18" charset="0"/>
                <a:cs typeface="Times New Roman" pitchFamily="18" charset="0"/>
              </a:rPr>
              <a:t>               		  DHARSHIKA. T (au211521205033)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02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F6A6D-010E-925F-6B11-75B04B79378E}"/>
              </a:ext>
            </a:extLst>
          </p:cNvPr>
          <p:cNvSpPr>
            <a:spLocks noGrp="1"/>
          </p:cNvSpPr>
          <p:nvPr>
            <p:ph idx="1"/>
          </p:nvPr>
        </p:nvSpPr>
        <p:spPr>
          <a:xfrm>
            <a:off x="838200" y="546755"/>
            <a:ext cx="10515600" cy="5630208"/>
          </a:xfrm>
        </p:spPr>
        <p:txBody>
          <a:bodyPr>
            <a:normAutofit lnSpcReduction="10000"/>
          </a:bodyPr>
          <a:lstStyle/>
          <a:p>
            <a:pPr marL="0" indent="0" algn="just">
              <a:buNone/>
            </a:pPr>
            <a:r>
              <a:rPr lang="en-US" sz="2400" b="1" dirty="0">
                <a:latin typeface="Times New Roman" pitchFamily="18" charset="0"/>
                <a:cs typeface="Times New Roman" pitchFamily="18" charset="0"/>
              </a:rPr>
              <a:t>3. </a:t>
            </a:r>
            <a:r>
              <a:rPr lang="en-US" sz="2400" b="1" u="sng" dirty="0">
                <a:latin typeface="Times New Roman" pitchFamily="18" charset="0"/>
                <a:cs typeface="Times New Roman" pitchFamily="18" charset="0"/>
              </a:rPr>
              <a:t>Database (MongoDB)</a:t>
            </a:r>
            <a:endParaRPr lang="en-US" sz="2400" u="sng"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NoSQL Database</a:t>
            </a:r>
            <a:r>
              <a:rPr lang="en-US" sz="2400" dirty="0">
                <a:latin typeface="Times New Roman" pitchFamily="18" charset="0"/>
                <a:cs typeface="Times New Roman" pitchFamily="18" charset="0"/>
              </a:rPr>
              <a:t>: Flexible data storage for books, users, and orders.</a:t>
            </a:r>
          </a:p>
          <a:p>
            <a:pPr algn="just"/>
            <a:r>
              <a:rPr lang="en-US" sz="2400" b="1" dirty="0">
                <a:latin typeface="Times New Roman" pitchFamily="18" charset="0"/>
                <a:cs typeface="Times New Roman" pitchFamily="18" charset="0"/>
              </a:rPr>
              <a:t>Collections</a:t>
            </a:r>
            <a:r>
              <a:rPr lang="en-US" sz="2400"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Books: Title, author, genre, price, stock.</a:t>
            </a:r>
          </a:p>
          <a:p>
            <a:pPr lvl="1" algn="just"/>
            <a:r>
              <a:rPr lang="en-US" dirty="0">
                <a:latin typeface="Times New Roman" pitchFamily="18" charset="0"/>
                <a:cs typeface="Times New Roman" pitchFamily="18" charset="0"/>
              </a:rPr>
              <a:t>Users: Profiles, login data (JWT).</a:t>
            </a:r>
          </a:p>
          <a:p>
            <a:pPr lvl="1" algn="just"/>
            <a:r>
              <a:rPr lang="en-US" dirty="0">
                <a:latin typeface="Times New Roman" pitchFamily="18" charset="0"/>
                <a:cs typeface="Times New Roman" pitchFamily="18" charset="0"/>
              </a:rPr>
              <a:t>Orders: Transaction and shipping details.</a:t>
            </a: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4</a:t>
            </a:r>
            <a:r>
              <a:rPr lang="en-US" sz="2400" b="1" u="sng" dirty="0">
                <a:latin typeface="Times New Roman" pitchFamily="18" charset="0"/>
                <a:cs typeface="Times New Roman" pitchFamily="18" charset="0"/>
              </a:rPr>
              <a:t>. Authentication &amp; Security</a:t>
            </a:r>
            <a:endParaRPr lang="en-US" sz="2400" u="sng"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JWT (JSON Web Token)</a:t>
            </a:r>
            <a:r>
              <a:rPr lang="en-US" sz="2400" dirty="0">
                <a:latin typeface="Times New Roman" pitchFamily="18" charset="0"/>
                <a:cs typeface="Times New Roman" pitchFamily="18" charset="0"/>
              </a:rPr>
              <a:t>: For secure user login and session management.</a:t>
            </a:r>
          </a:p>
          <a:p>
            <a:pPr algn="just"/>
            <a:r>
              <a:rPr lang="en-US" sz="2400" b="1" dirty="0">
                <a:latin typeface="Times New Roman" pitchFamily="18" charset="0"/>
                <a:cs typeface="Times New Roman" pitchFamily="18" charset="0"/>
              </a:rPr>
              <a:t>OAuth</a:t>
            </a:r>
            <a:r>
              <a:rPr lang="en-US" sz="2400" dirty="0">
                <a:latin typeface="Times New Roman" pitchFamily="18" charset="0"/>
                <a:cs typeface="Times New Roman" pitchFamily="18" charset="0"/>
              </a:rPr>
              <a:t>: Third-party login options (Google, Facebook).</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5. </a:t>
            </a:r>
            <a:r>
              <a:rPr lang="en-US" sz="2400" b="1" u="sng" dirty="0">
                <a:latin typeface="Times New Roman" pitchFamily="18" charset="0"/>
                <a:cs typeface="Times New Roman" pitchFamily="18" charset="0"/>
              </a:rPr>
              <a:t>Payment Integration</a:t>
            </a:r>
            <a:endParaRPr lang="en-US" sz="2400" u="sng"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Stripe/PayPal</a:t>
            </a:r>
            <a:r>
              <a:rPr lang="en-US" sz="2400" dirty="0">
                <a:latin typeface="Times New Roman" pitchFamily="18" charset="0"/>
                <a:cs typeface="Times New Roman" pitchFamily="18" charset="0"/>
              </a:rPr>
              <a:t>: Secure payment gateway for handling transactions.</a:t>
            </a:r>
          </a:p>
          <a:p>
            <a:pPr marL="0" indent="0">
              <a:buNone/>
            </a:pPr>
            <a:endParaRPr lang="en-IN" dirty="0"/>
          </a:p>
        </p:txBody>
      </p:sp>
    </p:spTree>
    <p:extLst>
      <p:ext uri="{BB962C8B-B14F-4D97-AF65-F5344CB8AC3E}">
        <p14:creationId xmlns:p14="http://schemas.microsoft.com/office/powerpoint/2010/main" val="282952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8DAB-27B1-E7F3-C3E1-F10821402B8B}"/>
              </a:ext>
            </a:extLst>
          </p:cNvPr>
          <p:cNvSpPr>
            <a:spLocks noGrp="1"/>
          </p:cNvSpPr>
          <p:nvPr>
            <p:ph type="title"/>
          </p:nvPr>
        </p:nvSpPr>
        <p:spPr>
          <a:xfrm>
            <a:off x="838200" y="197964"/>
            <a:ext cx="10515600" cy="1197204"/>
          </a:xfrm>
        </p:spPr>
        <p:txBody>
          <a:bodyPr>
            <a:normAutofit/>
          </a:bodyPr>
          <a:lstStyle/>
          <a:p>
            <a:r>
              <a:rPr lang="en-IN" sz="3600" b="1" u="sng" dirty="0">
                <a:latin typeface="Times New Roman" panose="02020603050405020304" pitchFamily="18" charset="0"/>
                <a:cs typeface="Times New Roman" panose="02020603050405020304" pitchFamily="18" charset="0"/>
              </a:rPr>
              <a:t>FLOWCHART</a:t>
            </a:r>
          </a:p>
        </p:txBody>
      </p:sp>
      <p:pic>
        <p:nvPicPr>
          <p:cNvPr id="4" name="Content Placeholder 3" descr="Business Process Reengineering Management Flow Chart For Bookstore PPT  Example">
            <a:extLst>
              <a:ext uri="{FF2B5EF4-FFF2-40B4-BE49-F238E27FC236}">
                <a16:creationId xmlns:a16="http://schemas.microsoft.com/office/drawing/2014/main" id="{BEBC1BE2-0AF6-FC61-B466-4906BBFD57B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4" t="15555" r="234" b="6041"/>
          <a:stretch/>
        </p:blipFill>
        <p:spPr bwMode="auto">
          <a:xfrm>
            <a:off x="838200" y="1225485"/>
            <a:ext cx="10417404" cy="495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55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2733-E8DD-F8F8-04EB-0AC5EFDEBFAD}"/>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6F9A688-022E-AB0E-E97A-447CA8B634BE}"/>
              </a:ext>
            </a:extLst>
          </p:cNvPr>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bookstore website has been crafted to provide an engaging, efficient, and user-friendly platform for book enthusiasts. By combining a broad selection of titles, intuitive search features, and a secure checkout process, it ensures a seamless experience from browsing to purchase. With its responsive design, the website caters to users across all devices, enhancing accessibility and convenience. </a:t>
            </a:r>
          </a:p>
          <a:p>
            <a:pPr algn="just"/>
            <a:r>
              <a:rPr lang="en-US" sz="2400" dirty="0">
                <a:latin typeface="Times New Roman" pitchFamily="18" charset="0"/>
                <a:cs typeface="Times New Roman" pitchFamily="18" charset="0"/>
              </a:rPr>
              <a:t>By prioritizing personalized recommendations and a diverse collection, it aspires to be the go-to destination for readers of all kinds. This platform not only simplifies the process of buying books but also fosters a love for reading, making it a valuable resource for book lovers in the digital 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6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28B8B-58D0-09BF-309B-B36E916DF7E7}"/>
              </a:ext>
            </a:extLst>
          </p:cNvPr>
          <p:cNvSpPr>
            <a:spLocks noGrp="1"/>
          </p:cNvSpPr>
          <p:nvPr>
            <p:ph idx="1"/>
          </p:nvPr>
        </p:nvSpPr>
        <p:spPr>
          <a:xfrm>
            <a:off x="838200" y="2752627"/>
            <a:ext cx="10515600" cy="1300899"/>
          </a:xfrm>
        </p:spPr>
        <p:txBody>
          <a:bodyPr>
            <a:normAutofit/>
          </a:bodyPr>
          <a:lstStyle/>
          <a:p>
            <a:pPr marL="0" indent="0" algn="ctr">
              <a:buNone/>
            </a:pPr>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9338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E234-BE1F-76BA-B73D-D04BB52F2FA7}"/>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ABSTRACT</a:t>
            </a:r>
            <a:r>
              <a:rPr lang="en-IN"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105152D-E7BA-D0EA-9EE9-6013BD2A0423}"/>
              </a:ext>
            </a:extLst>
          </p:cNvPr>
          <p:cNvSpPr>
            <a:spLocks noGrp="1"/>
          </p:cNvSpPr>
          <p:nvPr>
            <p:ph idx="1"/>
          </p:nvPr>
        </p:nvSpPr>
        <p:spPr/>
        <p:txBody>
          <a:bodyPr/>
          <a:lstStyle/>
          <a:p>
            <a:pPr algn="just"/>
            <a:r>
              <a:rPr lang="en-US" sz="2400" dirty="0">
                <a:latin typeface="Times New Roman" pitchFamily="18" charset="0"/>
                <a:cs typeface="Times New Roman" pitchFamily="18" charset="0"/>
              </a:rPr>
              <a:t>This bookstore website, powered by the MERN stack (MongoDB, Express, React, Node.js), represents a cutting-edge platform that combines speed, scalability, and dynamic user interaction. With real-time search functionality, personalized book recommendations, and a streamlined checkout process, the website offers a unique, tailored experience for book enthusiasts. </a:t>
            </a:r>
          </a:p>
          <a:p>
            <a:pPr algn="just"/>
            <a:r>
              <a:rPr lang="en-US" sz="2400" dirty="0">
                <a:latin typeface="Times New Roman" pitchFamily="18" charset="0"/>
                <a:cs typeface="Times New Roman" pitchFamily="18" charset="0"/>
              </a:rPr>
              <a:t>The use of MongoDB allows for efficient data storage of large book inventories, while React ensures an intuitive, responsive user interface. This modern technology stack positions the website to not only meet current user needs but also adapt to future growth and evolving trends in the online book market.</a:t>
            </a:r>
          </a:p>
        </p:txBody>
      </p:sp>
    </p:spTree>
    <p:extLst>
      <p:ext uri="{BB962C8B-B14F-4D97-AF65-F5344CB8AC3E}">
        <p14:creationId xmlns:p14="http://schemas.microsoft.com/office/powerpoint/2010/main" val="4495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3850-F5AA-0F61-3B80-149C0F35356C}"/>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4AD974-C259-2C88-7906-6B6998EE9FB3}"/>
              </a:ext>
            </a:extLst>
          </p:cNvPr>
          <p:cNvSpPr>
            <a:spLocks noGrp="1"/>
          </p:cNvSpPr>
          <p:nvPr>
            <p:ph idx="1"/>
          </p:nvPr>
        </p:nvSpPr>
        <p:spPr/>
        <p:txBody>
          <a:bodyPr>
            <a:normAutofit/>
          </a:bodyPr>
          <a:lstStyle/>
          <a:p>
            <a:pPr algn="just"/>
            <a:r>
              <a:rPr lang="en-US" sz="2400" dirty="0">
                <a:latin typeface="Times New Roman" pitchFamily="18" charset="0"/>
                <a:cs typeface="Times New Roman" pitchFamily="18" charset="0"/>
              </a:rPr>
              <a:t>Harnessing the power of the MERN stack, this bookstore website revolutionizes the way users explore and buy books online. </a:t>
            </a:r>
          </a:p>
          <a:p>
            <a:pPr algn="just"/>
            <a:r>
              <a:rPr lang="en-US" sz="2400" dirty="0">
                <a:latin typeface="Times New Roman" pitchFamily="18" charset="0"/>
                <a:cs typeface="Times New Roman" pitchFamily="18" charset="0"/>
              </a:rPr>
              <a:t>The seamless integration of MongoDB, Express, React, and Node.js provides lightning-fast performance, real-time updates, and smooth navigation, creating an enhanced user experience. </a:t>
            </a:r>
          </a:p>
          <a:p>
            <a:pPr algn="just"/>
            <a:r>
              <a:rPr lang="en-US" sz="2400" dirty="0">
                <a:latin typeface="Times New Roman" pitchFamily="18" charset="0"/>
                <a:cs typeface="Times New Roman" pitchFamily="18" charset="0"/>
              </a:rPr>
              <a:t>With a focus on personalization, the platform tailors book recommendations and content to individual users, making it more than just an e-commerce site.</a:t>
            </a:r>
          </a:p>
          <a:p>
            <a:pPr algn="just"/>
            <a:r>
              <a:rPr lang="en-US" sz="2400" dirty="0">
                <a:latin typeface="Times New Roman" pitchFamily="18" charset="0"/>
                <a:cs typeface="Times New Roman" pitchFamily="18" charset="0"/>
              </a:rPr>
              <a:t>By leveraging the flexibility and efficiency of the MERN stack, this bookstore website sets a new standard for innovation, ensuring scalability and long-term sustainability in the digital book retail space.</a:t>
            </a:r>
          </a:p>
          <a:p>
            <a:endParaRPr lang="en-IN" dirty="0"/>
          </a:p>
        </p:txBody>
      </p:sp>
    </p:spTree>
    <p:extLst>
      <p:ext uri="{BB962C8B-B14F-4D97-AF65-F5344CB8AC3E}">
        <p14:creationId xmlns:p14="http://schemas.microsoft.com/office/powerpoint/2010/main" val="93993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093D-43D3-D13A-3DA5-9E66579494E0}"/>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5B7ADEF-530F-95A6-996A-8AE9BA047AD5}"/>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This application is designed to give a seamless shopping experience by providing:</a:t>
            </a:r>
          </a:p>
          <a:p>
            <a:pPr algn="just"/>
            <a:r>
              <a:rPr lang="en-IN" sz="2400" b="1" dirty="0">
                <a:latin typeface="Times New Roman" panose="02020603050405020304" pitchFamily="18" charset="0"/>
                <a:cs typeface="Times New Roman" panose="02020603050405020304" pitchFamily="18" charset="0"/>
              </a:rPr>
              <a:t>Simple navigation: </a:t>
            </a:r>
            <a:r>
              <a:rPr lang="en-IN" sz="2400" dirty="0">
                <a:latin typeface="Times New Roman" panose="02020603050405020304" pitchFamily="18" charset="0"/>
                <a:cs typeface="Times New Roman" panose="02020603050405020304" pitchFamily="18" charset="0"/>
              </a:rPr>
              <a:t>Easier navigation and browsing through the categories such as home page, books, cart and order history.</a:t>
            </a:r>
          </a:p>
          <a:p>
            <a:pPr algn="just"/>
            <a:r>
              <a:rPr lang="en-IN" sz="2400" b="1" dirty="0">
                <a:latin typeface="Times New Roman" panose="02020603050405020304" pitchFamily="18" charset="0"/>
                <a:cs typeface="Times New Roman" panose="02020603050405020304" pitchFamily="18" charset="0"/>
              </a:rPr>
              <a:t>Cart management: </a:t>
            </a:r>
            <a:r>
              <a:rPr lang="en-IN" sz="2400" dirty="0">
                <a:latin typeface="Times New Roman" panose="02020603050405020304" pitchFamily="18" charset="0"/>
                <a:cs typeface="Times New Roman" panose="02020603050405020304" pitchFamily="18" charset="0"/>
              </a:rPr>
              <a:t>Once the cart is opened it provides features such as addition of books, easier navigation to previous pages, and the quantity of books added to cart.  </a:t>
            </a:r>
          </a:p>
          <a:p>
            <a:pPr algn="just"/>
            <a:r>
              <a:rPr lang="en-IN" sz="2400" b="1" dirty="0">
                <a:latin typeface="Times New Roman" panose="02020603050405020304" pitchFamily="18" charset="0"/>
                <a:cs typeface="Times New Roman" panose="02020603050405020304" pitchFamily="18" charset="0"/>
              </a:rPr>
              <a:t>Checkout: </a:t>
            </a:r>
            <a:r>
              <a:rPr lang="en-IN" sz="2400" dirty="0">
                <a:latin typeface="Times New Roman" panose="02020603050405020304" pitchFamily="18" charset="0"/>
                <a:cs typeface="Times New Roman" panose="02020603050405020304" pitchFamily="18" charset="0"/>
              </a:rPr>
              <a:t>Once the cart is finalised then it is easier for checkout by giving our personal details, address for delivery. </a:t>
            </a:r>
          </a:p>
          <a:p>
            <a:pPr algn="just"/>
            <a:r>
              <a:rPr lang="en-IN" sz="2400" b="1" dirty="0">
                <a:latin typeface="Times New Roman" panose="02020603050405020304" pitchFamily="18" charset="0"/>
                <a:cs typeface="Times New Roman" panose="02020603050405020304" pitchFamily="18" charset="0"/>
              </a:rPr>
              <a:t>Simple page checkout:</a:t>
            </a:r>
            <a:r>
              <a:rPr lang="en-IN" sz="2400" dirty="0">
                <a:latin typeface="Times New Roman" panose="02020603050405020304" pitchFamily="18" charset="0"/>
                <a:cs typeface="Times New Roman" panose="02020603050405020304" pitchFamily="18" charset="0"/>
              </a:rPr>
              <a:t> Once the details for the checkout are given then the books will be ordered and the users can continue to shop on the website for more books. </a:t>
            </a: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01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37D4-E13C-697A-3D8B-8C584BE412BB}"/>
              </a:ext>
            </a:extLst>
          </p:cNvPr>
          <p:cNvSpPr>
            <a:spLocks noGrp="1"/>
          </p:cNvSpPr>
          <p:nvPr>
            <p:ph type="title"/>
          </p:nvPr>
        </p:nvSpPr>
        <p:spPr>
          <a:xfrm>
            <a:off x="838200" y="365125"/>
            <a:ext cx="10515600" cy="1284565"/>
          </a:xfrm>
        </p:spPr>
        <p:txBody>
          <a:bodyPr>
            <a:normAutofit/>
          </a:bodyPr>
          <a:lstStyle/>
          <a:p>
            <a:r>
              <a:rPr lang="en-IN" sz="3600" b="1" u="sng" dirty="0">
                <a:latin typeface="Times New Roman" panose="02020603050405020304" pitchFamily="18" charset="0"/>
                <a:cs typeface="Times New Roman" panose="02020603050405020304" pitchFamily="18" charset="0"/>
              </a:rPr>
              <a:t>PROPOSED MODEL</a:t>
            </a:r>
          </a:p>
        </p:txBody>
      </p:sp>
      <p:pic>
        <p:nvPicPr>
          <p:cNvPr id="5" name="Content Placeholder 4">
            <a:extLst>
              <a:ext uri="{FF2B5EF4-FFF2-40B4-BE49-F238E27FC236}">
                <a16:creationId xmlns:a16="http://schemas.microsoft.com/office/drawing/2014/main" id="{E1CB44C9-4201-5509-07F5-F6D505A00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28" y="1886505"/>
            <a:ext cx="5886050" cy="3310903"/>
          </a:xfrm>
        </p:spPr>
      </p:pic>
      <p:pic>
        <p:nvPicPr>
          <p:cNvPr id="7" name="Picture 6">
            <a:extLst>
              <a:ext uri="{FF2B5EF4-FFF2-40B4-BE49-F238E27FC236}">
                <a16:creationId xmlns:a16="http://schemas.microsoft.com/office/drawing/2014/main" id="{B5FF586E-11BC-9034-CBA3-A66CD9C79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122" y="1886505"/>
            <a:ext cx="5886050" cy="3310903"/>
          </a:xfrm>
          <a:prstGeom prst="rect">
            <a:avLst/>
          </a:prstGeom>
        </p:spPr>
      </p:pic>
    </p:spTree>
    <p:extLst>
      <p:ext uri="{BB962C8B-B14F-4D97-AF65-F5344CB8AC3E}">
        <p14:creationId xmlns:p14="http://schemas.microsoft.com/office/powerpoint/2010/main" val="69478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2780F1-07E0-781E-9908-97BC3A440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16" y="1411451"/>
            <a:ext cx="5920411" cy="3330231"/>
          </a:xfrm>
        </p:spPr>
      </p:pic>
      <p:pic>
        <p:nvPicPr>
          <p:cNvPr id="7" name="Picture 6">
            <a:extLst>
              <a:ext uri="{FF2B5EF4-FFF2-40B4-BE49-F238E27FC236}">
                <a16:creationId xmlns:a16="http://schemas.microsoft.com/office/drawing/2014/main" id="{D26E6232-F7AE-13CC-1673-77C5EAACA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173" y="1411451"/>
            <a:ext cx="5920411" cy="3330231"/>
          </a:xfrm>
          <a:prstGeom prst="rect">
            <a:avLst/>
          </a:prstGeom>
        </p:spPr>
      </p:pic>
    </p:spTree>
    <p:extLst>
      <p:ext uri="{BB962C8B-B14F-4D97-AF65-F5344CB8AC3E}">
        <p14:creationId xmlns:p14="http://schemas.microsoft.com/office/powerpoint/2010/main" val="366303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582B64-74F4-DC3D-ABEA-27E06ABCC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50" y="1545997"/>
            <a:ext cx="5865564" cy="3299380"/>
          </a:xfrm>
        </p:spPr>
      </p:pic>
      <p:pic>
        <p:nvPicPr>
          <p:cNvPr id="7" name="Picture 6">
            <a:extLst>
              <a:ext uri="{FF2B5EF4-FFF2-40B4-BE49-F238E27FC236}">
                <a16:creationId xmlns:a16="http://schemas.microsoft.com/office/drawing/2014/main" id="{0A68E4F9-933E-C57C-3F53-FAEE7BB4E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886" y="1545997"/>
            <a:ext cx="5865564" cy="3299380"/>
          </a:xfrm>
          <a:prstGeom prst="rect">
            <a:avLst/>
          </a:prstGeom>
        </p:spPr>
      </p:pic>
    </p:spTree>
    <p:extLst>
      <p:ext uri="{BB962C8B-B14F-4D97-AF65-F5344CB8AC3E}">
        <p14:creationId xmlns:p14="http://schemas.microsoft.com/office/powerpoint/2010/main" val="419134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038C-C00E-7DA6-DDEB-418F75177B7B}"/>
              </a:ext>
            </a:extLst>
          </p:cNvPr>
          <p:cNvSpPr>
            <a:spLocks noGrp="1"/>
          </p:cNvSpPr>
          <p:nvPr>
            <p:ph type="title"/>
          </p:nvPr>
        </p:nvSpPr>
        <p:spPr>
          <a:xfrm>
            <a:off x="838200" y="1"/>
            <a:ext cx="10515600" cy="1159496"/>
          </a:xfrm>
        </p:spPr>
        <p:txBody>
          <a:bodyPr>
            <a:normAutofit/>
          </a:bodyPr>
          <a:lstStyle/>
          <a:p>
            <a:r>
              <a:rPr lang="en-IN" sz="3600" b="1" u="sng" dirty="0">
                <a:latin typeface="Times New Roman" panose="02020603050405020304" pitchFamily="18" charset="0"/>
                <a:cs typeface="Times New Roman" panose="02020603050405020304" pitchFamily="18" charset="0"/>
              </a:rPr>
              <a:t>PRE-REQUISITES</a:t>
            </a:r>
          </a:p>
        </p:txBody>
      </p:sp>
      <p:sp>
        <p:nvSpPr>
          <p:cNvPr id="3" name="Content Placeholder 2">
            <a:extLst>
              <a:ext uri="{FF2B5EF4-FFF2-40B4-BE49-F238E27FC236}">
                <a16:creationId xmlns:a16="http://schemas.microsoft.com/office/drawing/2014/main" id="{F66687F3-BA53-7CC0-B3EE-7C39D596D7AA}"/>
              </a:ext>
            </a:extLst>
          </p:cNvPr>
          <p:cNvSpPr>
            <a:spLocks noGrp="1"/>
          </p:cNvSpPr>
          <p:nvPr>
            <p:ph idx="1"/>
          </p:nvPr>
        </p:nvSpPr>
        <p:spPr>
          <a:xfrm>
            <a:off x="838200" y="1027522"/>
            <a:ext cx="10515600" cy="5288437"/>
          </a:xfrm>
        </p:spPr>
        <p:txBody>
          <a:bodyPr>
            <a:normAutofit fontScale="55000" lnSpcReduction="20000"/>
          </a:bodyPr>
          <a:lstStyle/>
          <a:p>
            <a:pPr marL="0" indent="0" algn="just">
              <a:buNone/>
            </a:pPr>
            <a:r>
              <a:rPr lang="en-US" sz="3600" b="1" dirty="0">
                <a:latin typeface="Times New Roman" pitchFamily="18" charset="0"/>
                <a:cs typeface="Times New Roman" pitchFamily="18" charset="0"/>
              </a:rPr>
              <a:t>1</a:t>
            </a:r>
            <a:r>
              <a:rPr lang="en-US" sz="3600" b="1" i="1" dirty="0">
                <a:latin typeface="Times New Roman" pitchFamily="18" charset="0"/>
                <a:cs typeface="Times New Roman" pitchFamily="18" charset="0"/>
              </a:rPr>
              <a:t>. </a:t>
            </a:r>
            <a:r>
              <a:rPr lang="en-US" sz="3600" b="1" u="sng" dirty="0">
                <a:latin typeface="Times New Roman" pitchFamily="18" charset="0"/>
                <a:cs typeface="Times New Roman" pitchFamily="18" charset="0"/>
              </a:rPr>
              <a:t>Development Environment</a:t>
            </a:r>
            <a:endParaRPr lang="en-US" sz="3600" b="1" i="1" u="sng" dirty="0">
              <a:latin typeface="Times New Roman" pitchFamily="18" charset="0"/>
              <a:cs typeface="Times New Roman" pitchFamily="18" charset="0"/>
            </a:endParaRPr>
          </a:p>
          <a:p>
            <a:pPr algn="just"/>
            <a:r>
              <a:rPr lang="en-US" sz="3600" b="1" dirty="0">
                <a:latin typeface="Times New Roman" pitchFamily="18" charset="0"/>
                <a:cs typeface="Times New Roman" pitchFamily="18" charset="0"/>
              </a:rPr>
              <a:t>Node.js &amp; </a:t>
            </a:r>
            <a:r>
              <a:rPr lang="en-US" sz="3600" b="1" dirty="0" err="1">
                <a:latin typeface="Times New Roman" pitchFamily="18" charset="0"/>
                <a:cs typeface="Times New Roman" pitchFamily="18" charset="0"/>
              </a:rPr>
              <a:t>npm</a:t>
            </a:r>
            <a:r>
              <a:rPr lang="en-US" sz="3600" dirty="0">
                <a:latin typeface="Times New Roman" pitchFamily="18" charset="0"/>
                <a:cs typeface="Times New Roman" pitchFamily="18" charset="0"/>
              </a:rPr>
              <a:t>: Installed to manage packages and run the backend (download from Node.js website).</a:t>
            </a:r>
          </a:p>
          <a:p>
            <a:pPr algn="just"/>
            <a:r>
              <a:rPr lang="en-US" sz="3600" b="1" dirty="0">
                <a:latin typeface="Times New Roman" pitchFamily="18" charset="0"/>
                <a:cs typeface="Times New Roman" pitchFamily="18" charset="0"/>
              </a:rPr>
              <a:t>MongoDB</a:t>
            </a:r>
            <a:r>
              <a:rPr lang="en-US" sz="3600" dirty="0">
                <a:latin typeface="Times New Roman" pitchFamily="18" charset="0"/>
                <a:cs typeface="Times New Roman" pitchFamily="18" charset="0"/>
              </a:rPr>
              <a:t>: Install MongoDB locally or use </a:t>
            </a:r>
            <a:r>
              <a:rPr lang="en-US" sz="3600" b="1" dirty="0">
                <a:latin typeface="Times New Roman" pitchFamily="18" charset="0"/>
                <a:cs typeface="Times New Roman" pitchFamily="18" charset="0"/>
              </a:rPr>
              <a:t>MongoDB Atlas</a:t>
            </a:r>
            <a:r>
              <a:rPr lang="en-US" sz="3600" dirty="0">
                <a:latin typeface="Times New Roman" pitchFamily="18" charset="0"/>
                <a:cs typeface="Times New Roman" pitchFamily="18" charset="0"/>
              </a:rPr>
              <a:t> for cloud-hosted solutions.</a:t>
            </a:r>
          </a:p>
          <a:p>
            <a:pPr algn="just"/>
            <a:r>
              <a:rPr lang="en-US" sz="3600" b="1" dirty="0">
                <a:latin typeface="Times New Roman" pitchFamily="18" charset="0"/>
                <a:cs typeface="Times New Roman" pitchFamily="18" charset="0"/>
              </a:rPr>
              <a:t>Code Editor</a:t>
            </a:r>
            <a:r>
              <a:rPr lang="en-US" sz="3600" dirty="0">
                <a:latin typeface="Times New Roman" pitchFamily="18" charset="0"/>
                <a:cs typeface="Times New Roman" pitchFamily="18" charset="0"/>
              </a:rPr>
              <a:t>: Recommended: </a:t>
            </a:r>
            <a:r>
              <a:rPr lang="en-US" sz="3600" b="1" dirty="0">
                <a:latin typeface="Times New Roman" pitchFamily="18" charset="0"/>
                <a:cs typeface="Times New Roman" pitchFamily="18" charset="0"/>
              </a:rPr>
              <a:t>Visual Studio Code</a:t>
            </a:r>
            <a:r>
              <a:rPr lang="en-US" sz="3600" dirty="0">
                <a:latin typeface="Times New Roman" pitchFamily="18" charset="0"/>
                <a:cs typeface="Times New Roman" pitchFamily="18" charset="0"/>
              </a:rPr>
              <a:t> (with extensions for linting, React, and MongoDB).</a:t>
            </a:r>
          </a:p>
          <a:p>
            <a:pPr algn="just"/>
            <a:r>
              <a:rPr lang="en-US" sz="3600" b="1" dirty="0">
                <a:latin typeface="Times New Roman" pitchFamily="18" charset="0"/>
                <a:cs typeface="Times New Roman" pitchFamily="18" charset="0"/>
              </a:rPr>
              <a:t>Version Control</a:t>
            </a:r>
            <a:r>
              <a:rPr lang="en-US" sz="3600" dirty="0">
                <a:latin typeface="Times New Roman" pitchFamily="18" charset="0"/>
                <a:cs typeface="Times New Roman" pitchFamily="18" charset="0"/>
              </a:rPr>
              <a:t>: </a:t>
            </a:r>
            <a:r>
              <a:rPr lang="en-US" sz="3600" b="1" dirty="0">
                <a:latin typeface="Times New Roman" pitchFamily="18" charset="0"/>
                <a:cs typeface="Times New Roman" pitchFamily="18" charset="0"/>
              </a:rPr>
              <a:t>Git</a:t>
            </a:r>
            <a:r>
              <a:rPr lang="en-US" sz="3600" dirty="0">
                <a:latin typeface="Times New Roman" pitchFamily="18" charset="0"/>
                <a:cs typeface="Times New Roman" pitchFamily="18" charset="0"/>
              </a:rPr>
              <a:t> for source code management (GitHub for project hosting).</a:t>
            </a:r>
          </a:p>
          <a:p>
            <a:pPr algn="just"/>
            <a:r>
              <a:rPr lang="en-US" sz="3600" b="1" dirty="0">
                <a:latin typeface="Times New Roman" pitchFamily="18" charset="0"/>
                <a:cs typeface="Times New Roman" pitchFamily="18" charset="0"/>
              </a:rPr>
              <a:t>Browser</a:t>
            </a:r>
            <a:r>
              <a:rPr lang="en-US" sz="3600" dirty="0">
                <a:latin typeface="Times New Roman" pitchFamily="18" charset="0"/>
                <a:cs typeface="Times New Roman" pitchFamily="18" charset="0"/>
              </a:rPr>
              <a:t>: Modern browser like </a:t>
            </a:r>
            <a:r>
              <a:rPr lang="en-US" sz="3600" b="1" dirty="0">
                <a:latin typeface="Times New Roman" pitchFamily="18" charset="0"/>
                <a:cs typeface="Times New Roman" pitchFamily="18" charset="0"/>
              </a:rPr>
              <a:t>Google Chrome</a:t>
            </a:r>
            <a:r>
              <a:rPr lang="en-US" sz="3600" dirty="0">
                <a:latin typeface="Times New Roman" pitchFamily="18" charset="0"/>
                <a:cs typeface="Times New Roman" pitchFamily="18" charset="0"/>
              </a:rPr>
              <a:t> (for React </a:t>
            </a:r>
            <a:r>
              <a:rPr lang="en-US" sz="3600" dirty="0" err="1">
                <a:latin typeface="Times New Roman" pitchFamily="18" charset="0"/>
                <a:cs typeface="Times New Roman" pitchFamily="18" charset="0"/>
              </a:rPr>
              <a:t>DevTools</a:t>
            </a:r>
            <a:r>
              <a:rPr lang="en-US" sz="3600" dirty="0">
                <a:latin typeface="Times New Roman" pitchFamily="18" charset="0"/>
                <a:cs typeface="Times New Roman" pitchFamily="18" charset="0"/>
              </a:rPr>
              <a:t> and testing).</a:t>
            </a:r>
          </a:p>
          <a:p>
            <a:pPr algn="just"/>
            <a:endParaRPr lang="en-US" sz="3600" dirty="0">
              <a:latin typeface="Times New Roman" pitchFamily="18" charset="0"/>
              <a:cs typeface="Times New Roman" pitchFamily="18" charset="0"/>
            </a:endParaRPr>
          </a:p>
          <a:p>
            <a:pPr marL="0" indent="0" algn="just">
              <a:buNone/>
            </a:pPr>
            <a:r>
              <a:rPr lang="en-US" sz="3600" b="1" dirty="0">
                <a:latin typeface="Times New Roman" pitchFamily="18" charset="0"/>
                <a:cs typeface="Times New Roman" pitchFamily="18" charset="0"/>
              </a:rPr>
              <a:t>2. </a:t>
            </a:r>
            <a:r>
              <a:rPr lang="en-US" sz="3600" b="1" u="sng" dirty="0" err="1">
                <a:latin typeface="Times New Roman" pitchFamily="18" charset="0"/>
                <a:cs typeface="Times New Roman" pitchFamily="18" charset="0"/>
              </a:rPr>
              <a:t>Librarires</a:t>
            </a:r>
            <a:r>
              <a:rPr lang="en-US" sz="3600" b="1" u="sng" dirty="0">
                <a:latin typeface="Times New Roman" pitchFamily="18" charset="0"/>
                <a:cs typeface="Times New Roman" pitchFamily="18" charset="0"/>
              </a:rPr>
              <a:t> and Tools</a:t>
            </a:r>
            <a:endParaRPr lang="en-US" sz="3600" b="1" i="1" u="sng" dirty="0">
              <a:latin typeface="Times New Roman" pitchFamily="18" charset="0"/>
              <a:cs typeface="Times New Roman" pitchFamily="18" charset="0"/>
            </a:endParaRPr>
          </a:p>
          <a:p>
            <a:pPr algn="just"/>
            <a:r>
              <a:rPr lang="en-US" sz="3600" b="1" dirty="0">
                <a:latin typeface="Times New Roman" pitchFamily="18" charset="0"/>
                <a:cs typeface="Times New Roman" pitchFamily="18" charset="0"/>
              </a:rPr>
              <a:t>React</a:t>
            </a:r>
            <a:r>
              <a:rPr lang="en-US" sz="3600" dirty="0">
                <a:latin typeface="Times New Roman" pitchFamily="18" charset="0"/>
                <a:cs typeface="Times New Roman" pitchFamily="18" charset="0"/>
              </a:rPr>
              <a:t>: Install via </a:t>
            </a:r>
            <a:r>
              <a:rPr lang="en-US" sz="3600" dirty="0" err="1">
                <a:latin typeface="Times New Roman" pitchFamily="18" charset="0"/>
                <a:cs typeface="Times New Roman" pitchFamily="18" charset="0"/>
              </a:rPr>
              <a:t>npx</a:t>
            </a:r>
            <a:r>
              <a:rPr lang="en-US" sz="3600" dirty="0">
                <a:latin typeface="Times New Roman" pitchFamily="18" charset="0"/>
                <a:cs typeface="Times New Roman" pitchFamily="18" charset="0"/>
              </a:rPr>
              <a:t> create-react-app.</a:t>
            </a:r>
          </a:p>
          <a:p>
            <a:pPr algn="just"/>
            <a:r>
              <a:rPr lang="en-US" sz="3600" b="1" dirty="0">
                <a:latin typeface="Times New Roman" pitchFamily="18" charset="0"/>
                <a:cs typeface="Times New Roman" pitchFamily="18" charset="0"/>
              </a:rPr>
              <a:t>Express &amp; Node.js</a:t>
            </a:r>
            <a:r>
              <a:rPr lang="en-US" sz="3600" dirty="0">
                <a:latin typeface="Times New Roman" pitchFamily="18" charset="0"/>
                <a:cs typeface="Times New Roman" pitchFamily="18" charset="0"/>
              </a:rPr>
              <a:t>: Install via </a:t>
            </a:r>
            <a:r>
              <a:rPr lang="en-US" sz="3600" dirty="0" err="1">
                <a:latin typeface="Times New Roman" pitchFamily="18" charset="0"/>
                <a:cs typeface="Times New Roman" pitchFamily="18" charset="0"/>
              </a:rPr>
              <a:t>npm</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npm</a:t>
            </a:r>
            <a:r>
              <a:rPr lang="en-US" sz="3600" dirty="0">
                <a:latin typeface="Times New Roman" pitchFamily="18" charset="0"/>
                <a:cs typeface="Times New Roman" pitchFamily="18" charset="0"/>
              </a:rPr>
              <a:t> install express).</a:t>
            </a:r>
          </a:p>
          <a:p>
            <a:pPr algn="just"/>
            <a:r>
              <a:rPr lang="en-US" sz="3600" b="1" dirty="0">
                <a:latin typeface="Times New Roman" pitchFamily="18" charset="0"/>
                <a:cs typeface="Times New Roman" pitchFamily="18" charset="0"/>
              </a:rPr>
              <a:t>Mongoose</a:t>
            </a:r>
            <a:r>
              <a:rPr lang="en-US" sz="3600" dirty="0">
                <a:latin typeface="Times New Roman" pitchFamily="18" charset="0"/>
                <a:cs typeface="Times New Roman" pitchFamily="18" charset="0"/>
              </a:rPr>
              <a:t>: For MongoDB object modeling (</a:t>
            </a:r>
            <a:r>
              <a:rPr lang="en-US" sz="3600" dirty="0" err="1">
                <a:latin typeface="Times New Roman" pitchFamily="18" charset="0"/>
                <a:cs typeface="Times New Roman" pitchFamily="18" charset="0"/>
              </a:rPr>
              <a:t>npm</a:t>
            </a:r>
            <a:r>
              <a:rPr lang="en-US" sz="3600" dirty="0">
                <a:latin typeface="Times New Roman" pitchFamily="18" charset="0"/>
                <a:cs typeface="Times New Roman" pitchFamily="18" charset="0"/>
              </a:rPr>
              <a:t> install mongoose).</a:t>
            </a:r>
          </a:p>
          <a:p>
            <a:pPr algn="just"/>
            <a:r>
              <a:rPr lang="en-US" sz="3600" b="1" dirty="0" err="1">
                <a:latin typeface="Times New Roman" pitchFamily="18" charset="0"/>
                <a:cs typeface="Times New Roman" pitchFamily="18" charset="0"/>
              </a:rPr>
              <a:t>Axios</a:t>
            </a:r>
            <a:r>
              <a:rPr lang="en-US" sz="3600" b="1" dirty="0">
                <a:latin typeface="Times New Roman" pitchFamily="18" charset="0"/>
                <a:cs typeface="Times New Roman" pitchFamily="18" charset="0"/>
              </a:rPr>
              <a:t>/Fetch</a:t>
            </a:r>
            <a:r>
              <a:rPr lang="en-US" sz="3600" dirty="0">
                <a:latin typeface="Times New Roman" pitchFamily="18" charset="0"/>
                <a:cs typeface="Times New Roman" pitchFamily="18" charset="0"/>
              </a:rPr>
              <a:t>: For making HTTP requests from the frontend (</a:t>
            </a:r>
            <a:r>
              <a:rPr lang="en-US" sz="3600" dirty="0" err="1">
                <a:latin typeface="Times New Roman" pitchFamily="18" charset="0"/>
                <a:cs typeface="Times New Roman" pitchFamily="18" charset="0"/>
              </a:rPr>
              <a:t>npm</a:t>
            </a:r>
            <a:r>
              <a:rPr lang="en-US" sz="3600" dirty="0">
                <a:latin typeface="Times New Roman" pitchFamily="18" charset="0"/>
                <a:cs typeface="Times New Roman" pitchFamily="18" charset="0"/>
              </a:rPr>
              <a:t> install </a:t>
            </a:r>
            <a:r>
              <a:rPr lang="en-US" sz="3600" dirty="0" err="1">
                <a:latin typeface="Times New Roman" pitchFamily="18" charset="0"/>
                <a:cs typeface="Times New Roman" pitchFamily="18" charset="0"/>
              </a:rPr>
              <a:t>axios</a:t>
            </a:r>
            <a:r>
              <a:rPr lang="en-US" sz="3600" dirty="0">
                <a:latin typeface="Times New Roman" pitchFamily="18" charset="0"/>
                <a:cs typeface="Times New Roman" pitchFamily="18" charset="0"/>
              </a:rPr>
              <a:t>).</a:t>
            </a:r>
          </a:p>
          <a:p>
            <a:pPr algn="just"/>
            <a:r>
              <a:rPr lang="en-US" sz="3600" b="1" dirty="0">
                <a:latin typeface="Times New Roman" pitchFamily="18" charset="0"/>
                <a:cs typeface="Times New Roman" pitchFamily="18" charset="0"/>
              </a:rPr>
              <a:t>JWT (</a:t>
            </a:r>
            <a:r>
              <a:rPr lang="en-US" sz="3600" b="1" dirty="0" err="1">
                <a:latin typeface="Times New Roman" pitchFamily="18" charset="0"/>
                <a:cs typeface="Times New Roman" pitchFamily="18" charset="0"/>
              </a:rPr>
              <a:t>jsonwebtoken</a:t>
            </a:r>
            <a:r>
              <a:rPr lang="en-US" sz="3600" b="1" dirty="0">
                <a:latin typeface="Times New Roman" pitchFamily="18" charset="0"/>
                <a:cs typeface="Times New Roman" pitchFamily="18" charset="0"/>
              </a:rPr>
              <a:t>)</a:t>
            </a:r>
            <a:r>
              <a:rPr lang="en-US" sz="3600" dirty="0">
                <a:latin typeface="Times New Roman" pitchFamily="18" charset="0"/>
                <a:cs typeface="Times New Roman" pitchFamily="18" charset="0"/>
              </a:rPr>
              <a:t>: For authentication (</a:t>
            </a:r>
            <a:r>
              <a:rPr lang="en-US" sz="3600" dirty="0" err="1">
                <a:latin typeface="Times New Roman" pitchFamily="18" charset="0"/>
                <a:cs typeface="Times New Roman" pitchFamily="18" charset="0"/>
              </a:rPr>
              <a:t>npm</a:t>
            </a:r>
            <a:r>
              <a:rPr lang="en-US" sz="3600" dirty="0">
                <a:latin typeface="Times New Roman" pitchFamily="18" charset="0"/>
                <a:cs typeface="Times New Roman" pitchFamily="18" charset="0"/>
              </a:rPr>
              <a:t> install </a:t>
            </a:r>
            <a:r>
              <a:rPr lang="en-US" sz="3600" dirty="0" err="1">
                <a:latin typeface="Times New Roman" pitchFamily="18" charset="0"/>
                <a:cs typeface="Times New Roman" pitchFamily="18" charset="0"/>
              </a:rPr>
              <a:t>jsonwebtoken</a:t>
            </a:r>
            <a:r>
              <a:rPr lang="en-US" sz="3600" dirty="0">
                <a:latin typeface="Times New Roman" pitchFamily="18" charset="0"/>
                <a:cs typeface="Times New Roman" pitchFamily="18" charset="0"/>
              </a:rPr>
              <a:t>).</a:t>
            </a:r>
          </a:p>
          <a:p>
            <a:pPr algn="just"/>
            <a:r>
              <a:rPr lang="en-US" sz="3600" b="1" dirty="0">
                <a:latin typeface="Times New Roman" pitchFamily="18" charset="0"/>
                <a:cs typeface="Times New Roman" pitchFamily="18" charset="0"/>
              </a:rPr>
              <a:t>Stripe/PayPal SDK</a:t>
            </a:r>
            <a:r>
              <a:rPr lang="en-US" sz="3600" dirty="0">
                <a:latin typeface="Times New Roman" pitchFamily="18" charset="0"/>
                <a:cs typeface="Times New Roman" pitchFamily="18" charset="0"/>
              </a:rPr>
              <a:t>: For payment integration.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64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7F2D-4339-48D8-D44E-EFE956CA0CC9}"/>
              </a:ext>
            </a:extLst>
          </p:cNvPr>
          <p:cNvSpPr>
            <a:spLocks noGrp="1"/>
          </p:cNvSpPr>
          <p:nvPr>
            <p:ph type="title"/>
          </p:nvPr>
        </p:nvSpPr>
        <p:spPr>
          <a:xfrm>
            <a:off x="838200" y="1"/>
            <a:ext cx="10515600" cy="1065228"/>
          </a:xfrm>
        </p:spPr>
        <p:txBody>
          <a:bodyPr>
            <a:normAutofit/>
          </a:bodyPr>
          <a:lstStyle/>
          <a:p>
            <a:r>
              <a:rPr lang="en-IN" sz="3600" b="1" u="sng" dirty="0">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55CE19D4-A5CC-9832-12D4-88CD5A4E646A}"/>
              </a:ext>
            </a:extLst>
          </p:cNvPr>
          <p:cNvSpPr>
            <a:spLocks noGrp="1"/>
          </p:cNvSpPr>
          <p:nvPr>
            <p:ph idx="1"/>
          </p:nvPr>
        </p:nvSpPr>
        <p:spPr>
          <a:xfrm>
            <a:off x="838200" y="1178351"/>
            <a:ext cx="10515600" cy="4998612"/>
          </a:xfrm>
        </p:spPr>
        <p:txBody>
          <a:bodyPr>
            <a:normAutofit fontScale="85000" lnSpcReduction="20000"/>
          </a:bodyPr>
          <a:lstStyle/>
          <a:p>
            <a:pPr marL="0" indent="0" algn="just">
              <a:buNone/>
            </a:pPr>
            <a:r>
              <a:rPr lang="en-US" sz="2800" b="1" dirty="0">
                <a:latin typeface="Times New Roman" pitchFamily="18" charset="0"/>
                <a:cs typeface="Times New Roman" pitchFamily="18" charset="0"/>
              </a:rPr>
              <a:t>1. </a:t>
            </a:r>
            <a:r>
              <a:rPr lang="en-US" sz="2800" b="1" u="sng" dirty="0">
                <a:latin typeface="Times New Roman" pitchFamily="18" charset="0"/>
                <a:cs typeface="Times New Roman" pitchFamily="18" charset="0"/>
              </a:rPr>
              <a:t>Frontend (React)</a:t>
            </a:r>
            <a:endParaRPr lang="en-US" sz="2800" u="sng"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React.js</a:t>
            </a:r>
            <a:r>
              <a:rPr lang="en-US" sz="2800" dirty="0">
                <a:latin typeface="Times New Roman" pitchFamily="18" charset="0"/>
                <a:cs typeface="Times New Roman" pitchFamily="18" charset="0"/>
              </a:rPr>
              <a:t>: Dynamic, interactive UI.</a:t>
            </a:r>
          </a:p>
          <a:p>
            <a:pPr algn="just"/>
            <a:r>
              <a:rPr lang="en-US" sz="2800" b="1" dirty="0">
                <a:latin typeface="Times New Roman" pitchFamily="18" charset="0"/>
                <a:cs typeface="Times New Roman" pitchFamily="18" charset="0"/>
              </a:rPr>
              <a:t>Components</a:t>
            </a:r>
            <a:r>
              <a:rPr lang="en-US" sz="2800" dirty="0">
                <a:latin typeface="Times New Roman" pitchFamily="18" charset="0"/>
                <a:cs typeface="Times New Roman" pitchFamily="18" charset="0"/>
              </a:rPr>
              <a:t>: Reusable UI elements (Book List, Search, Cart).</a:t>
            </a:r>
          </a:p>
          <a:p>
            <a:pPr algn="just"/>
            <a:r>
              <a:rPr lang="en-US" sz="2800" b="1" dirty="0">
                <a:latin typeface="Times New Roman" pitchFamily="18" charset="0"/>
                <a:cs typeface="Times New Roman" pitchFamily="18" charset="0"/>
              </a:rPr>
              <a:t>Routing</a:t>
            </a:r>
            <a:r>
              <a:rPr lang="en-US" sz="2800" dirty="0">
                <a:latin typeface="Times New Roman" pitchFamily="18" charset="0"/>
                <a:cs typeface="Times New Roman" pitchFamily="18" charset="0"/>
              </a:rPr>
              <a:t>: Client-side navigation with React Router.</a:t>
            </a:r>
          </a:p>
          <a:p>
            <a:pPr algn="just"/>
            <a:r>
              <a:rPr lang="en-US" sz="2800" b="1" dirty="0">
                <a:latin typeface="Times New Roman" pitchFamily="18" charset="0"/>
                <a:cs typeface="Times New Roman" pitchFamily="18" charset="0"/>
              </a:rPr>
              <a:t>State Management</a:t>
            </a:r>
            <a:r>
              <a:rPr lang="en-US" sz="2800" dirty="0">
                <a:latin typeface="Times New Roman" pitchFamily="18" charset="0"/>
                <a:cs typeface="Times New Roman" pitchFamily="18" charset="0"/>
              </a:rPr>
              <a:t>: Redux or Context API for handling state (cart, user data).</a:t>
            </a:r>
          </a:p>
          <a:p>
            <a:pPr algn="just"/>
            <a:r>
              <a:rPr lang="en-US" sz="2800" b="1" dirty="0">
                <a:latin typeface="Times New Roman" pitchFamily="18" charset="0"/>
                <a:cs typeface="Times New Roman" pitchFamily="18" charset="0"/>
              </a:rPr>
              <a:t>Frontend</a:t>
            </a:r>
            <a:r>
              <a:rPr lang="en-US" sz="2800" dirty="0">
                <a:latin typeface="Times New Roman" pitchFamily="18" charset="0"/>
                <a:cs typeface="Times New Roman" pitchFamily="18" charset="0"/>
              </a:rPr>
              <a:t>: Hosted on </a:t>
            </a:r>
            <a:r>
              <a:rPr lang="en-US" sz="2800" b="1" dirty="0">
                <a:latin typeface="Times New Roman" pitchFamily="18" charset="0"/>
                <a:cs typeface="Times New Roman" pitchFamily="18" charset="0"/>
              </a:rPr>
              <a:t>Netlify/</a:t>
            </a:r>
            <a:r>
              <a:rPr lang="en-US" sz="2800" b="1" dirty="0" err="1">
                <a:latin typeface="Times New Roman" pitchFamily="18" charset="0"/>
                <a:cs typeface="Times New Roman" pitchFamily="18" charset="0"/>
              </a:rPr>
              <a:t>Vercel</a:t>
            </a:r>
            <a:r>
              <a:rPr lang="en-US" sz="2800" dirty="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2. </a:t>
            </a:r>
            <a:r>
              <a:rPr lang="en-US" sz="2800" b="1" u="sng" dirty="0">
                <a:latin typeface="Times New Roman" pitchFamily="18" charset="0"/>
                <a:cs typeface="Times New Roman" pitchFamily="18" charset="0"/>
              </a:rPr>
              <a:t>Backend (Node.js &amp; Express)</a:t>
            </a:r>
            <a:endParaRPr lang="en-US" sz="2800" u="sng"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Node.js</a:t>
            </a:r>
            <a:r>
              <a:rPr lang="en-US" sz="2800" dirty="0">
                <a:latin typeface="Times New Roman" pitchFamily="18" charset="0"/>
                <a:cs typeface="Times New Roman" pitchFamily="18" charset="0"/>
              </a:rPr>
              <a:t>: JavaScript runtime for server-side execution.</a:t>
            </a:r>
          </a:p>
          <a:p>
            <a:pPr algn="just"/>
            <a:r>
              <a:rPr lang="en-US" sz="2800" b="1" dirty="0">
                <a:latin typeface="Times New Roman" pitchFamily="18" charset="0"/>
                <a:cs typeface="Times New Roman" pitchFamily="18" charset="0"/>
              </a:rPr>
              <a:t>Express.js</a:t>
            </a:r>
            <a:r>
              <a:rPr lang="en-US" sz="2800" dirty="0">
                <a:latin typeface="Times New Roman" pitchFamily="18" charset="0"/>
                <a:cs typeface="Times New Roman" pitchFamily="18" charset="0"/>
              </a:rPr>
              <a:t>: Backend framework for API routes (RESTful APIs: GET /books, POST /checkout).</a:t>
            </a:r>
          </a:p>
          <a:p>
            <a:pPr algn="just"/>
            <a:r>
              <a:rPr lang="en-US" sz="2800" b="1" dirty="0">
                <a:latin typeface="Times New Roman" pitchFamily="18" charset="0"/>
                <a:cs typeface="Times New Roman" pitchFamily="18" charset="0"/>
              </a:rPr>
              <a:t>Business Logic</a:t>
            </a:r>
            <a:r>
              <a:rPr lang="en-US" sz="2800" dirty="0">
                <a:latin typeface="Times New Roman" pitchFamily="18" charset="0"/>
                <a:cs typeface="Times New Roman" pitchFamily="18" charset="0"/>
              </a:rPr>
              <a:t>: Handles user authentication, book searches, and order processing.</a:t>
            </a:r>
          </a:p>
          <a:p>
            <a:pPr algn="just"/>
            <a:r>
              <a:rPr lang="en-US" sz="2800" b="1" dirty="0">
                <a:latin typeface="Times New Roman" pitchFamily="18" charset="0"/>
                <a:cs typeface="Times New Roman" pitchFamily="18" charset="0"/>
              </a:rPr>
              <a:t>Backend</a:t>
            </a:r>
            <a:r>
              <a:rPr lang="en-US" sz="2800" dirty="0">
                <a:latin typeface="Times New Roman" pitchFamily="18" charset="0"/>
                <a:cs typeface="Times New Roman" pitchFamily="18" charset="0"/>
              </a:rPr>
              <a:t>: Node.js/Express deployed on </a:t>
            </a:r>
            <a:r>
              <a:rPr lang="en-US" sz="2800" b="1" dirty="0">
                <a:latin typeface="Times New Roman" pitchFamily="18" charset="0"/>
                <a:cs typeface="Times New Roman" pitchFamily="18" charset="0"/>
              </a:rPr>
              <a:t>Heroku/AWS</a:t>
            </a:r>
            <a:r>
              <a:rPr lang="en-US" sz="28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486600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106</TotalTime>
  <Words>916</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BOOK STORE APPLICATION USING MERN STACK </vt:lpstr>
      <vt:lpstr>ABSTRACT </vt:lpstr>
      <vt:lpstr>INTRODUCTION</vt:lpstr>
      <vt:lpstr>PROPOSED SYSTEM</vt:lpstr>
      <vt:lpstr>PROPOSED MODEL</vt:lpstr>
      <vt:lpstr>PowerPoint Presentation</vt:lpstr>
      <vt:lpstr>PowerPoint Presentation</vt:lpstr>
      <vt:lpstr>PRE-REQUISITES</vt:lpstr>
      <vt:lpstr>ARCHITECTURE</vt:lpstr>
      <vt:lpstr>PowerPoint Presentation</vt:lpstr>
      <vt:lpstr>FLOWCHART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Gurumurthy</dc:creator>
  <cp:lastModifiedBy>Harshitha Gurumurthy</cp:lastModifiedBy>
  <cp:revision>9</cp:revision>
  <dcterms:created xsi:type="dcterms:W3CDTF">2024-10-08T14:12:54Z</dcterms:created>
  <dcterms:modified xsi:type="dcterms:W3CDTF">2024-10-10T12:16:16Z</dcterms:modified>
</cp:coreProperties>
</file>