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7" r:id="rId9"/>
    <p:sldId id="262" r:id="rId10"/>
    <p:sldId id="263" r:id="rId11"/>
    <p:sldId id="270"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Calisto MT" pitchFamily="18" charset="0"/>
              </a:rPr>
              <a:t>G. HARSHITHA</a:t>
            </a:r>
            <a:endParaRPr spc="15" dirty="0">
              <a:latin typeface="Calisto MT"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2533650" y="1893034"/>
            <a:ext cx="6457950" cy="4414029"/>
          </a:xfrm>
          <a:prstGeom prst="rect">
            <a:avLst/>
          </a:prstGeom>
          <a:noFill/>
        </p:spPr>
        <p:txBody>
          <a:bodyPr wrap="square" rtlCol="0">
            <a:spAutoFit/>
          </a:bodyPr>
          <a:lstStyle/>
          <a:p>
            <a:pPr marL="469900" indent="-457200" algn="just">
              <a:spcBef>
                <a:spcPts val="130"/>
              </a:spcBef>
              <a:buAutoNum type="arabicPeriod"/>
            </a:pPr>
            <a:r>
              <a:rPr lang="en-US" sz="2000" b="1" dirty="0">
                <a:latin typeface="Calisto MT" pitchFamily="18" charset="0"/>
                <a:ea typeface="+mj-ea"/>
              </a:rPr>
              <a:t>High-Quality Image Generation: </a:t>
            </a:r>
            <a:r>
              <a:rPr lang="en-US" sz="2000" dirty="0">
                <a:latin typeface="Calisto MT" pitchFamily="18" charset="0"/>
                <a:ea typeface="+mj-ea"/>
              </a:rPr>
              <a:t>Progressive Growing GANs (PGGANs) are known for their ability to generate high-resolution and realistic images. By incorporating PGGANs into the solution, the generated images for captioning are of exceptionally high quality, often indistinguishable from real photographs. </a:t>
            </a:r>
          </a:p>
          <a:p>
            <a:pPr marL="469900" indent="-457200" algn="just">
              <a:spcBef>
                <a:spcPts val="130"/>
              </a:spcBef>
              <a:buAutoNum type="arabicPeriod"/>
            </a:pPr>
            <a:r>
              <a:rPr lang="en-US" sz="2000" b="1" dirty="0">
                <a:latin typeface="Calisto MT" pitchFamily="18" charset="0"/>
                <a:ea typeface="+mj-ea"/>
              </a:rPr>
              <a:t>Contextually Relevant Captions:</a:t>
            </a:r>
            <a:r>
              <a:rPr lang="en-US" sz="2000" dirty="0">
                <a:latin typeface="Calisto MT" pitchFamily="18" charset="0"/>
                <a:ea typeface="+mj-ea"/>
              </a:rPr>
              <a:t> The attention mechanism in the image captioning model enables it to focus on relevant regions of the generated images. This ensures that the captions are not only descriptive but also contextually relevant, capturing the key elements and nuances of the scene depicted in the image.</a:t>
            </a:r>
            <a:endParaRPr lang="en-IN" sz="2000" dirty="0">
              <a:latin typeface="Calisto MT" pitchFamily="18" charset="0"/>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p:cNvSpPr txBox="1"/>
          <p:nvPr/>
        </p:nvSpPr>
        <p:spPr>
          <a:xfrm>
            <a:off x="2533650" y="1893034"/>
            <a:ext cx="6457950" cy="2875146"/>
          </a:xfrm>
          <a:prstGeom prst="rect">
            <a:avLst/>
          </a:prstGeom>
          <a:noFill/>
        </p:spPr>
        <p:txBody>
          <a:bodyPr wrap="square" rtlCol="0">
            <a:spAutoFit/>
          </a:bodyPr>
          <a:lstStyle/>
          <a:p>
            <a:pPr marL="12700" algn="just">
              <a:spcBef>
                <a:spcPts val="130"/>
              </a:spcBef>
            </a:pPr>
            <a:r>
              <a:rPr lang="en-US" sz="2000" b="1" dirty="0">
                <a:latin typeface="Calisto MT" pitchFamily="18" charset="0"/>
                <a:ea typeface="+mj-ea"/>
              </a:rPr>
              <a:t>3. Improved User Experience: </a:t>
            </a:r>
            <a:r>
              <a:rPr lang="en-US" sz="2000" dirty="0">
                <a:latin typeface="Calisto MT" pitchFamily="18" charset="0"/>
                <a:ea typeface="+mj-ea"/>
              </a:rPr>
              <a:t>Whether it's for social media, e-commerce, news articles, or educational purposes, the integrated solution enhances the user experience significantly. Automatically generating descriptive captions for high-quality images streamlines content creation processes, improves accessibility, and enhances engagement with visual content. Users appreciate the convenience and value added by the solution.</a:t>
            </a:r>
            <a:endParaRPr lang="en-IN" sz="2000" dirty="0">
              <a:latin typeface="Calisto MT" pitchFamily="18" charset="0"/>
              <a:ea typeface="+mj-ea"/>
            </a:endParaRPr>
          </a:p>
        </p:txBody>
      </p:sp>
    </p:spTree>
    <p:extLst>
      <p:ext uri="{BB962C8B-B14F-4D97-AF65-F5344CB8AC3E}">
        <p14:creationId xmlns:p14="http://schemas.microsoft.com/office/powerpoint/2010/main" val="71703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0" name="TextBox 9"/>
          <p:cNvSpPr txBox="1"/>
          <p:nvPr/>
        </p:nvSpPr>
        <p:spPr>
          <a:xfrm>
            <a:off x="685800" y="1219201"/>
            <a:ext cx="8445501" cy="4708981"/>
          </a:xfrm>
          <a:prstGeom prst="rect">
            <a:avLst/>
          </a:prstGeom>
          <a:noFill/>
        </p:spPr>
        <p:txBody>
          <a:bodyPr wrap="square" rtlCol="0">
            <a:spAutoFit/>
          </a:bodyPr>
          <a:lstStyle/>
          <a:p>
            <a:pPr marL="342900" indent="-342900" algn="just">
              <a:buFont typeface="+mj-lt"/>
              <a:buAutoNum type="arabicPeriod"/>
            </a:pPr>
            <a:r>
              <a:rPr lang="en-US" sz="2000" b="1" dirty="0">
                <a:latin typeface="Calisto MT" pitchFamily="18" charset="0"/>
              </a:rPr>
              <a:t>Data Collection and Preprocessing: </a:t>
            </a:r>
            <a:r>
              <a:rPr lang="en-US" sz="2000" dirty="0">
                <a:latin typeface="Calisto MT" pitchFamily="18" charset="0"/>
              </a:rPr>
              <a:t>Collect an image of the category which is needed to be transformed into Textual format and preprocess the image data. </a:t>
            </a:r>
          </a:p>
          <a:p>
            <a:pPr marL="342900" indent="-342900" algn="just">
              <a:buFont typeface="+mj-lt"/>
              <a:buAutoNum type="arabicPeriod"/>
            </a:pPr>
            <a:endParaRPr lang="en-US" sz="2000" b="1" dirty="0">
              <a:latin typeface="Calisto MT" pitchFamily="18" charset="0"/>
            </a:endParaRPr>
          </a:p>
          <a:p>
            <a:pPr marL="342900" indent="-342900" algn="just">
              <a:buFont typeface="+mj-lt"/>
              <a:buAutoNum type="arabicPeriod"/>
            </a:pPr>
            <a:r>
              <a:rPr lang="en-US" sz="2000" b="1" dirty="0">
                <a:latin typeface="Calisto MT" pitchFamily="18" charset="0"/>
              </a:rPr>
              <a:t>Feature Extraction: </a:t>
            </a:r>
            <a:r>
              <a:rPr lang="en-US" sz="2000" dirty="0">
                <a:latin typeface="Calisto MT" pitchFamily="18" charset="0"/>
              </a:rPr>
              <a:t>Extract the relevant features from the preprocessed image. The common features include attention mechanism, encoder-decoder architecture, progressive growing mechanism and pre-trained models and transfer learning. </a:t>
            </a:r>
          </a:p>
          <a:p>
            <a:pPr marL="342900" indent="-342900" algn="just">
              <a:buFont typeface="+mj-lt"/>
              <a:buAutoNum type="arabicPeriod"/>
            </a:pPr>
            <a:endParaRPr lang="en-US" sz="2000" b="1" dirty="0">
              <a:latin typeface="Calisto MT" pitchFamily="18" charset="0"/>
            </a:endParaRPr>
          </a:p>
          <a:p>
            <a:pPr marL="342900" indent="-342900" algn="just">
              <a:buFont typeface="+mj-lt"/>
              <a:buAutoNum type="arabicPeriod"/>
            </a:pPr>
            <a:r>
              <a:rPr lang="en-US" sz="2000" b="1" dirty="0">
                <a:latin typeface="Calisto MT" pitchFamily="18" charset="0"/>
              </a:rPr>
              <a:t>Model Selection: </a:t>
            </a:r>
            <a:r>
              <a:rPr lang="en-US" sz="2000" dirty="0">
                <a:latin typeface="Calisto MT" pitchFamily="18" charset="0"/>
              </a:rPr>
              <a:t>Particularly, the Generative Adversarial network(GAN) and the Recurrent Neural Networks(RNN) are being used.</a:t>
            </a:r>
          </a:p>
          <a:p>
            <a:pPr marL="342900" indent="-342900" algn="just">
              <a:buFont typeface="+mj-lt"/>
              <a:buAutoNum type="arabicPeriod"/>
            </a:pPr>
            <a:endParaRPr lang="en-US" sz="2000" dirty="0">
              <a:latin typeface="Calisto MT" pitchFamily="18" charset="0"/>
            </a:endParaRPr>
          </a:p>
          <a:p>
            <a:pPr marL="342900" indent="-342900" algn="just">
              <a:buFont typeface="+mj-lt"/>
              <a:buAutoNum type="arabicPeriod"/>
            </a:pPr>
            <a:r>
              <a:rPr lang="en-US" sz="2000" b="1" dirty="0">
                <a:latin typeface="Calisto MT" pitchFamily="18" charset="0"/>
              </a:rPr>
              <a:t>Model Training: </a:t>
            </a:r>
            <a:r>
              <a:rPr lang="en-US" sz="2000" dirty="0">
                <a:latin typeface="Calisto MT" pitchFamily="18" charset="0"/>
              </a:rPr>
              <a:t>Train the selected model on the labeled image using appropriate training algorithms and optimization  techniques. Monitor on how the changes takes place from image to text.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p:cNvSpPr txBox="1"/>
          <p:nvPr/>
        </p:nvSpPr>
        <p:spPr>
          <a:xfrm>
            <a:off x="617376" y="1034018"/>
            <a:ext cx="8972550" cy="4093428"/>
          </a:xfrm>
          <a:prstGeom prst="rect">
            <a:avLst/>
          </a:prstGeom>
          <a:noFill/>
        </p:spPr>
        <p:txBody>
          <a:bodyPr wrap="square" rtlCol="0">
            <a:spAutoFit/>
          </a:bodyPr>
          <a:lstStyle/>
          <a:p>
            <a:pPr algn="just"/>
            <a:br>
              <a:rPr lang="en-US" sz="2000" b="1" dirty="0">
                <a:latin typeface="Calisto MT" pitchFamily="18" charset="0"/>
              </a:rPr>
            </a:br>
            <a:r>
              <a:rPr lang="en-US" sz="2000" b="1" dirty="0">
                <a:latin typeface="Calisto MT" pitchFamily="18" charset="0"/>
              </a:rPr>
              <a:t>5. Model Evaluation: </a:t>
            </a:r>
            <a:r>
              <a:rPr lang="en-US" sz="2000" dirty="0">
                <a:latin typeface="Calisto MT" pitchFamily="18" charset="0"/>
              </a:rPr>
              <a:t>Evaluate the trained model performance to access the textual format of the image given. Analyze the accuracy of the text from the image to check whether the text is relevant to the image. </a:t>
            </a:r>
          </a:p>
          <a:p>
            <a:pPr algn="just"/>
            <a:endParaRPr lang="en-US" sz="2000" b="1" dirty="0">
              <a:latin typeface="Calisto MT" pitchFamily="18" charset="0"/>
            </a:endParaRPr>
          </a:p>
          <a:p>
            <a:pPr algn="just"/>
            <a:r>
              <a:rPr lang="en-US" sz="2000" b="1" dirty="0">
                <a:latin typeface="Calisto MT" pitchFamily="18" charset="0"/>
              </a:rPr>
              <a:t>6. Deployment: </a:t>
            </a:r>
            <a:r>
              <a:rPr lang="en-US" sz="2000" dirty="0">
                <a:latin typeface="Calisto MT" pitchFamily="18" charset="0"/>
              </a:rPr>
              <a:t>Once satisfied with the model’s performance, the deploy the application in the desired environment. This service may involve on how the image is converted into a textual format. </a:t>
            </a:r>
          </a:p>
          <a:p>
            <a:pPr algn="just"/>
            <a:endParaRPr lang="en-US" sz="2000" b="1" dirty="0">
              <a:latin typeface="Calisto MT" pitchFamily="18" charset="0"/>
            </a:endParaRPr>
          </a:p>
          <a:p>
            <a:pPr algn="just"/>
            <a:r>
              <a:rPr lang="en-US" sz="2000" b="1" dirty="0">
                <a:latin typeface="Calisto MT" pitchFamily="18" charset="0"/>
              </a:rPr>
              <a:t>7. Monitoring and Maintenance: </a:t>
            </a:r>
            <a:r>
              <a:rPr lang="en-US" sz="2000" dirty="0">
                <a:latin typeface="Calisto MT" pitchFamily="18" charset="0"/>
              </a:rPr>
              <a:t>Continuously monitor the performance of the model for the prevention of any errors given in the system. If any errors rectify them with the necessary code and attention mechanism. By continuous monitoring the image can be converted into text. </a:t>
            </a:r>
            <a:endParaRPr lang="en-IN" sz="2000" b="1" dirty="0">
              <a:latin typeface="Calisto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1002" y="383721"/>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533399" y="856415"/>
            <a:ext cx="8670291" cy="5016758"/>
          </a:xfrm>
          <a:prstGeom prst="rect">
            <a:avLst/>
          </a:prstGeom>
          <a:noFill/>
        </p:spPr>
        <p:txBody>
          <a:bodyPr wrap="square" rtlCol="0">
            <a:spAutoFit/>
          </a:bodyPr>
          <a:lstStyle/>
          <a:p>
            <a:endParaRPr lang="en-US" sz="2000" dirty="0">
              <a:latin typeface="Calisto MT" panose="02040603050505030304" pitchFamily="18" charset="0"/>
            </a:endParaRPr>
          </a:p>
          <a:p>
            <a:pPr algn="just"/>
            <a:r>
              <a:rPr lang="en-IN" sz="2000" dirty="0">
                <a:latin typeface="Calisto MT" panose="02040603050505030304" pitchFamily="18" charset="0"/>
              </a:rPr>
              <a:t>In this study,</a:t>
            </a:r>
            <a:r>
              <a:rPr lang="en-US" sz="2000" dirty="0">
                <a:latin typeface="Calisto MT" panose="02040603050505030304" pitchFamily="18" charset="0"/>
              </a:rPr>
              <a:t> the progressive growing mechanism of PGGANs, you would expect to generate high-quality, realistic images with fine details and textures. These images would resemble real photographs and demonstrate the effectiveness of the GAN model in capturing and synthesizing visual content.</a:t>
            </a:r>
          </a:p>
          <a:p>
            <a:pPr algn="just"/>
            <a:r>
              <a:rPr lang="en-US" sz="2000" dirty="0">
                <a:latin typeface="Calisto MT" panose="02040603050505030304" pitchFamily="18" charset="0"/>
              </a:rPr>
              <a:t>The attention mechanism in the image captioning model would allow for the generation of contextually relevant captions for the generated images. These captions would accurately describe the content of the images, focusing on relevant objects, scenes, and concepts depicted in the visual data. </a:t>
            </a:r>
          </a:p>
          <a:p>
            <a:pPr algn="just"/>
            <a:endParaRPr lang="en-US" sz="2000" dirty="0">
              <a:latin typeface="Calisto MT" panose="02040603050505030304" pitchFamily="18" charset="0"/>
            </a:endParaRPr>
          </a:p>
          <a:p>
            <a:pPr algn="just"/>
            <a:r>
              <a:rPr lang="en-US" sz="2000" dirty="0">
                <a:latin typeface="Calisto MT" panose="02040603050505030304" pitchFamily="18" charset="0"/>
              </a:rPr>
              <a:t>Qualitatively, you would observe that the generated captions are descriptive, coherent, and contextually aligned with the content of the corresponding images. Users would perceive the captions as meaningful and relevant, enhancing their understanding and engagement with the visual content. Quantitatively, you would evaluate the performance of the combined model using standard metrics for both image captioning</a:t>
            </a:r>
            <a:r>
              <a:rPr lang="en-IN" sz="2000" dirty="0">
                <a:latin typeface="Calisto MT" panose="02040603050505030304" pitchFamily="18" charset="0"/>
              </a:rPr>
              <a:t> and image generation. </a:t>
            </a: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18206"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429000" y="6858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178511" y="2852261"/>
            <a:ext cx="8808197" cy="1015663"/>
          </a:xfrm>
          <a:prstGeom prst="rect">
            <a:avLst/>
          </a:prstGeom>
          <a:noFill/>
          <a:ln>
            <a:noFill/>
          </a:ln>
        </p:spPr>
        <p:txBody>
          <a:bodyPr wrap="square" rtlCol="0">
            <a:spAutoFit/>
          </a:bodyPr>
          <a:lstStyle/>
          <a:p>
            <a:pPr algn="ctr"/>
            <a:r>
              <a:rPr lang="en-US" sz="3000" dirty="0">
                <a:latin typeface="Calisto MT" pitchFamily="18" charset="0"/>
              </a:rPr>
              <a:t>Attention – Based Image Captioning with progressive Growing GANs </a:t>
            </a:r>
            <a:endParaRPr lang="en-IN" sz="3000" dirty="0">
              <a:latin typeface="Calisto MT" pitchFamily="18" charset="0"/>
            </a:endParaRPr>
          </a:p>
        </p:txBody>
      </p:sp>
      <p:sp>
        <p:nvSpPr>
          <p:cNvPr id="24" name="object 15"/>
          <p:cNvSpPr/>
          <p:nvPr/>
        </p:nvSpPr>
        <p:spPr>
          <a:xfrm>
            <a:off x="2819400" y="5114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5" name="object 15"/>
          <p:cNvSpPr/>
          <p:nvPr/>
        </p:nvSpPr>
        <p:spPr>
          <a:xfrm>
            <a:off x="1360224"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191250" cy="3046988"/>
          </a:xfrm>
          <a:prstGeom prst="rect">
            <a:avLst/>
          </a:prstGeom>
          <a:noFill/>
        </p:spPr>
        <p:txBody>
          <a:bodyPr wrap="square" rtlCol="0">
            <a:spAutoFit/>
          </a:bodyPr>
          <a:lstStyle/>
          <a:p>
            <a:pPr marL="342900" indent="-342900">
              <a:buFont typeface="+mj-lt"/>
              <a:buAutoNum type="arabicPeriod"/>
            </a:pPr>
            <a:r>
              <a:rPr lang="en-US" sz="2400" dirty="0">
                <a:latin typeface="Calisto MT" pitchFamily="18" charset="0"/>
              </a:rPr>
              <a:t>Introduction to Image Captioning </a:t>
            </a:r>
          </a:p>
          <a:p>
            <a:pPr marL="342900" indent="-342900">
              <a:buFont typeface="+mj-lt"/>
              <a:buAutoNum type="arabicPeriod"/>
            </a:pPr>
            <a:r>
              <a:rPr lang="en-US" sz="2400" dirty="0">
                <a:latin typeface="Calisto MT" pitchFamily="18" charset="0"/>
              </a:rPr>
              <a:t>Overview of the Project</a:t>
            </a:r>
          </a:p>
          <a:p>
            <a:pPr marL="342900" indent="-342900">
              <a:buFont typeface="+mj-lt"/>
              <a:buAutoNum type="arabicPeriod"/>
            </a:pPr>
            <a:r>
              <a:rPr lang="en-US" sz="2400" dirty="0">
                <a:latin typeface="Calisto MT" pitchFamily="18" charset="0"/>
              </a:rPr>
              <a:t>Identification of End Users</a:t>
            </a:r>
          </a:p>
          <a:p>
            <a:pPr marL="342900" indent="-342900">
              <a:buFont typeface="+mj-lt"/>
              <a:buAutoNum type="arabicPeriod"/>
            </a:pPr>
            <a:r>
              <a:rPr lang="en-US" sz="2400" dirty="0">
                <a:latin typeface="Calisto MT" pitchFamily="18" charset="0"/>
              </a:rPr>
              <a:t>Our Solution and Its Value Proposition</a:t>
            </a:r>
          </a:p>
          <a:p>
            <a:pPr marL="342900" indent="-342900">
              <a:buFont typeface="+mj-lt"/>
              <a:buAutoNum type="arabicPeriod"/>
            </a:pPr>
            <a:r>
              <a:rPr lang="en-US" sz="2400" dirty="0">
                <a:latin typeface="Calisto MT" pitchFamily="18" charset="0"/>
              </a:rPr>
              <a:t>The Wow Factor in Our Solution</a:t>
            </a:r>
          </a:p>
          <a:p>
            <a:pPr marL="342900" indent="-342900">
              <a:buFont typeface="+mj-lt"/>
              <a:buAutoNum type="arabicPeriod"/>
            </a:pPr>
            <a:r>
              <a:rPr lang="en-US" sz="2400" dirty="0">
                <a:latin typeface="Calisto MT" pitchFamily="18" charset="0"/>
              </a:rPr>
              <a:t>Modelling Approach</a:t>
            </a:r>
          </a:p>
          <a:p>
            <a:pPr marL="342900" indent="-342900">
              <a:buFont typeface="+mj-lt"/>
              <a:buAutoNum type="arabicPeriod"/>
            </a:pPr>
            <a:r>
              <a:rPr lang="en-US" sz="2400" dirty="0">
                <a:latin typeface="Calisto MT" pitchFamily="18" charset="0"/>
              </a:rPr>
              <a:t>Results and Performance Evaluation</a:t>
            </a:r>
          </a:p>
          <a:p>
            <a:pPr marL="342900"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8200" y="1857375"/>
            <a:ext cx="5943600" cy="4708981"/>
          </a:xfrm>
          <a:prstGeom prst="rect">
            <a:avLst/>
          </a:prstGeom>
          <a:noFill/>
        </p:spPr>
        <p:txBody>
          <a:bodyPr wrap="square" rtlCol="0">
            <a:spAutoFit/>
          </a:bodyPr>
          <a:lstStyle/>
          <a:p>
            <a:pPr algn="just"/>
            <a:r>
              <a:rPr lang="en-US" sz="2000" dirty="0">
                <a:latin typeface="Calisto MT" pitchFamily="18" charset="0"/>
              </a:rPr>
              <a:t>In recent years, both attention-based image captioning models and Progressive Growing GANs have individually demonstrated significant advancements in their respective domains of computer vision and generative modeling. However, there remains a gap in leveraging the complementary strengths of these techniques to create a more nuanced and contextually rich image captioning system. The problem at hand is to develop a novel approach that combines attention-based image captioning with Progressive Growing GANs to generate accurate and detailed textual descriptions for high-resolution synthetic images.</a:t>
            </a:r>
          </a:p>
          <a:p>
            <a:br>
              <a:rPr lang="en-US" sz="2000" dirty="0">
                <a:latin typeface="Calisto MT" pitchFamily="18" charset="0"/>
              </a:rPr>
            </a:br>
            <a:endParaRPr lang="en-IN" sz="2000" dirty="0">
              <a:latin typeface="Calisto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10400" y="13867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310609"/>
            <a:ext cx="5638800" cy="4401205"/>
          </a:xfrm>
          <a:prstGeom prst="rect">
            <a:avLst/>
          </a:prstGeom>
          <a:noFill/>
        </p:spPr>
        <p:txBody>
          <a:bodyPr wrap="square" rtlCol="0">
            <a:spAutoFit/>
          </a:bodyPr>
          <a:lstStyle/>
          <a:p>
            <a:pPr algn="just"/>
            <a:r>
              <a:rPr lang="en-US" sz="2000" dirty="0">
                <a:latin typeface="Calisto MT" pitchFamily="18" charset="0"/>
              </a:rPr>
              <a:t>Attention mechanisms are used to improve the performance of image captioning models by allowing them to focus on different parts of the image while generating textual descriptions.</a:t>
            </a:r>
          </a:p>
          <a:p>
            <a:pPr algn="just"/>
            <a:r>
              <a:rPr lang="en-US" sz="2000" dirty="0">
                <a:latin typeface="Calisto MT" pitchFamily="18" charset="0"/>
              </a:rPr>
              <a:t>Traditional image captioning models might struggle to describe complex scenes accurately because they process the entire image at once.</a:t>
            </a:r>
          </a:p>
          <a:p>
            <a:pPr algn="just"/>
            <a:endParaRPr lang="en-US" sz="2000" dirty="0">
              <a:latin typeface="Calisto MT" pitchFamily="18" charset="0"/>
            </a:endParaRPr>
          </a:p>
          <a:p>
            <a:pPr algn="just"/>
            <a:r>
              <a:rPr lang="en-US" sz="2000" dirty="0">
                <a:latin typeface="Calisto MT" pitchFamily="18" charset="0"/>
              </a:rPr>
              <a:t>Progressive Growing GANs is a technique used to generate high-resolution, high-quality images by gradually increasing the resolution of both the generator and discriminator networks during training.</a:t>
            </a:r>
          </a:p>
          <a:p>
            <a:endParaRPr lang="en-IN" sz="2000" dirty="0">
              <a:latin typeface="Calisto MT" pitchFamily="18" charset="0"/>
            </a:endParaRPr>
          </a:p>
        </p:txBody>
      </p:sp>
    </p:spTree>
    <p:extLst>
      <p:ext uri="{BB962C8B-B14F-4D97-AF65-F5344CB8AC3E}">
        <p14:creationId xmlns:p14="http://schemas.microsoft.com/office/powerpoint/2010/main" val="365068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p:cNvSpPr txBox="1"/>
          <p:nvPr/>
        </p:nvSpPr>
        <p:spPr>
          <a:xfrm>
            <a:off x="914400" y="2019300"/>
            <a:ext cx="5334000" cy="3785652"/>
          </a:xfrm>
          <a:prstGeom prst="rect">
            <a:avLst/>
          </a:prstGeom>
          <a:noFill/>
        </p:spPr>
        <p:txBody>
          <a:bodyPr wrap="square" rtlCol="0">
            <a:spAutoFit/>
          </a:bodyPr>
          <a:lstStyle/>
          <a:p>
            <a:pPr algn="just"/>
            <a:r>
              <a:rPr lang="en-US" sz="2000" dirty="0">
                <a:latin typeface="Calisto MT" pitchFamily="18" charset="0"/>
              </a:rPr>
              <a:t>The project focuses on developing text for the images which are being displayed with the help of progressive growing GANs. A generative adversarial network (GAN) is a class of machine learning framework and is  prominent for approaching Generative AI. Incorporating attention mechanisms into the image captioning model to effectively highlight relevant features within the generated images. Ensuring that the attention mechanism adapts dynamically to the progressive growth of GAN-generated images.</a:t>
            </a:r>
            <a:r>
              <a:rPr lang="en-US" sz="2000" b="0" i="0" dirty="0">
                <a:solidFill>
                  <a:srgbClr val="202122"/>
                </a:solidFill>
                <a:effectLst/>
                <a:latin typeface="Arial" panose="020B0604020202020204" pitchFamily="34" charset="0"/>
              </a:rPr>
              <a:t> </a:t>
            </a:r>
            <a:endParaRPr lang="en-IN" sz="2000" dirty="0">
              <a:latin typeface="Calisto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object 5"/>
          <p:cNvSpPr txBox="1">
            <a:spLocks/>
          </p:cNvSpPr>
          <p:nvPr/>
        </p:nvSpPr>
        <p:spPr>
          <a:xfrm>
            <a:off x="723900" y="1879787"/>
            <a:ext cx="7505700" cy="473591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000" spc="25" dirty="0"/>
              <a:t>1. CONTENT CREATORS AND ARTISTS:</a:t>
            </a:r>
          </a:p>
          <a:p>
            <a:pPr marL="12700">
              <a:spcBef>
                <a:spcPts val="130"/>
              </a:spcBef>
            </a:pPr>
            <a:endParaRPr lang="en-US" sz="2000" spc="25" dirty="0"/>
          </a:p>
          <a:p>
            <a:pPr marL="355600" indent="-342900" algn="just">
              <a:spcBef>
                <a:spcPts val="130"/>
              </a:spcBef>
              <a:buFont typeface="Arial" panose="020B0604020202020204" pitchFamily="34" charset="0"/>
              <a:buChar char="•"/>
            </a:pPr>
            <a:r>
              <a:rPr lang="en-US" sz="2000" b="0" dirty="0">
                <a:latin typeface="Calisto MT" pitchFamily="18" charset="0"/>
              </a:rPr>
              <a:t>Content creators, including photographers, artists, and graphic designers, can use image captioning with PGGANs to generate descriptive captions for their visual content.</a:t>
            </a:r>
          </a:p>
          <a:p>
            <a:pPr marL="355600" indent="-342900" algn="just">
              <a:spcBef>
                <a:spcPts val="130"/>
              </a:spcBef>
              <a:buFont typeface="Arial" panose="020B0604020202020204" pitchFamily="34" charset="0"/>
              <a:buChar char="•"/>
            </a:pPr>
            <a:r>
              <a:rPr lang="en-US" sz="2000" b="0" dirty="0">
                <a:latin typeface="Calisto MT" pitchFamily="18" charset="0"/>
              </a:rPr>
              <a:t>Artists may leverage the technology to automate the process of adding captions to their artworks or illustrations, enhancing the presentation and storytelling aspects of their creations.</a:t>
            </a:r>
          </a:p>
          <a:p>
            <a:pPr marL="12700" algn="just">
              <a:spcBef>
                <a:spcPts val="130"/>
              </a:spcBef>
            </a:pPr>
            <a:endParaRPr lang="en-US" sz="2000" b="0" dirty="0">
              <a:latin typeface="Calisto MT" pitchFamily="18" charset="0"/>
            </a:endParaRPr>
          </a:p>
          <a:p>
            <a:pPr marL="12700" algn="just">
              <a:spcBef>
                <a:spcPts val="130"/>
              </a:spcBef>
            </a:pPr>
            <a:r>
              <a:rPr lang="en-US" sz="2000" spc="25" dirty="0"/>
              <a:t>2. SOCIAL MEDIA PLATFORMS:</a:t>
            </a:r>
          </a:p>
          <a:p>
            <a:pPr marL="12700" algn="just">
              <a:spcBef>
                <a:spcPts val="130"/>
              </a:spcBef>
            </a:pPr>
            <a:endParaRPr lang="en-US" sz="2000" spc="25" dirty="0"/>
          </a:p>
          <a:p>
            <a:pPr marL="355600" indent="-342900" algn="just">
              <a:spcBef>
                <a:spcPts val="130"/>
              </a:spcBef>
              <a:buFont typeface="Arial" panose="020B0604020202020204" pitchFamily="34" charset="0"/>
              <a:buChar char="•"/>
            </a:pPr>
            <a:r>
              <a:rPr lang="en-US" sz="2000" b="0" dirty="0">
                <a:latin typeface="Calisto MT" pitchFamily="18" charset="0"/>
              </a:rPr>
              <a:t>Social media platforms could integrate image captioning with PGGANs to automatically generate captions for user-uploaded images.</a:t>
            </a:r>
          </a:p>
          <a:p>
            <a:pPr marL="469900" indent="-457200" algn="just">
              <a:spcBef>
                <a:spcPts val="130"/>
              </a:spcBef>
              <a:buAutoNum type="arabicPeriod"/>
            </a:pPr>
            <a:endParaRPr lang="en-US" sz="2000" b="0" dirty="0">
              <a:latin typeface="Calisto MT"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676275" y="990600"/>
            <a:ext cx="7128763" cy="6247864"/>
          </a:xfrm>
          <a:prstGeom prst="rect">
            <a:avLst/>
          </a:prstGeom>
          <a:noFill/>
        </p:spPr>
        <p:txBody>
          <a:bodyPr wrap="square" rtlCol="0">
            <a:spAutoFit/>
          </a:bodyPr>
          <a:lstStyle/>
          <a:p>
            <a:pPr algn="l"/>
            <a:r>
              <a:rPr lang="en-US" sz="2000" b="1" spc="25" dirty="0">
                <a:latin typeface="Trebuchet MS"/>
                <a:ea typeface="+mj-ea"/>
              </a:rPr>
              <a:t>3. EDUCATION AND RESEARCH:</a:t>
            </a:r>
          </a:p>
          <a:p>
            <a:pPr algn="l"/>
            <a:endParaRPr lang="en-US" sz="2000" b="1" spc="25" dirty="0">
              <a:latin typeface="Trebuchet MS"/>
              <a:ea typeface="+mj-ea"/>
            </a:endParaRPr>
          </a:p>
          <a:p>
            <a:pPr marL="342900" indent="-342900" algn="just">
              <a:buFont typeface="Arial" panose="020B0604020202020204" pitchFamily="34" charset="0"/>
              <a:buChar char="•"/>
            </a:pPr>
            <a:r>
              <a:rPr lang="en-US" sz="2000" dirty="0">
                <a:latin typeface="Calisto MT" pitchFamily="18" charset="0"/>
                <a:ea typeface="+mj-ea"/>
              </a:rPr>
              <a:t>Educational institutions and research organizations can utilize image captioning with PGGANs for various purposes, such as generating captions for educational materials, research datasets, or multimedia presentations.</a:t>
            </a:r>
          </a:p>
          <a:p>
            <a:pPr algn="just"/>
            <a:endParaRPr lang="en-US" sz="2000" dirty="0">
              <a:latin typeface="Calisto MT" pitchFamily="18" charset="0"/>
              <a:ea typeface="+mj-ea"/>
            </a:endParaRPr>
          </a:p>
          <a:p>
            <a:pPr marL="342900" indent="-342900" algn="just">
              <a:buFont typeface="Arial" panose="020B0604020202020204" pitchFamily="34" charset="0"/>
              <a:buChar char="•"/>
            </a:pPr>
            <a:r>
              <a:rPr lang="en-US" sz="2000" dirty="0">
                <a:latin typeface="Calisto MT" pitchFamily="18" charset="0"/>
                <a:ea typeface="+mj-ea"/>
              </a:rPr>
              <a:t>This technology can facilitate learning, improve accessibility, and support research efforts in fields such as computer vision, artificial intelligence, and human-computer interaction.</a:t>
            </a:r>
          </a:p>
          <a:p>
            <a:pPr algn="just"/>
            <a:endParaRPr lang="en-US" sz="2000" dirty="0">
              <a:latin typeface="Calisto MT" pitchFamily="18" charset="0"/>
              <a:ea typeface="+mj-ea"/>
            </a:endParaRPr>
          </a:p>
          <a:p>
            <a:pPr algn="just"/>
            <a:r>
              <a:rPr lang="en-US" sz="2000" b="1" spc="25" dirty="0">
                <a:latin typeface="Trebuchet MS"/>
                <a:ea typeface="+mj-ea"/>
              </a:rPr>
              <a:t>4. NEWS AND MEDIA ORGANISATIONS:</a:t>
            </a:r>
          </a:p>
          <a:p>
            <a:pPr algn="just"/>
            <a:endParaRPr lang="en-US" sz="2000" dirty="0">
              <a:latin typeface="Calisto MT" pitchFamily="18" charset="0"/>
              <a:ea typeface="+mj-ea"/>
            </a:endParaRPr>
          </a:p>
          <a:p>
            <a:pPr marL="342900" indent="-342900" algn="just">
              <a:buFont typeface="Arial" panose="020B0604020202020204" pitchFamily="34" charset="0"/>
              <a:buChar char="•"/>
            </a:pPr>
            <a:r>
              <a:rPr lang="en-US" sz="2000" dirty="0">
                <a:latin typeface="Calisto MT" pitchFamily="18" charset="0"/>
                <a:ea typeface="+mj-ea"/>
              </a:rPr>
              <a:t>News outlets and media organizations could benefit from image captioning with PGGANs to automatically generate captions for images used in articles, reports, and multimedia content.</a:t>
            </a:r>
          </a:p>
          <a:p>
            <a:pPr algn="l"/>
            <a:endParaRPr lang="en-US" sz="2000" dirty="0">
              <a:latin typeface="Calisto MT" pitchFamily="18" charset="0"/>
              <a:ea typeface="+mj-ea"/>
            </a:endParaRPr>
          </a:p>
          <a:p>
            <a:endParaRPr lang="en-IN" sz="2000" dirty="0">
              <a:latin typeface="Calisto MT" pitchFamily="18" charset="0"/>
            </a:endParaRPr>
          </a:p>
        </p:txBody>
      </p:sp>
    </p:spTree>
    <p:extLst>
      <p:ext uri="{BB962C8B-B14F-4D97-AF65-F5344CB8AC3E}">
        <p14:creationId xmlns:p14="http://schemas.microsoft.com/office/powerpoint/2010/main" val="14516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p:cNvSpPr txBox="1"/>
          <p:nvPr/>
        </p:nvSpPr>
        <p:spPr>
          <a:xfrm>
            <a:off x="3124200" y="2539694"/>
            <a:ext cx="5867400" cy="3477875"/>
          </a:xfrm>
          <a:prstGeom prst="rect">
            <a:avLst/>
          </a:prstGeom>
          <a:noFill/>
        </p:spPr>
        <p:txBody>
          <a:bodyPr wrap="square" rtlCol="0">
            <a:spAutoFit/>
          </a:bodyPr>
          <a:lstStyle/>
          <a:p>
            <a:pPr algn="just"/>
            <a:r>
              <a:rPr lang="en-US" sz="2000" dirty="0">
                <a:latin typeface="Calisto MT" pitchFamily="18" charset="0"/>
              </a:rPr>
              <a:t>The proposed solution aims to produce a state-of-the-art image captioning system capable of generating accurate and contextually relevant captions for high-resolution synthetic images.</a:t>
            </a:r>
          </a:p>
          <a:p>
            <a:pPr algn="just"/>
            <a:endParaRPr lang="en-US" sz="2000" dirty="0">
              <a:latin typeface="Calisto MT" pitchFamily="18" charset="0"/>
            </a:endParaRPr>
          </a:p>
          <a:p>
            <a:pPr algn="just"/>
            <a:r>
              <a:rPr lang="en-US" sz="2000" dirty="0">
                <a:latin typeface="Calisto MT" pitchFamily="18" charset="0"/>
              </a:rPr>
              <a:t>By combining attention mechanisms with Progressive Growing GANs, we expect to achieve significant improvements in caption quality, coherence, and relevance, leading to enhanced user experience and applications across various domains.</a:t>
            </a:r>
          </a:p>
          <a:p>
            <a:endParaRPr lang="en-IN" sz="2000" dirty="0">
              <a:latin typeface="Calisto MT"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TotalTime>
  <Words>1136</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Calisto MT</vt:lpstr>
      <vt:lpstr>Trebuchet MS</vt:lpstr>
      <vt:lpstr>Office Theme</vt:lpstr>
      <vt:lpstr>G. HARSHITHA</vt:lpstr>
      <vt:lpstr>PROJECT TITLE</vt:lpstr>
      <vt:lpstr>AGENDA</vt:lpstr>
      <vt:lpstr>PROBLEM STATEMENT</vt:lpstr>
      <vt:lpstr>PowerPoint Presentation</vt:lpstr>
      <vt:lpstr>PROJECT OVERVIEW</vt:lpstr>
      <vt:lpstr>WHO ARE THE END USERS?</vt:lpstr>
      <vt:lpstr>PowerPoint Presentation</vt:lpstr>
      <vt:lpstr>YOUR SOLUTION AND ITS VALUE PROPOSITION</vt:lpstr>
      <vt:lpstr>THE WOW IN YOUR SOLUTION</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Harshitha Gurumurthy</cp:lastModifiedBy>
  <cp:revision>20</cp:revision>
  <dcterms:created xsi:type="dcterms:W3CDTF">2024-03-29T05:08:40Z</dcterms:created>
  <dcterms:modified xsi:type="dcterms:W3CDTF">2024-03-30T03:00:30Z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