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58" r:id="rId8"/>
    <p:sldId id="266" r:id="rId9"/>
    <p:sldId id="2146847060" r:id="rId10"/>
    <p:sldId id="267" r:id="rId11"/>
    <p:sldId id="268" r:id="rId12"/>
    <p:sldId id="2146847055" r:id="rId13"/>
    <p:sldId id="214684705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0" d="100"/>
          <a:sy n="70" d="100"/>
        </p:scale>
        <p:origin x="5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Steganography: (Hiding Information in Image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68297" y="4142233"/>
            <a:ext cx="872941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Jyothula Harshitha</a:t>
            </a:r>
          </a:p>
          <a:p>
            <a:pPr marL="457200" indent="-457200">
              <a:buAutoNum type="arabicPeriod"/>
            </a:pPr>
            <a:r>
              <a:rPr lang="en-US" sz="2000" b="1" dirty="0">
                <a:solidFill>
                  <a:schemeClr val="accent1">
                    <a:lumMod val="75000"/>
                  </a:schemeClr>
                </a:solidFill>
                <a:latin typeface="Arial"/>
                <a:cs typeface="Arial"/>
              </a:rPr>
              <a:t>College Name- Gayathri Vidhya Parishad engineering College for women's</a:t>
            </a:r>
          </a:p>
          <a:p>
            <a:pPr marL="457200" indent="-457200">
              <a:buAutoNum type="arabicPeriod"/>
            </a:pPr>
            <a:r>
              <a:rPr lang="en-US" sz="2000" b="1" dirty="0">
                <a:solidFill>
                  <a:schemeClr val="accent1">
                    <a:lumMod val="75000"/>
                  </a:schemeClr>
                </a:solidFill>
                <a:latin typeface="Arial"/>
                <a:cs typeface="Arial"/>
              </a:rPr>
              <a:t>Department- 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Research papers on LSB Steganography techniques.</a:t>
            </a:r>
          </a:p>
          <a:p>
            <a:r>
              <a:rPr lang="en-IN" sz="2400" dirty="0"/>
              <a:t>Official Python documentation.</a:t>
            </a:r>
          </a:p>
          <a:p>
            <a:r>
              <a:rPr lang="en-IN" sz="2400" dirty="0"/>
              <a:t>Online tutorials and GitHub repositories on image steganography.</a:t>
            </a:r>
          </a:p>
          <a:p>
            <a:r>
              <a:rPr lang="en-IN" sz="2400" dirty="0"/>
              <a:t>Books on digital image processing and security.</a:t>
            </a:r>
          </a:p>
          <a:p>
            <a:pPr marL="0" indent="0">
              <a:buNone/>
            </a:pPr>
            <a:endParaRPr lang="en-IN" sz="2400" dirty="0"/>
          </a:p>
        </p:txBody>
      </p:sp>
    </p:spTree>
    <p:extLst>
      <p:ext uri="{BB962C8B-B14F-4D97-AF65-F5344CB8AC3E}">
        <p14:creationId xmlns:p14="http://schemas.microsoft.com/office/powerpoint/2010/main" val="109503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8445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4115" y="1482520"/>
            <a:ext cx="11029615" cy="4673324"/>
          </a:xfrm>
        </p:spPr>
        <p:txBody>
          <a:bodyPr>
            <a:normAutofit/>
          </a:bodyPr>
          <a:lstStyle/>
          <a:p>
            <a:pPr marL="305435" indent="-305435"/>
            <a:r>
              <a:rPr lang="en-US" sz="2800" dirty="0"/>
              <a:t>Steganography is a technique of hiding confidential data within other non-secret files, such as images, to protect it from unauthorized access. With the rise in digital communication, the need for secure and private information sharing is more crucial than ever. Traditional encryption draws attention to the existence of a secret message, whereas steganography conceals it entirely. Our project focuses on hiding an image inside another image using steganographic techniques. This helps in securely transferring the hidden image without raising suspicion, providing an additional layer of security.</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b="1" dirty="0">
                <a:solidFill>
                  <a:srgbClr val="0F0F0F"/>
                </a:solidFill>
                <a:ea typeface="+mn-lt"/>
                <a:cs typeface="+mn-lt"/>
              </a:rPr>
              <a:t>The "System Approach" section outlines the overall strategy and methodology for developing and implementing. Here's a suggested structure for this section:</a:t>
            </a:r>
            <a:endParaRPr lang="en-US" sz="2800" dirty="0"/>
          </a:p>
          <a:p>
            <a:pPr marL="305435" indent="-305435"/>
            <a:r>
              <a:rPr lang="en-IN" sz="2800" b="1" dirty="0">
                <a:solidFill>
                  <a:srgbClr val="0F0F0F"/>
                </a:solidFill>
              </a:rPr>
              <a:t>System requirements:-</a:t>
            </a:r>
            <a:r>
              <a:rPr lang="en-US" sz="2800" dirty="0"/>
              <a:t> A computer system with Python installed, along with image processing libraries such as OpenCV, NumPy, and PIL.</a:t>
            </a:r>
            <a:endParaRPr lang="en-IN" sz="2800" b="1" dirty="0">
              <a:solidFill>
                <a:srgbClr val="0F0F0F"/>
              </a:solidFill>
            </a:endParaRPr>
          </a:p>
          <a:p>
            <a:pPr marL="305435" indent="-305435"/>
            <a:r>
              <a:rPr lang="en-IN" sz="2800" b="1" dirty="0">
                <a:solidFill>
                  <a:srgbClr val="0F0F0F"/>
                </a:solidFill>
              </a:rPr>
              <a:t>Library required to build the model:- </a:t>
            </a:r>
            <a:r>
              <a:rPr lang="en-IN" sz="2800" dirty="0">
                <a:solidFill>
                  <a:srgbClr val="0F0F0F"/>
                </a:solidFill>
              </a:rPr>
              <a:t>Python libraries like cv2,numpy  and matplotlib we are using for </a:t>
            </a:r>
            <a:r>
              <a:rPr lang="en-IN" sz="2800" dirty="0" err="1">
                <a:solidFill>
                  <a:srgbClr val="0F0F0F"/>
                </a:solidFill>
              </a:rPr>
              <a:t>encodeing</a:t>
            </a:r>
            <a:r>
              <a:rPr lang="en-IN" sz="2800" dirty="0">
                <a:solidFill>
                  <a:srgbClr val="0F0F0F"/>
                </a:solidFill>
              </a:rPr>
              <a:t> and decoding images</a:t>
            </a:r>
          </a:p>
        </p:txBody>
      </p:sp>
    </p:spTree>
    <p:extLst>
      <p:ext uri="{BB962C8B-B14F-4D97-AF65-F5344CB8AC3E}">
        <p14:creationId xmlns:p14="http://schemas.microsoft.com/office/powerpoint/2010/main" val="217852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4787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49498"/>
            <a:ext cx="11029615" cy="4673324"/>
          </a:xfrm>
        </p:spPr>
        <p:txBody>
          <a:bodyPr>
            <a:normAutofit fontScale="25000" lnSpcReduction="20000"/>
          </a:bodyPr>
          <a:lstStyle/>
          <a:p>
            <a:r>
              <a:rPr lang="en-US" sz="9600" dirty="0"/>
              <a:t>Here is the step-by-step procedure followed to complete this project:-</a:t>
            </a:r>
          </a:p>
          <a:p>
            <a:r>
              <a:rPr lang="en-US" sz="9600" dirty="0"/>
              <a:t>Load both the cover image (image to be shown) and the secret image (image to be hidden).</a:t>
            </a:r>
          </a:p>
          <a:p>
            <a:r>
              <a:rPr lang="en-US" sz="9600" dirty="0"/>
              <a:t>Convert the images into arrays and prepare them for bit-level manipulation.</a:t>
            </a:r>
          </a:p>
          <a:p>
            <a:r>
              <a:rPr lang="en-US" sz="9600" dirty="0"/>
              <a:t>Apply the Least Significant Bit (LSB) encoding by replacing the least significant bits of the cover image with the most significant bits of the secret image.</a:t>
            </a:r>
          </a:p>
          <a:p>
            <a:r>
              <a:rPr lang="en-US" sz="9600" dirty="0"/>
              <a:t>Merge and save the </a:t>
            </a:r>
            <a:r>
              <a:rPr lang="en-US" sz="9600" dirty="0" err="1"/>
              <a:t>stego</a:t>
            </a:r>
            <a:r>
              <a:rPr lang="en-US" sz="9600" dirty="0"/>
              <a:t> image.</a:t>
            </a:r>
          </a:p>
          <a:p>
            <a:r>
              <a:rPr lang="en-US" sz="9600" dirty="0"/>
              <a:t>For decoding, reverse the process to retrieve the hidden image from the </a:t>
            </a:r>
            <a:r>
              <a:rPr lang="en-US" sz="9600" dirty="0" err="1"/>
              <a:t>stego</a:t>
            </a:r>
            <a:r>
              <a:rPr lang="en-US" sz="9600" dirty="0"/>
              <a:t> image.</a:t>
            </a:r>
          </a:p>
          <a:p>
            <a:r>
              <a:rPr lang="en-US" sz="9600" dirty="0"/>
              <a:t>Display the decoded image and verify accuracy.</a:t>
            </a:r>
          </a:p>
          <a:p>
            <a:r>
              <a:rPr lang="en-US" sz="9600" dirty="0"/>
              <a:t>Deploy the code in a user-friendly Python script or notebook, optionally with GUI.</a:t>
            </a:r>
          </a:p>
          <a:p>
            <a:pPr marL="0" indent="0">
              <a:buNone/>
            </a:pPr>
            <a:endParaRPr lang="en-US" sz="36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9D5BC-3F34-EB07-A644-B3615C27B50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C73EF92-BD33-BE14-D6AF-BB805EAD8F1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Picture 7">
            <a:extLst>
              <a:ext uri="{FF2B5EF4-FFF2-40B4-BE49-F238E27FC236}">
                <a16:creationId xmlns:a16="http://schemas.microsoft.com/office/drawing/2014/main" id="{CE41FA30-4E9B-0F49-D17E-D19A87EA7B0C}"/>
              </a:ext>
            </a:extLst>
          </p:cNvPr>
          <p:cNvPicPr>
            <a:picLocks noChangeAspect="1"/>
          </p:cNvPicPr>
          <p:nvPr/>
        </p:nvPicPr>
        <p:blipFill>
          <a:blip r:embed="rId2"/>
          <a:stretch>
            <a:fillRect/>
          </a:stretch>
        </p:blipFill>
        <p:spPr>
          <a:xfrm>
            <a:off x="239817" y="2320247"/>
            <a:ext cx="5856183" cy="3835597"/>
          </a:xfrm>
          <a:prstGeom prst="rect">
            <a:avLst/>
          </a:prstGeom>
        </p:spPr>
      </p:pic>
      <p:pic>
        <p:nvPicPr>
          <p:cNvPr id="10" name="Picture 9">
            <a:extLst>
              <a:ext uri="{FF2B5EF4-FFF2-40B4-BE49-F238E27FC236}">
                <a16:creationId xmlns:a16="http://schemas.microsoft.com/office/drawing/2014/main" id="{4333C611-85F4-F6F8-557F-E74F6125A591}"/>
              </a:ext>
            </a:extLst>
          </p:cNvPr>
          <p:cNvPicPr>
            <a:picLocks noChangeAspect="1"/>
          </p:cNvPicPr>
          <p:nvPr/>
        </p:nvPicPr>
        <p:blipFill>
          <a:blip r:embed="rId3"/>
          <a:stretch>
            <a:fillRect/>
          </a:stretch>
        </p:blipFill>
        <p:spPr>
          <a:xfrm>
            <a:off x="6449569" y="2320247"/>
            <a:ext cx="5596127" cy="3835597"/>
          </a:xfrm>
          <a:prstGeom prst="rect">
            <a:avLst/>
          </a:prstGeom>
        </p:spPr>
      </p:pic>
      <p:sp>
        <p:nvSpPr>
          <p:cNvPr id="12" name="TextBox 11">
            <a:extLst>
              <a:ext uri="{FF2B5EF4-FFF2-40B4-BE49-F238E27FC236}">
                <a16:creationId xmlns:a16="http://schemas.microsoft.com/office/drawing/2014/main" id="{9F42D9D4-A3ED-1F44-DDA1-132D2E13529F}"/>
              </a:ext>
            </a:extLst>
          </p:cNvPr>
          <p:cNvSpPr txBox="1"/>
          <p:nvPr/>
        </p:nvSpPr>
        <p:spPr>
          <a:xfrm>
            <a:off x="581192" y="1713714"/>
            <a:ext cx="2475738" cy="369332"/>
          </a:xfrm>
          <a:prstGeom prst="rect">
            <a:avLst/>
          </a:prstGeom>
          <a:noFill/>
        </p:spPr>
        <p:txBody>
          <a:bodyPr wrap="square">
            <a:spAutoFit/>
          </a:bodyPr>
          <a:lstStyle/>
          <a:p>
            <a:r>
              <a:rPr lang="en-IN" dirty="0"/>
              <a:t>1. Code: Encoding</a:t>
            </a:r>
          </a:p>
        </p:txBody>
      </p:sp>
      <p:sp>
        <p:nvSpPr>
          <p:cNvPr id="14" name="TextBox 13">
            <a:extLst>
              <a:ext uri="{FF2B5EF4-FFF2-40B4-BE49-F238E27FC236}">
                <a16:creationId xmlns:a16="http://schemas.microsoft.com/office/drawing/2014/main" id="{A8E7DFFB-DB8D-7557-4445-0B697215D7D2}"/>
              </a:ext>
            </a:extLst>
          </p:cNvPr>
          <p:cNvSpPr txBox="1"/>
          <p:nvPr/>
        </p:nvSpPr>
        <p:spPr>
          <a:xfrm>
            <a:off x="6449569" y="1744932"/>
            <a:ext cx="2548890" cy="369332"/>
          </a:xfrm>
          <a:prstGeom prst="rect">
            <a:avLst/>
          </a:prstGeom>
          <a:noFill/>
        </p:spPr>
        <p:txBody>
          <a:bodyPr wrap="square">
            <a:spAutoFit/>
          </a:bodyPr>
          <a:lstStyle/>
          <a:p>
            <a:r>
              <a:rPr lang="en-IN" dirty="0"/>
              <a:t>2. Code: Decoding</a:t>
            </a:r>
          </a:p>
        </p:txBody>
      </p:sp>
    </p:spTree>
    <p:extLst>
      <p:ext uri="{BB962C8B-B14F-4D97-AF65-F5344CB8AC3E}">
        <p14:creationId xmlns:p14="http://schemas.microsoft.com/office/powerpoint/2010/main" val="299582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026" name="Picture 2" descr="Cover Image">
            <a:extLst>
              <a:ext uri="{FF2B5EF4-FFF2-40B4-BE49-F238E27FC236}">
                <a16:creationId xmlns:a16="http://schemas.microsoft.com/office/drawing/2014/main" id="{23419300-8AEA-D5DB-AF26-51B112385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08" y="2889504"/>
            <a:ext cx="3553968" cy="25420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BB5EF2-460B-A609-5A91-F0304C073E07}"/>
              </a:ext>
            </a:extLst>
          </p:cNvPr>
          <p:cNvSpPr txBox="1"/>
          <p:nvPr/>
        </p:nvSpPr>
        <p:spPr>
          <a:xfrm>
            <a:off x="5072848" y="2242066"/>
            <a:ext cx="1681520" cy="369332"/>
          </a:xfrm>
          <a:prstGeom prst="rect">
            <a:avLst/>
          </a:prstGeom>
          <a:noFill/>
        </p:spPr>
        <p:txBody>
          <a:bodyPr wrap="square">
            <a:spAutoFit/>
          </a:bodyPr>
          <a:lstStyle/>
          <a:p>
            <a:r>
              <a:rPr lang="en-IN" dirty="0"/>
              <a:t>4.Stego Image</a:t>
            </a:r>
          </a:p>
        </p:txBody>
      </p:sp>
      <p:sp>
        <p:nvSpPr>
          <p:cNvPr id="9" name="TextBox 8">
            <a:extLst>
              <a:ext uri="{FF2B5EF4-FFF2-40B4-BE49-F238E27FC236}">
                <a16:creationId xmlns:a16="http://schemas.microsoft.com/office/drawing/2014/main" id="{056D3906-43C6-F1F1-65D0-DE6C005FC120}"/>
              </a:ext>
            </a:extLst>
          </p:cNvPr>
          <p:cNvSpPr txBox="1"/>
          <p:nvPr/>
        </p:nvSpPr>
        <p:spPr>
          <a:xfrm>
            <a:off x="870966" y="2238494"/>
            <a:ext cx="1905000" cy="369332"/>
          </a:xfrm>
          <a:prstGeom prst="rect">
            <a:avLst/>
          </a:prstGeom>
          <a:noFill/>
        </p:spPr>
        <p:txBody>
          <a:bodyPr wrap="square">
            <a:spAutoFit/>
          </a:bodyPr>
          <a:lstStyle/>
          <a:p>
            <a:r>
              <a:rPr lang="en-IN" dirty="0"/>
              <a:t>3. Cover Image</a:t>
            </a:r>
          </a:p>
        </p:txBody>
      </p:sp>
      <p:sp>
        <p:nvSpPr>
          <p:cNvPr id="11" name="TextBox 10">
            <a:extLst>
              <a:ext uri="{FF2B5EF4-FFF2-40B4-BE49-F238E27FC236}">
                <a16:creationId xmlns:a16="http://schemas.microsoft.com/office/drawing/2014/main" id="{29B97CB2-3D79-B1AF-D0A9-57343E3F1E5B}"/>
              </a:ext>
            </a:extLst>
          </p:cNvPr>
          <p:cNvSpPr txBox="1"/>
          <p:nvPr/>
        </p:nvSpPr>
        <p:spPr>
          <a:xfrm>
            <a:off x="8571738" y="2238494"/>
            <a:ext cx="2942082" cy="369332"/>
          </a:xfrm>
          <a:prstGeom prst="rect">
            <a:avLst/>
          </a:prstGeom>
          <a:noFill/>
        </p:spPr>
        <p:txBody>
          <a:bodyPr wrap="square">
            <a:spAutoFit/>
          </a:bodyPr>
          <a:lstStyle/>
          <a:p>
            <a:r>
              <a:rPr lang="en-IN" dirty="0"/>
              <a:t>5. Decoded Image</a:t>
            </a:r>
          </a:p>
        </p:txBody>
      </p:sp>
      <p:pic>
        <p:nvPicPr>
          <p:cNvPr id="12" name="Content Placeholder 3">
            <a:extLst>
              <a:ext uri="{FF2B5EF4-FFF2-40B4-BE49-F238E27FC236}">
                <a16:creationId xmlns:a16="http://schemas.microsoft.com/office/drawing/2014/main" id="{8ACA6589-DCDC-7F38-6575-39E671B3F9F6}"/>
              </a:ext>
            </a:extLst>
          </p:cNvPr>
          <p:cNvPicPr>
            <a:picLocks noChangeAspect="1"/>
          </p:cNvPicPr>
          <p:nvPr/>
        </p:nvPicPr>
        <p:blipFill>
          <a:blip r:embed="rId3"/>
          <a:stretch>
            <a:fillRect/>
          </a:stretch>
        </p:blipFill>
        <p:spPr>
          <a:xfrm>
            <a:off x="8770239" y="3098292"/>
            <a:ext cx="1905000" cy="1905000"/>
          </a:xfrm>
          <a:prstGeom prst="rect">
            <a:avLst/>
          </a:prstGeom>
        </p:spPr>
      </p:pic>
      <p:pic>
        <p:nvPicPr>
          <p:cNvPr id="15" name="Picture 2" descr="Cover Image">
            <a:extLst>
              <a:ext uri="{FF2B5EF4-FFF2-40B4-BE49-F238E27FC236}">
                <a16:creationId xmlns:a16="http://schemas.microsoft.com/office/drawing/2014/main" id="{672B56C1-EE3D-A0C6-D2C4-FD8C35990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20" y="2889504"/>
            <a:ext cx="3553968" cy="25420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6C0BAE-F9D2-7579-9C73-13CC1D44C7CE}"/>
              </a:ext>
            </a:extLst>
          </p:cNvPr>
          <p:cNvSpPr txBox="1"/>
          <p:nvPr/>
        </p:nvSpPr>
        <p:spPr>
          <a:xfrm>
            <a:off x="368808" y="6082546"/>
            <a:ext cx="4249674" cy="369332"/>
          </a:xfrm>
          <a:prstGeom prst="rect">
            <a:avLst/>
          </a:prstGeom>
          <a:noFill/>
        </p:spPr>
        <p:txBody>
          <a:bodyPr wrap="square">
            <a:spAutoFit/>
          </a:bodyPr>
          <a:lstStyle/>
          <a:p>
            <a:r>
              <a:rPr lang="en-IN" dirty="0"/>
              <a:t>https://github.com/HarshithaJyothula</a:t>
            </a:r>
          </a:p>
        </p:txBody>
      </p:sp>
      <p:sp>
        <p:nvSpPr>
          <p:cNvPr id="6" name="TextBox 5">
            <a:extLst>
              <a:ext uri="{FF2B5EF4-FFF2-40B4-BE49-F238E27FC236}">
                <a16:creationId xmlns:a16="http://schemas.microsoft.com/office/drawing/2014/main" id="{59EBCAAC-B371-D9EC-4CA5-D6929CBB61DE}"/>
              </a:ext>
            </a:extLst>
          </p:cNvPr>
          <p:cNvSpPr txBox="1"/>
          <p:nvPr/>
        </p:nvSpPr>
        <p:spPr>
          <a:xfrm>
            <a:off x="368808" y="5713214"/>
            <a:ext cx="2968752" cy="369332"/>
          </a:xfrm>
          <a:prstGeom prst="rect">
            <a:avLst/>
          </a:prstGeom>
          <a:noFill/>
        </p:spPr>
        <p:txBody>
          <a:bodyPr wrap="square">
            <a:spAutoFit/>
          </a:bodyPr>
          <a:lstStyle/>
          <a:p>
            <a:pPr marL="305435" indent="-305435"/>
            <a:r>
              <a:rPr lang="en-US" sz="1800" b="1" dirty="0"/>
              <a:t>Attach your </a:t>
            </a:r>
            <a:r>
              <a:rPr lang="en-US" sz="1800" b="1" dirty="0" err="1"/>
              <a:t>Github</a:t>
            </a:r>
            <a:r>
              <a:rPr lang="en-US" sz="1800" b="1" dirty="0"/>
              <a:t> link:-</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74544"/>
            <a:ext cx="11029615" cy="4673324"/>
          </a:xfrm>
        </p:spPr>
        <p:txBody>
          <a:bodyPr>
            <a:normAutofit/>
          </a:bodyPr>
          <a:lstStyle/>
          <a:p>
            <a:pPr marL="305435" indent="-305435"/>
            <a:r>
              <a:rPr lang="en-US" sz="2800" dirty="0"/>
              <a:t>In this project, we successfully demonstrated how steganography can be used to hide an image inside another image using the Least Significant Bit technique. The results showed that the </a:t>
            </a:r>
            <a:r>
              <a:rPr lang="en-US" sz="2800" dirty="0" err="1"/>
              <a:t>stego</a:t>
            </a:r>
            <a:r>
              <a:rPr lang="en-US" sz="2800" dirty="0"/>
              <a:t> image retained high visual similarity with the original cover image, while securely embedding the secret image. We encountered challenges in image size compatibility and data overflow, which were handled using size constraints. The solution proves to be efficient for basic image-based steganography and can be enhanced for larger-scale or multi-layered data hiding.</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r>
              <a:rPr lang="en-US" sz="3000" dirty="0"/>
              <a:t>Future improvements can include:-</a:t>
            </a:r>
          </a:p>
          <a:p>
            <a:r>
              <a:rPr lang="en-US" sz="3000" dirty="0"/>
              <a:t>Implementation of more advanced steganographic methods like DCT or DWT.</a:t>
            </a:r>
          </a:p>
          <a:p>
            <a:r>
              <a:rPr lang="en-US" sz="3000" dirty="0"/>
              <a:t>Integration with encryption for double-layer security.</a:t>
            </a:r>
          </a:p>
          <a:p>
            <a:r>
              <a:rPr lang="en-US" sz="3000" dirty="0"/>
              <a:t>Creating a full-fledged GUI application for user interaction.</a:t>
            </a:r>
          </a:p>
          <a:p>
            <a:r>
              <a:rPr lang="en-US" sz="3000" dirty="0"/>
              <a:t>Supporting different types of media such as audio or video steganography.</a:t>
            </a:r>
          </a:p>
          <a:p>
            <a:pPr marL="0" indent="0">
              <a:buNone/>
            </a:pPr>
            <a:r>
              <a:rPr lang="en-US" sz="2800" b="1" dirty="0">
                <a:ea typeface="+mn-lt"/>
                <a:cs typeface="+mn-lt"/>
              </a:rPr>
              <a:t>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301</TotalTime>
  <Words>563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Steganography: (Hiding Information in Image )</vt:lpstr>
      <vt:lpstr>OUTLINE</vt:lpstr>
      <vt:lpstr>Problem Statement</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jyothula harshitha</cp:lastModifiedBy>
  <cp:revision>41</cp:revision>
  <dcterms:created xsi:type="dcterms:W3CDTF">2021-05-26T16:50:10Z</dcterms:created>
  <dcterms:modified xsi:type="dcterms:W3CDTF">2025-06-22T16:27:53Z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