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5" r:id="rId8"/>
    <p:sldId id="266" r:id="rId9"/>
    <p:sldId id="267" r:id="rId10"/>
    <p:sldId id="268" r:id="rId11"/>
    <p:sldId id="2146847055" r:id="rId12"/>
    <p:sldId id="269"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3D9CC-52A4-7BB9-5926-A17EAD909109}" v="32" dt="2024-12-19T12:09:51.9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0" d="100"/>
          <a:sy n="70" d="100"/>
        </p:scale>
        <p:origin x="532"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7/30/2025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7/30/2025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7/30/2025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7/30/2025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7/30/2025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49964" y="1619096"/>
            <a:ext cx="9144000" cy="977778"/>
          </a:xfrm>
        </p:spPr>
        <p:txBody>
          <a:bodyPr>
            <a:normAutofit fontScale="90000"/>
          </a:bodyPr>
          <a:lstStyle/>
          <a:p>
            <a:pPr algn="ctr"/>
            <a:r>
              <a:rPr lang="en-US" b="1" dirty="0">
                <a:solidFill>
                  <a:schemeClr val="accent1"/>
                </a:solidFill>
              </a:rPr>
              <a:t>Employee Salary Prediction</a:t>
            </a:r>
            <a:r>
              <a:rPr lang="en-US" dirty="0">
                <a:solidFill>
                  <a:schemeClr val="accent1"/>
                </a:solidFill>
              </a:rPr>
              <a:t> model using </a:t>
            </a:r>
            <a:r>
              <a:rPr lang="en-US" b="1" dirty="0">
                <a:solidFill>
                  <a:schemeClr val="accent1"/>
                </a:solidFill>
              </a:rPr>
              <a:t>Machine Learning (ML)</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212273" y="3937141"/>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 Jyothula Harshitha</a:t>
            </a:r>
          </a:p>
          <a:p>
            <a:pPr marL="457200" indent="-457200">
              <a:buAutoNum type="arabicPeriod"/>
            </a:pPr>
            <a:r>
              <a:rPr lang="en-US" sz="2000" b="1" dirty="0">
                <a:solidFill>
                  <a:schemeClr val="accent1">
                    <a:lumMod val="75000"/>
                  </a:schemeClr>
                </a:solidFill>
                <a:latin typeface="Arial"/>
                <a:cs typeface="Arial"/>
              </a:rPr>
              <a:t>College Name- Gayathri Vidhya Parishad engineering College for women</a:t>
            </a:r>
          </a:p>
          <a:p>
            <a:pPr marL="457200" indent="-457200">
              <a:buAutoNum type="arabicPeriod"/>
            </a:pPr>
            <a:r>
              <a:rPr lang="en-US" sz="2000" b="1" dirty="0">
                <a:solidFill>
                  <a:schemeClr val="accent1">
                    <a:lumMod val="75000"/>
                  </a:schemeClr>
                </a:solidFill>
                <a:latin typeface="Arial"/>
                <a:cs typeface="Arial"/>
              </a:rPr>
              <a:t>Department- ECE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(Step by Step  Procedure)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r>
              <a:rPr lang="en-US" sz="2000" b="1" dirty="0" err="1">
                <a:latin typeface="Arial"/>
                <a:ea typeface="+mn-lt"/>
                <a:cs typeface="Arial"/>
              </a:rPr>
              <a:t>Optonal</a:t>
            </a:r>
            <a:r>
              <a:rPr lang="en-US" sz="2000" b="1" dirty="0">
                <a:latin typeface="Arial"/>
                <a:ea typeface="+mn-lt"/>
                <a:cs typeface="Arial"/>
              </a:rPr>
              <a:t>)</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lnSpcReduction="10000"/>
          </a:bodyPr>
          <a:lstStyle/>
          <a:p>
            <a:pPr marL="305435" indent="-305435"/>
            <a:r>
              <a:rPr lang="en-US" sz="2800" dirty="0"/>
              <a:t>This project is about predicting employee salaries using machine learning techniques.</a:t>
            </a:r>
            <a:br>
              <a:rPr lang="en-US" sz="2800" dirty="0"/>
            </a:br>
            <a:r>
              <a:rPr lang="en-US" sz="2800" dirty="0"/>
              <a:t>It takes into account various factors such as experience, education level, job title, and location.</a:t>
            </a:r>
            <a:br>
              <a:rPr lang="en-US" sz="2800" dirty="0"/>
            </a:br>
            <a:r>
              <a:rPr lang="en-US" sz="2800" dirty="0"/>
              <a:t>The goal is to train a model that can accurately estimate salaries based on historical data.</a:t>
            </a:r>
            <a:br>
              <a:rPr lang="en-US" sz="2800" dirty="0"/>
            </a:br>
            <a:r>
              <a:rPr lang="en-US" sz="2800" dirty="0"/>
              <a:t>We use algorithms like Linear Regression and preprocess the data with encoding techniques.</a:t>
            </a:r>
            <a:br>
              <a:rPr lang="en-US" sz="2800" dirty="0"/>
            </a:br>
            <a:r>
              <a:rPr lang="en-US" sz="2800" dirty="0"/>
              <a:t>This model can help HR teams and companies make fair, consistent, and data-driven salary decisions</a:t>
            </a:r>
            <a:endParaRPr lang="en-IN" sz="2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rot="10800000" flipV="1">
            <a:off x="497925" y="1192868"/>
            <a:ext cx="10152761" cy="4332212"/>
          </a:xfrm>
        </p:spPr>
        <p:txBody>
          <a:bodyPr>
            <a:normAutofit/>
          </a:bodyPr>
          <a:lstStyle/>
          <a:p>
            <a:pPr marL="0" indent="0">
              <a:buNone/>
            </a:pPr>
            <a:r>
              <a:rPr lang="en-IN" sz="2800" b="1" dirty="0">
                <a:solidFill>
                  <a:srgbClr val="0F0F0F"/>
                </a:solidFill>
                <a:ea typeface="+mn-lt"/>
                <a:cs typeface="+mn-lt"/>
              </a:rPr>
              <a:t>The "System Approach" section outlines the overall strategy and methodology for developing and implementing. Here's a suggested structure for this section</a:t>
            </a:r>
          </a:p>
          <a:p>
            <a:r>
              <a:rPr lang="en-IN" sz="2800" b="1" dirty="0">
                <a:solidFill>
                  <a:srgbClr val="0F0F0F"/>
                </a:solidFill>
              </a:rPr>
              <a:t>System requirements:-</a:t>
            </a:r>
          </a:p>
          <a:p>
            <a:endParaRPr lang="en-IN" sz="2800" b="1" dirty="0">
              <a:solidFill>
                <a:srgbClr val="0F0F0F"/>
              </a:solidFill>
            </a:endParaRPr>
          </a:p>
          <a:p>
            <a:endParaRPr lang="en-US" sz="2800" dirty="0"/>
          </a:p>
          <a:p>
            <a:pPr marL="305435" indent="-305435"/>
            <a:r>
              <a:rPr lang="en-IN" sz="2800" b="1" dirty="0">
                <a:solidFill>
                  <a:srgbClr val="0F0F0F"/>
                </a:solidFill>
              </a:rPr>
              <a:t>Library required to build the model:-</a:t>
            </a:r>
          </a:p>
          <a:p>
            <a:pPr marL="305435" indent="-305435"/>
            <a:endParaRPr lang="en-IN" sz="2800" b="1" dirty="0">
              <a:solidFill>
                <a:srgbClr val="0F0F0F"/>
              </a:solidFill>
            </a:endParaRPr>
          </a:p>
        </p:txBody>
      </p:sp>
      <p:sp>
        <p:nvSpPr>
          <p:cNvPr id="3" name="Rectangle 1">
            <a:extLst>
              <a:ext uri="{FF2B5EF4-FFF2-40B4-BE49-F238E27FC236}">
                <a16:creationId xmlns:a16="http://schemas.microsoft.com/office/drawing/2014/main" id="{12BE76DF-FA96-7C37-E9A5-85752E4D396D}"/>
              </a:ext>
            </a:extLst>
          </p:cNvPr>
          <p:cNvSpPr>
            <a:spLocks noChangeArrowheads="1"/>
          </p:cNvSpPr>
          <p:nvPr/>
        </p:nvSpPr>
        <p:spPr bwMode="auto">
          <a:xfrm rot="10800000" flipV="1">
            <a:off x="791504" y="3046585"/>
            <a:ext cx="1102961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Operating System: Windows 10 / macOS / Linux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Processor: Intel Core i5 or higher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RAM: Minimum 8 GB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Python Version: 3.8 or above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IDE/Tools: </a:t>
            </a:r>
            <a:r>
              <a:rPr kumimoji="0" lang="en-US" altLang="en-US" sz="1800" b="0" i="0" u="none" strike="noStrike" cap="none" normalizeH="0" baseline="0" dirty="0" err="1">
                <a:ln>
                  <a:noFill/>
                </a:ln>
                <a:solidFill>
                  <a:schemeClr val="tx1"/>
                </a:solidFill>
                <a:effectLst/>
                <a:latin typeface="Arial" panose="020B0604020202020204" pitchFamily="34" charset="0"/>
              </a:rPr>
              <a:t>Jupyter</a:t>
            </a:r>
            <a:r>
              <a:rPr kumimoji="0" lang="en-US" altLang="en-US" sz="1800" b="0" i="0" u="none" strike="noStrike" cap="none" normalizeH="0" baseline="0" dirty="0">
                <a:ln>
                  <a:noFill/>
                </a:ln>
                <a:solidFill>
                  <a:schemeClr val="tx1"/>
                </a:solidFill>
                <a:effectLst/>
                <a:latin typeface="Arial" panose="020B0604020202020204" pitchFamily="34" charset="0"/>
              </a:rPr>
              <a:t> Notebook or VS Code with required libraries (</a:t>
            </a:r>
            <a:r>
              <a:rPr kumimoji="0" lang="en-US" altLang="en-US" sz="1400" b="0" i="0" u="none" strike="noStrike" cap="none" normalizeH="0" baseline="0" dirty="0">
                <a:ln>
                  <a:noFill/>
                </a:ln>
                <a:solidFill>
                  <a:schemeClr val="tx1"/>
                </a:solidFill>
                <a:effectLst/>
                <a:latin typeface="Arial Unicode MS"/>
              </a:rPr>
              <a:t>pandas</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latin typeface="Arial Unicode MS"/>
              </a:rPr>
              <a:t>numpy</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a:ln>
                  <a:noFill/>
                </a:ln>
                <a:solidFill>
                  <a:schemeClr val="tx1"/>
                </a:solidFill>
                <a:effectLst/>
                <a:latin typeface="Arial Unicode MS"/>
              </a:rPr>
              <a:t>scikit-learn</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a:ln>
                  <a:noFill/>
                </a:ln>
                <a:solidFill>
                  <a:schemeClr val="tx1"/>
                </a:solidFill>
                <a:effectLst/>
                <a:latin typeface="Arial Unicode MS"/>
              </a:rPr>
              <a:t>matplotlib</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a:ln>
                  <a:noFill/>
                </a:ln>
                <a:solidFill>
                  <a:schemeClr val="tx1"/>
                </a:solidFill>
                <a:effectLst/>
                <a:latin typeface="Arial Unicode MS"/>
              </a:rPr>
              <a:t>seaborn</a:t>
            </a:r>
            <a:r>
              <a:rPr kumimoji="0" lang="en-US" altLang="en-US" sz="1400" b="0"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FE4516BC-8162-2163-23A0-4B2D492126C3}"/>
              </a:ext>
            </a:extLst>
          </p:cNvPr>
          <p:cNvSpPr>
            <a:spLocks noChangeArrowheads="1"/>
          </p:cNvSpPr>
          <p:nvPr/>
        </p:nvSpPr>
        <p:spPr bwMode="auto">
          <a:xfrm>
            <a:off x="795042" y="4972506"/>
            <a:ext cx="1122273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pandas &amp; </a:t>
            </a:r>
            <a:r>
              <a:rPr kumimoji="0" lang="en-US" altLang="en-US" sz="1800" b="1" i="0" u="none" strike="noStrike" cap="none" normalizeH="0" baseline="0" dirty="0" err="1">
                <a:ln>
                  <a:noFill/>
                </a:ln>
                <a:solidFill>
                  <a:schemeClr val="tx1"/>
                </a:solidFill>
                <a:effectLst/>
                <a:latin typeface="Arial" panose="020B0604020202020204" pitchFamily="34" charset="0"/>
              </a:rPr>
              <a:t>numpy</a:t>
            </a:r>
            <a:r>
              <a:rPr kumimoji="0" lang="en-US" altLang="en-US" sz="1800" b="0" i="0" u="none" strike="noStrike" cap="none" normalizeH="0" baseline="0" dirty="0">
                <a:ln>
                  <a:noFill/>
                </a:ln>
                <a:solidFill>
                  <a:schemeClr val="tx1"/>
                </a:solidFill>
                <a:effectLst/>
                <a:latin typeface="Arial" panose="020B0604020202020204" pitchFamily="34" charset="0"/>
              </a:rPr>
              <a:t> – For data loading, manipulation, and numerical operations.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scikit-learn</a:t>
            </a:r>
            <a:r>
              <a:rPr kumimoji="0" lang="en-US" altLang="en-US" sz="1800" b="0" i="0" u="none" strike="noStrike" cap="none" normalizeH="0" baseline="0" dirty="0">
                <a:ln>
                  <a:noFill/>
                </a:ln>
                <a:solidFill>
                  <a:schemeClr val="tx1"/>
                </a:solidFill>
                <a:effectLst/>
                <a:latin typeface="Arial" panose="020B0604020202020204" pitchFamily="34" charset="0"/>
              </a:rPr>
              <a:t> – For building the machine learning model and performing preprocessing tasks.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matplotlib &amp; seaborn</a:t>
            </a:r>
            <a:r>
              <a:rPr kumimoji="0" lang="en-US" altLang="en-US" sz="1800" b="0" i="0" u="none" strike="noStrike" cap="none" normalizeH="0" baseline="0" dirty="0">
                <a:ln>
                  <a:noFill/>
                </a:ln>
                <a:solidFill>
                  <a:schemeClr val="tx1"/>
                </a:solidFill>
                <a:effectLst/>
                <a:latin typeface="Arial" panose="020B0604020202020204" pitchFamily="34" charset="0"/>
              </a:rPr>
              <a:t> – For visualizing data and understanding feature relationships.</a:t>
            </a: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85000" lnSpcReduction="10000"/>
          </a:bodyPr>
          <a:lstStyle/>
          <a:p>
            <a:r>
              <a:rPr lang="en-US" sz="2800" dirty="0"/>
              <a:t>To complete the Employee Salary Prediction project, we begin by defining the problem — predicting an employee’s salary based on factors like experience, education level, job title, and location. Next, we collect a relevant dataset containing employee details and their corresponding salaries. The data is then preprocessed, which includes handling missing values, encoding categorical variables using techniques like One-Hot Encoding, and splitting the data into training and testing sets. After preprocessing, we build and train a machine learning model, such as Linear Regression, using the training data to learn the relationship between input features and salary. Finally, we evaluate the model’s performance using metrics like Mean Squared Error (MSE) or Root Mean Squared Error (RMSE), and use it to predict salaries for new employee data, helping HR and companies make informed, data-driven compensation decisions</a:t>
            </a:r>
            <a:endParaRPr lang="en-US" sz="2800" b="1" dirty="0"/>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508760"/>
            <a:ext cx="11029615" cy="4466590"/>
          </a:xfrm>
        </p:spPr>
        <p:txBody>
          <a:bodyPr>
            <a:normAutofit fontScale="70000" lnSpcReduction="20000"/>
          </a:bodyPr>
          <a:lstStyle/>
          <a:p>
            <a:pPr marL="305435" indent="-305435"/>
            <a:endParaRPr lang="en-US" dirty="0"/>
          </a:p>
          <a:p>
            <a:pPr marL="305435" indent="-305435"/>
            <a:endParaRPr lang="en-US" sz="2800" b="1" dirty="0"/>
          </a:p>
          <a:p>
            <a:pPr marL="305435" indent="-305435"/>
            <a:endParaRPr lang="en-US" sz="2800" b="1" dirty="0"/>
          </a:p>
          <a:p>
            <a:pPr marL="305435" indent="-305435"/>
            <a:endParaRPr lang="en-US" sz="2800" b="1" dirty="0"/>
          </a:p>
          <a:p>
            <a:pPr marL="305435" indent="-305435"/>
            <a:endParaRPr lang="en-US" sz="2800" b="1" dirty="0"/>
          </a:p>
          <a:p>
            <a:pPr marL="305435" indent="-305435"/>
            <a:endParaRPr lang="en-US" sz="2800" b="1" dirty="0"/>
          </a:p>
          <a:p>
            <a:pPr marL="305435" indent="-305435"/>
            <a:endParaRPr lang="en-US" sz="2800" b="1" dirty="0"/>
          </a:p>
          <a:p>
            <a:pPr marL="305435" indent="-305435"/>
            <a:endParaRPr lang="en-US" sz="2800" b="1" dirty="0"/>
          </a:p>
          <a:p>
            <a:pPr marL="305435" indent="-305435"/>
            <a:endParaRPr lang="en-US" sz="2800" b="1" dirty="0"/>
          </a:p>
          <a:p>
            <a:pPr marL="305435" indent="-305435"/>
            <a:r>
              <a:rPr lang="en-US" sz="2800" b="1" dirty="0"/>
              <a:t>https://github.com/HarshithaJyothula/employee-salary-using-ML</a:t>
            </a:r>
          </a:p>
          <a:p>
            <a:pPr marL="305435" indent="-305435"/>
            <a:r>
              <a:rPr lang="en-US" sz="2800" b="1" dirty="0"/>
              <a:t>https://github.com/HarshithaJyothula</a:t>
            </a:r>
          </a:p>
        </p:txBody>
      </p:sp>
      <p:pic>
        <p:nvPicPr>
          <p:cNvPr id="4" name="Picture 3">
            <a:extLst>
              <a:ext uri="{FF2B5EF4-FFF2-40B4-BE49-F238E27FC236}">
                <a16:creationId xmlns:a16="http://schemas.microsoft.com/office/drawing/2014/main" id="{D8251CF4-FC6E-D47F-64AF-F2C4770A8920}"/>
              </a:ext>
            </a:extLst>
          </p:cNvPr>
          <p:cNvPicPr>
            <a:picLocks noChangeAspect="1"/>
          </p:cNvPicPr>
          <p:nvPr/>
        </p:nvPicPr>
        <p:blipFill>
          <a:blip r:embed="rId2"/>
          <a:stretch>
            <a:fillRect/>
          </a:stretch>
        </p:blipFill>
        <p:spPr>
          <a:xfrm>
            <a:off x="649692" y="1366034"/>
            <a:ext cx="5824260" cy="3721608"/>
          </a:xfrm>
          <a:prstGeom prst="rect">
            <a:avLst/>
          </a:prstGeom>
        </p:spPr>
      </p:pic>
      <p:pic>
        <p:nvPicPr>
          <p:cNvPr id="7" name="Picture 6">
            <a:extLst>
              <a:ext uri="{FF2B5EF4-FFF2-40B4-BE49-F238E27FC236}">
                <a16:creationId xmlns:a16="http://schemas.microsoft.com/office/drawing/2014/main" id="{3F5ADFB1-EAC1-426C-EA15-02468481ACA4}"/>
              </a:ext>
            </a:extLst>
          </p:cNvPr>
          <p:cNvPicPr>
            <a:picLocks noChangeAspect="1"/>
          </p:cNvPicPr>
          <p:nvPr/>
        </p:nvPicPr>
        <p:blipFill>
          <a:blip r:embed="rId3"/>
          <a:stretch>
            <a:fillRect/>
          </a:stretch>
        </p:blipFill>
        <p:spPr>
          <a:xfrm>
            <a:off x="6778700" y="1292882"/>
            <a:ext cx="4900607" cy="3867912"/>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64656" y="1232508"/>
            <a:ext cx="11029616" cy="530296"/>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52667" y="3759476"/>
            <a:ext cx="11029615" cy="47122684"/>
          </a:xfrm>
        </p:spPr>
        <p:txBody>
          <a:bodyPr>
            <a:normAutofit/>
          </a:bodyPr>
          <a:lstStyle/>
          <a:p>
            <a:pPr marL="305435" indent="-305435"/>
            <a:endParaRPr lang="en-IN" sz="2800" dirty="0">
              <a:solidFill>
                <a:srgbClr val="0F0F0F"/>
              </a:solidFill>
              <a:ea typeface="+mn-lt"/>
              <a:cs typeface="+mn-lt"/>
            </a:endParaRPr>
          </a:p>
          <a:p>
            <a:pPr marL="305435" indent="-305435"/>
            <a:endParaRPr lang="en-IN" sz="2800" dirty="0"/>
          </a:p>
        </p:txBody>
      </p:sp>
      <p:sp>
        <p:nvSpPr>
          <p:cNvPr id="3" name="Rectangle 1">
            <a:extLst>
              <a:ext uri="{FF2B5EF4-FFF2-40B4-BE49-F238E27FC236}">
                <a16:creationId xmlns:a16="http://schemas.microsoft.com/office/drawing/2014/main" id="{A29291D7-4B36-1581-A98F-ADCC8396965D}"/>
              </a:ext>
            </a:extLst>
          </p:cNvPr>
          <p:cNvSpPr>
            <a:spLocks noChangeArrowheads="1"/>
          </p:cNvSpPr>
          <p:nvPr/>
        </p:nvSpPr>
        <p:spPr bwMode="auto">
          <a:xfrm>
            <a:off x="727496" y="1919751"/>
            <a:ext cx="9988677"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effectLst/>
                <a:latin typeface="Arial" panose="020B0604020202020204" pitchFamily="34" charset="0"/>
              </a:rPr>
              <a:t>The Employee Salary Prediction project effectively demonstrated how machine learning can be used to estimate salaries based on features such as experience, education level, job title, and location. Using a Linear Regression model, the system provided reasonably accurate predictions and highlighted the potential for data-driven decision-making in HR practices. During the implementation, challenges such as finding a clean and comprehensive dataset, handling categorical variables, and avoiding overfitting were encountered. Despite these challenges, the model proved to be a practical and interpretable solution. Future improvements could include using more advanced algorithms like Random Forest or </a:t>
            </a:r>
            <a:r>
              <a:rPr kumimoji="0" lang="en-US" altLang="en-US" sz="1800" b="0" i="0" u="none" strike="noStrike" cap="none" normalizeH="0" baseline="0" dirty="0" err="1">
                <a:ln>
                  <a:noFill/>
                </a:ln>
                <a:effectLst/>
                <a:latin typeface="Arial" panose="020B0604020202020204" pitchFamily="34" charset="0"/>
              </a:rPr>
              <a:t>XGBoost</a:t>
            </a:r>
            <a:r>
              <a:rPr kumimoji="0" lang="en-US" altLang="en-US" sz="1800" b="0" i="0" u="none" strike="noStrike" cap="none" normalizeH="0" baseline="0" dirty="0">
                <a:ln>
                  <a:noFill/>
                </a:ln>
                <a:effectLst/>
                <a:latin typeface="Arial" panose="020B0604020202020204" pitchFamily="34" charset="0"/>
              </a:rPr>
              <a:t>, adding more features such as company size or skill set, and deploying the model through a user-friendly web interface for broader usability.</a:t>
            </a:r>
          </a:p>
        </p:txBody>
      </p:sp>
    </p:spTree>
    <p:extLst>
      <p:ext uri="{BB962C8B-B14F-4D97-AF65-F5344CB8AC3E}">
        <p14:creationId xmlns:p14="http://schemas.microsoft.com/office/powerpoint/2010/main" val="3183315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sz="2000" dirty="0"/>
              <a:t>To enhance the accuracy and usefulness of the Employee Salary Prediction system, several improvements can be made. First, incorporating more advanced machine learning algorithms such as Random Forest, </a:t>
            </a:r>
            <a:r>
              <a:rPr lang="en-US" sz="2000" dirty="0" err="1"/>
              <a:t>XGBoost</a:t>
            </a:r>
            <a:r>
              <a:rPr lang="en-US" sz="2000" dirty="0"/>
              <a:t>, or Gradient Boosting can improve prediction performance by capturing complex patterns in the data. Additionally, expanding the dataset to include more diverse features like industry type, company size, employee skill set, and certifications can make the predictions more context-aware. Implementing a user-friendly web interface using frameworks like Flask or </a:t>
            </a:r>
            <a:r>
              <a:rPr lang="en-US" sz="2000" dirty="0" err="1"/>
              <a:t>Streamlit</a:t>
            </a:r>
            <a:r>
              <a:rPr lang="en-US" sz="2000" dirty="0"/>
              <a:t> would make the system accessible to HR personnel and recruiters without technical expertise. Furthermore, integrating real-time data input and automated model retraining can ensure the system stays updated with current market trends. Lastly, adding interpretability tools like SHAP or LIME can help users understand how different features impact salary predictions, making the system more transparent and trustworthy.</a:t>
            </a:r>
            <a:endParaRPr lang="en-US" sz="20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3" name="Rectangle 1">
            <a:extLst>
              <a:ext uri="{FF2B5EF4-FFF2-40B4-BE49-F238E27FC236}">
                <a16:creationId xmlns:a16="http://schemas.microsoft.com/office/drawing/2014/main" id="{647F4D69-2A41-4062-DF8B-3F419995AA6A}"/>
              </a:ext>
            </a:extLst>
          </p:cNvPr>
          <p:cNvSpPr>
            <a:spLocks noGrp="1" noChangeArrowheads="1"/>
          </p:cNvSpPr>
          <p:nvPr>
            <p:ph idx="1"/>
          </p:nvPr>
        </p:nvSpPr>
        <p:spPr bwMode="auto">
          <a:xfrm>
            <a:off x="581192" y="1808311"/>
            <a:ext cx="11029616"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scikit-learn: Machine Learning in Python</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Pedregosa, F., </a:t>
            </a:r>
            <a:r>
              <a:rPr kumimoji="0" lang="en-US" altLang="en-US" sz="2000" b="0" i="0" u="none" strike="noStrike" cap="none" normalizeH="0" baseline="0" dirty="0" err="1">
                <a:ln>
                  <a:noFill/>
                </a:ln>
                <a:solidFill>
                  <a:schemeClr val="tx1"/>
                </a:solidFill>
                <a:effectLst/>
                <a:latin typeface="Arial" panose="020B0604020202020204" pitchFamily="34" charset="0"/>
              </a:rPr>
              <a:t>Varoquaux</a:t>
            </a:r>
            <a:r>
              <a:rPr kumimoji="0" lang="en-US" altLang="en-US" sz="2000" b="0" i="0" u="none" strike="noStrike" cap="none" normalizeH="0" baseline="0" dirty="0">
                <a:ln>
                  <a:noFill/>
                </a:ln>
                <a:solidFill>
                  <a:schemeClr val="tx1"/>
                </a:solidFill>
                <a:effectLst/>
                <a:latin typeface="Arial" panose="020B0604020202020204" pitchFamily="34" charset="0"/>
              </a:rPr>
              <a:t>, G., </a:t>
            </a:r>
            <a:r>
              <a:rPr kumimoji="0" lang="en-US" altLang="en-US" sz="2000" b="0" i="0" u="none" strike="noStrike" cap="none" normalizeH="0" baseline="0" dirty="0" err="1">
                <a:ln>
                  <a:noFill/>
                </a:ln>
                <a:solidFill>
                  <a:schemeClr val="tx1"/>
                </a:solidFill>
                <a:effectLst/>
                <a:latin typeface="Arial" panose="020B0604020202020204" pitchFamily="34" charset="0"/>
              </a:rPr>
              <a:t>Gramfort</a:t>
            </a:r>
            <a:r>
              <a:rPr kumimoji="0" lang="en-US" altLang="en-US" sz="2000" b="0" i="0" u="none" strike="noStrike" cap="none" normalizeH="0" baseline="0" dirty="0">
                <a:ln>
                  <a:noFill/>
                </a:ln>
                <a:solidFill>
                  <a:schemeClr val="tx1"/>
                </a:solidFill>
                <a:effectLst/>
                <a:latin typeface="Arial" panose="020B0604020202020204" pitchFamily="34" charset="0"/>
              </a:rPr>
              <a:t>, A., Michel, V., Thirion, B., Grisel, O., ... &amp; Duchesnay, É. (2011).</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1" u="none" strike="noStrike" cap="none" normalizeH="0" baseline="0" dirty="0">
                <a:ln>
                  <a:noFill/>
                </a:ln>
                <a:solidFill>
                  <a:schemeClr val="tx1"/>
                </a:solidFill>
                <a:effectLst/>
                <a:latin typeface="Arial" panose="020B0604020202020204" pitchFamily="34" charset="0"/>
              </a:rPr>
              <a:t>Journal of Machine Learning Research, 12, 2825-2830.</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https://scikit-learn.org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Hands-On Machine Learning with Scikit-Learn, </a:t>
            </a:r>
            <a:r>
              <a:rPr kumimoji="0" lang="en-US" altLang="en-US" sz="2000" b="1" i="0" u="none" strike="noStrike" cap="none" normalizeH="0" baseline="0" dirty="0" err="1">
                <a:ln>
                  <a:noFill/>
                </a:ln>
                <a:solidFill>
                  <a:schemeClr val="tx1"/>
                </a:solidFill>
                <a:effectLst/>
                <a:latin typeface="Arial" panose="020B0604020202020204" pitchFamily="34" charset="0"/>
              </a:rPr>
              <a:t>Keras</a:t>
            </a:r>
            <a:r>
              <a:rPr kumimoji="0" lang="en-US" altLang="en-US" sz="2000" b="1" i="0" u="none" strike="noStrike" cap="none" normalizeH="0" baseline="0" dirty="0">
                <a:ln>
                  <a:noFill/>
                </a:ln>
                <a:solidFill>
                  <a:schemeClr val="tx1"/>
                </a:solidFill>
                <a:effectLst/>
                <a:latin typeface="Arial" panose="020B0604020202020204" pitchFamily="34" charset="0"/>
              </a:rPr>
              <a:t>, and TensorFlow</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Géron, A. (2019).</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1" u="none" strike="noStrike" cap="none" normalizeH="0" baseline="0" dirty="0">
                <a:ln>
                  <a:noFill/>
                </a:ln>
                <a:solidFill>
                  <a:schemeClr val="tx1"/>
                </a:solidFill>
                <a:effectLst/>
                <a:latin typeface="Arial" panose="020B0604020202020204" pitchFamily="34" charset="0"/>
              </a:rPr>
              <a:t>O'Reilly Media, 2nd Edition</a:t>
            </a:r>
            <a:r>
              <a:rPr kumimoji="0" lang="en-US" altLang="en-US" sz="2000" b="0" i="0" u="none" strike="noStrike" cap="none" normalizeH="0" baseline="0" dirty="0">
                <a:ln>
                  <a:noFill/>
                </a:ln>
                <a:solidFill>
                  <a:schemeClr val="tx1"/>
                </a:solidFill>
                <a:effectLst/>
                <a:latin typeface="Arial" panose="020B0604020202020204" pitchFamily="34" charset="0"/>
              </a:rPr>
              <a:t> – Practical guide for applying ML models in real-world scenarios.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Kaggle: Salary Prediction Dataset</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Example datasets for salary prediction and regression problems.</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https://www.kaggle.com</a:t>
            </a:r>
          </a:p>
        </p:txBody>
      </p:sp>
    </p:spTree>
    <p:extLst>
      <p:ext uri="{BB962C8B-B14F-4D97-AF65-F5344CB8AC3E}">
        <p14:creationId xmlns:p14="http://schemas.microsoft.com/office/powerpoint/2010/main" val="72895022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58</TotalTime>
  <Words>859</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Unicode MS</vt:lpstr>
      <vt:lpstr>Calibri</vt:lpstr>
      <vt:lpstr>Calibri Light</vt:lpstr>
      <vt:lpstr>Franklin Gothic Book</vt:lpstr>
      <vt:lpstr>Franklin Gothic Demi</vt:lpstr>
      <vt:lpstr>Wingdings</vt:lpstr>
      <vt:lpstr>Wingdings 2</vt:lpstr>
      <vt:lpstr>DividendVTI</vt:lpstr>
      <vt:lpstr>Employee Salary Prediction model using Machine Learning (ML)</vt:lpstr>
      <vt:lpstr>OUTLINE</vt:lpstr>
      <vt:lpstr>Problem Statement</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jyothula harshitha</cp:lastModifiedBy>
  <cp:revision>40</cp:revision>
  <dcterms:created xsi:type="dcterms:W3CDTF">2021-05-26T16:50:10Z</dcterms:created>
  <dcterms:modified xsi:type="dcterms:W3CDTF">2025-07-30T14:42:07Z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