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  <p:sldMasterId id="2147483669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8cd6b15be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8cd6b15be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28fecc42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28fecc420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8cd6b15be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8cd6b15be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to address: Why health care fraud is a problem-- both financially costly and has detrimental impact on patients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8cd6b15be_1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8cd6b15be_1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to address: why we want to focus on insurance companies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8cd6b15be_1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8cd6b15be_1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to address: what is the problem here, and why data analytics has the potential to address this challenge; describe the dataset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98d264f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98d264f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 variables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14be4e04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14be4e04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8cd6b15be_1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8cd6b15be_1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to address: Why we pick F-Score; what are the limitations of this model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8cd6b15be_1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8cd6b15be_1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8cd6b15be_1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8cd6b15be_1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 title="Carlson School of Management Brand 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457201" y="2042948"/>
            <a:ext cx="8388900" cy="10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50013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1112344" y="3133397"/>
            <a:ext cx="7074300" cy="8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533"/>
              </a:spcBef>
              <a:spcAft>
                <a:spcPts val="0"/>
              </a:spcAft>
              <a:buClr>
                <a:srgbClr val="650013"/>
              </a:buClr>
              <a:buSzPts val="2667"/>
              <a:buNone/>
              <a:defRPr>
                <a:solidFill>
                  <a:srgbClr val="65001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467"/>
              </a:spcBef>
              <a:spcAft>
                <a:spcPts val="0"/>
              </a:spcAft>
              <a:buClr>
                <a:srgbClr val="888888"/>
              </a:buClr>
              <a:buSzPts val="2333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33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33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333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333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333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333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650013"/>
              </a:buClr>
              <a:buSzPts val="3333"/>
              <a:buFont typeface="Arial"/>
              <a:buNone/>
              <a:defRPr sz="3333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333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 sz="1667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 sz="1333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33"/>
              </a:spcBef>
              <a:spcAft>
                <a:spcPts val="0"/>
              </a:spcAft>
              <a:buClr>
                <a:srgbClr val="888888"/>
              </a:buClr>
              <a:buSzPts val="1167"/>
              <a:buNone/>
              <a:defRPr sz="1167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33"/>
              </a:spcBef>
              <a:spcAft>
                <a:spcPts val="0"/>
              </a:spcAft>
              <a:buClr>
                <a:srgbClr val="888888"/>
              </a:buClr>
              <a:buSzPts val="1167"/>
              <a:buNone/>
              <a:defRPr sz="1167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33"/>
              </a:spcBef>
              <a:spcAft>
                <a:spcPts val="0"/>
              </a:spcAft>
              <a:buClr>
                <a:srgbClr val="888888"/>
              </a:buClr>
              <a:buSzPts val="1167"/>
              <a:buNone/>
              <a:defRPr sz="1167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33"/>
              </a:spcBef>
              <a:spcAft>
                <a:spcPts val="0"/>
              </a:spcAft>
              <a:buClr>
                <a:srgbClr val="888888"/>
              </a:buClr>
              <a:buSzPts val="1167"/>
              <a:buNone/>
              <a:defRPr sz="1167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33"/>
              </a:spcBef>
              <a:spcAft>
                <a:spcPts val="0"/>
              </a:spcAft>
              <a:buClr>
                <a:srgbClr val="888888"/>
              </a:buClr>
              <a:buSzPts val="1167"/>
              <a:buNone/>
              <a:defRPr sz="1167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33"/>
              </a:spcBef>
              <a:spcAft>
                <a:spcPts val="0"/>
              </a:spcAft>
              <a:buClr>
                <a:srgbClr val="888888"/>
              </a:buClr>
              <a:buSzPts val="1167"/>
              <a:buNone/>
              <a:defRPr sz="11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457200" y="381543"/>
            <a:ext cx="82296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650013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and Text" type="obj">
  <p:cSld name="OBJECT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42902" y="326952"/>
            <a:ext cx="84654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650013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42902" y="1028700"/>
            <a:ext cx="8465400" cy="3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4pPr>
            <a:lvl5pPr marL="2286000" lvl="4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»"/>
              <a:defRPr sz="135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dt" idx="10"/>
          </p:nvPr>
        </p:nvSpPr>
        <p:spPr>
          <a:xfrm>
            <a:off x="335380" y="546104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ftr" idx="11"/>
          </p:nvPr>
        </p:nvSpPr>
        <p:spPr>
          <a:xfrm>
            <a:off x="335380" y="4788805"/>
            <a:ext cx="28956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6674645" y="4788805"/>
            <a:ext cx="21336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2510"/>
            <a:ext cx="9155430" cy="190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457200" y="283158"/>
            <a:ext cx="82296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650013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>
            <a:spLocks noGrp="1"/>
          </p:cNvSpPr>
          <p:nvPr>
            <p:ph type="ctrTitle"/>
          </p:nvPr>
        </p:nvSpPr>
        <p:spPr>
          <a:xfrm>
            <a:off x="457201" y="1525684"/>
            <a:ext cx="8388900" cy="21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50013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1"/>
          </p:nvPr>
        </p:nvSpPr>
        <p:spPr>
          <a:xfrm>
            <a:off x="1112344" y="2722079"/>
            <a:ext cx="7074300" cy="16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533"/>
              </a:spcBef>
              <a:spcAft>
                <a:spcPts val="0"/>
              </a:spcAft>
              <a:buClr>
                <a:srgbClr val="650013"/>
              </a:buClr>
              <a:buSzPts val="2667"/>
              <a:buNone/>
              <a:defRPr>
                <a:solidFill>
                  <a:srgbClr val="65001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467"/>
              </a:spcBef>
              <a:spcAft>
                <a:spcPts val="0"/>
              </a:spcAft>
              <a:buClr>
                <a:srgbClr val="888888"/>
              </a:buClr>
              <a:buSzPts val="2333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33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33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333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333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333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333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457200" y="283158"/>
            <a:ext cx="82296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650013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6745" algn="l" rtl="0">
              <a:spcBef>
                <a:spcPts val="467"/>
              </a:spcBef>
              <a:spcAft>
                <a:spcPts val="0"/>
              </a:spcAft>
              <a:buClr>
                <a:schemeClr val="dk1"/>
              </a:buClr>
              <a:buSzPts val="2333"/>
              <a:buChar char="•"/>
              <a:defRPr sz="2333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Char char="•"/>
              <a:defRPr sz="1667"/>
            </a:lvl3pPr>
            <a:lvl4pPr marL="182880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marL="274320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6745" algn="l" rtl="0">
              <a:spcBef>
                <a:spcPts val="467"/>
              </a:spcBef>
              <a:spcAft>
                <a:spcPts val="0"/>
              </a:spcAft>
              <a:buClr>
                <a:schemeClr val="dk1"/>
              </a:buClr>
              <a:buSzPts val="2333"/>
              <a:buChar char="•"/>
              <a:defRPr sz="2333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Char char="•"/>
              <a:defRPr sz="1667"/>
            </a:lvl3pPr>
            <a:lvl4pPr marL="182880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marL="274320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457200" y="283158"/>
            <a:ext cx="82296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650013"/>
              </a:buClr>
              <a:buSzPts val="25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None/>
              <a:defRPr sz="1667" b="1"/>
            </a:lvl2pPr>
            <a:lvl3pPr marL="137160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 b="1"/>
            </a:lvl4pPr>
            <a:lvl5pPr marL="2286000" lvl="4" indent="-228600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 b="1"/>
            </a:lvl5pPr>
            <a:lvl6pPr marL="2743200" lvl="5" indent="-228600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 b="1"/>
            </a:lvl6pPr>
            <a:lvl7pPr marL="3200400" lvl="6" indent="-228600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 b="1"/>
            </a:lvl7pPr>
            <a:lvl8pPr marL="3657600" lvl="7" indent="-228600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 b="1"/>
            </a:lvl8pPr>
            <a:lvl9pPr marL="4114800" lvl="8" indent="-228600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 b="1"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Char char="–"/>
              <a:defRPr sz="1667"/>
            </a:lvl2pPr>
            <a:lvl3pPr marL="137160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3245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–"/>
              <a:defRPr sz="1333"/>
            </a:lvl4pPr>
            <a:lvl5pPr marL="2286000" lvl="4" indent="-313245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»"/>
              <a:defRPr sz="1333"/>
            </a:lvl5pPr>
            <a:lvl6pPr marL="2743200" lvl="5" indent="-313245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6pPr>
            <a:lvl7pPr marL="3200400" lvl="6" indent="-313245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7pPr>
            <a:lvl8pPr marL="3657600" lvl="7" indent="-313245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8pPr>
            <a:lvl9pPr marL="4114800" lvl="8" indent="-313245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None/>
              <a:defRPr sz="1667" b="1"/>
            </a:lvl2pPr>
            <a:lvl3pPr marL="137160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 b="1"/>
            </a:lvl4pPr>
            <a:lvl5pPr marL="2286000" lvl="4" indent="-228600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 b="1"/>
            </a:lvl5pPr>
            <a:lvl6pPr marL="2743200" lvl="5" indent="-228600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 b="1"/>
            </a:lvl6pPr>
            <a:lvl7pPr marL="3200400" lvl="6" indent="-228600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 b="1"/>
            </a:lvl7pPr>
            <a:lvl8pPr marL="3657600" lvl="7" indent="-228600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 b="1"/>
            </a:lvl8pPr>
            <a:lvl9pPr marL="4114800" lvl="8" indent="-228600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 b="1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Char char="–"/>
              <a:defRPr sz="1667"/>
            </a:lvl2pPr>
            <a:lvl3pPr marL="137160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3245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–"/>
              <a:defRPr sz="1333"/>
            </a:lvl4pPr>
            <a:lvl5pPr marL="2286000" lvl="4" indent="-313245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»"/>
              <a:defRPr sz="1333"/>
            </a:lvl5pPr>
            <a:lvl6pPr marL="2743200" lvl="5" indent="-313245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6pPr>
            <a:lvl7pPr marL="3200400" lvl="6" indent="-313245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7pPr>
            <a:lvl8pPr marL="3657600" lvl="7" indent="-313245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8pPr>
            <a:lvl9pPr marL="4114800" lvl="8" indent="-313245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title="Carlson School Header Image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" y="0"/>
            <a:ext cx="9152581" cy="17602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283158"/>
            <a:ext cx="82296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650013"/>
              </a:buClr>
              <a:buSzPts val="2500"/>
              <a:buFont typeface="Arial"/>
              <a:buNone/>
              <a:defRPr sz="2500" b="0" i="0" u="none" strike="noStrike" cap="none">
                <a:solidFill>
                  <a:srgbClr val="65001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6745" algn="l" rtl="0">
              <a:spcBef>
                <a:spcPts val="467"/>
              </a:spcBef>
              <a:spcAft>
                <a:spcPts val="0"/>
              </a:spcAft>
              <a:buClr>
                <a:schemeClr val="dk1"/>
              </a:buClr>
              <a:buSzPts val="2333"/>
              <a:buFont typeface="Arial"/>
              <a:buChar char="–"/>
              <a:defRPr sz="2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»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ctrTitle"/>
          </p:nvPr>
        </p:nvSpPr>
        <p:spPr>
          <a:xfrm>
            <a:off x="103200" y="1802450"/>
            <a:ext cx="9040800" cy="109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Healthcare Fraud Detection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How insurance companies can leverage data analytics </a:t>
            </a:r>
            <a:endParaRPr sz="2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to detect fraudulent activities</a:t>
            </a:r>
            <a:endParaRPr sz="2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  <p:sp>
        <p:nvSpPr>
          <p:cNvPr id="117" name="Google Shape;117;p23"/>
          <p:cNvSpPr txBox="1">
            <a:spLocks noGrp="1"/>
          </p:cNvSpPr>
          <p:nvPr>
            <p:ph type="subTitle" idx="1"/>
          </p:nvPr>
        </p:nvSpPr>
        <p:spPr>
          <a:xfrm>
            <a:off x="755100" y="4276500"/>
            <a:ext cx="8388900" cy="8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533"/>
              </a:spcBef>
              <a:spcAft>
                <a:spcPts val="0"/>
              </a:spcAft>
              <a:buNone/>
            </a:pPr>
            <a:r>
              <a:rPr lang="en" sz="1667"/>
              <a:t>Allen Hu, </a:t>
            </a:r>
            <a:r>
              <a:rPr lang="en" sz="1650">
                <a:highlight>
                  <a:srgbClr val="FFFFFF"/>
                </a:highlight>
              </a:rPr>
              <a:t>Harshitha Kuriminisetty</a:t>
            </a:r>
            <a:r>
              <a:rPr lang="en" sz="1667"/>
              <a:t>, Monica Ou,</a:t>
            </a:r>
            <a:endParaRPr sz="1667"/>
          </a:p>
          <a:p>
            <a:pPr marL="0" lvl="0" indent="0" algn="r" rtl="0">
              <a:spcBef>
                <a:spcPts val="533"/>
              </a:spcBef>
              <a:spcAft>
                <a:spcPts val="0"/>
              </a:spcAft>
              <a:buNone/>
            </a:pPr>
            <a:r>
              <a:rPr lang="en" sz="1667"/>
              <a:t> Shaleen Swarup, Zeyu Wang</a:t>
            </a:r>
            <a:endParaRPr sz="1667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675" y="1028700"/>
            <a:ext cx="2905125" cy="36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BEC5C2-0465-46E4-8FE7-ABE4FFA079A2}"/>
              </a:ext>
            </a:extLst>
          </p:cNvPr>
          <p:cNvSpPr/>
          <p:nvPr/>
        </p:nvSpPr>
        <p:spPr>
          <a:xfrm>
            <a:off x="2195639" y="2110085"/>
            <a:ext cx="3223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sz="5400" b="1" i="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/>
              </a:rPr>
              <a:t>THE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END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342902" y="326952"/>
            <a:ext cx="8465400" cy="538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0"/>
              <a:t>Health care fraud has many costs</a:t>
            </a:r>
            <a:endParaRPr b="0"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342900" y="1028700"/>
            <a:ext cx="8580300" cy="369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Financial losses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The National Health Care Anti-Fraud Association (NHCAA) estimates that health care insurance fraud costs the United States roughly $68 billion annually </a:t>
            </a:r>
            <a:endParaRPr sz="2000"/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About 3 percent of the nation's total health care expenditures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This leads to higher premiums and out-of-pocket expenses, as well as reduced benefits and coverage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Patient harm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Subjected to unnecessary procedures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Identity theft</a:t>
            </a:r>
            <a:endParaRPr sz="2000"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700" y="3149625"/>
            <a:ext cx="2658500" cy="199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342900" y="326950"/>
            <a:ext cx="8465400" cy="86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0"/>
              <a:t>Health care fraud is a multifaceted problem</a:t>
            </a:r>
            <a:endParaRPr sz="3400" b="0"/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342900" y="840150"/>
            <a:ext cx="8465400" cy="326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  <a:p>
            <a:pPr marL="457200" lvl="0" indent="-361950" algn="l" rtl="0">
              <a:spcBef>
                <a:spcPts val="42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There are many different avenues for fraud to occur </a:t>
            </a:r>
            <a:endParaRPr/>
          </a:p>
          <a:p>
            <a:pPr marL="45720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  <a:p>
            <a:pPr marL="457200" lvl="0" indent="-361950" algn="l" rtl="0">
              <a:spcBef>
                <a:spcPts val="42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Common types of healthcare fraud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/>
              <a:t>Billing for services that were never performed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/>
              <a:t>“Upcoding”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/>
              <a:t>“Unbundling”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/>
              <a:t>Submitting a claim more than once</a:t>
            </a:r>
            <a:endParaRPr/>
          </a:p>
          <a:p>
            <a:pPr marL="45720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900" y="2951025"/>
            <a:ext cx="3379000" cy="21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23400" y="477325"/>
            <a:ext cx="8658300" cy="594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0"/>
              <a:t>Why data analytics has the potential to solve the problem</a:t>
            </a:r>
            <a:endParaRPr sz="3400" b="0"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342900" y="1515500"/>
            <a:ext cx="8619300" cy="3127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42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Subjective nature of health care and complexity of the American health care system, health care insurance fraud has traditionally been difficult to diagnose</a:t>
            </a:r>
            <a:endParaRPr sz="1800"/>
          </a:p>
          <a:p>
            <a:pPr marL="45720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42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Fraudulent cases have certain shared identifying characteristics </a:t>
            </a:r>
            <a:endParaRPr sz="1800"/>
          </a:p>
          <a:p>
            <a:pPr marL="45720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42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We sought to create a model that would help us accurately identify fraudulent claims as well as identify patterns in these claims that would allow us to detect and prevent future fraud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23400" y="477325"/>
            <a:ext cx="8658300" cy="594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0"/>
              <a:t>Description of the dataset</a:t>
            </a:r>
            <a:endParaRPr sz="3400" b="0"/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342900" y="1249125"/>
            <a:ext cx="8619300" cy="339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spcBef>
                <a:spcPts val="42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Beneficiary Data :  Details of Customers taking Insurance with the companies</a:t>
            </a:r>
            <a:endParaRPr sz="1700"/>
          </a:p>
          <a:p>
            <a:pPr marL="45720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spcBef>
                <a:spcPts val="42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Outpatients Data: Contains data of the healthcare provider claims that are made for the customers who visited the health care center</a:t>
            </a:r>
            <a:endParaRPr sz="1700"/>
          </a:p>
          <a:p>
            <a:pPr marL="45720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spcBef>
                <a:spcPts val="42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Inpatients Data: Contains data of the healthcare provider claims of the customers who visited and got admitted in health care center </a:t>
            </a:r>
            <a:endParaRPr sz="1700"/>
          </a:p>
          <a:p>
            <a:pPr marL="45720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spcBef>
                <a:spcPts val="42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Provider Data: Containing the details of whether a provider is making fraud or non fraud claims.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342902" y="326952"/>
            <a:ext cx="8465400" cy="538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0"/>
              <a:t>Key factors to detecting fraud</a:t>
            </a:r>
            <a:endParaRPr sz="3400" b="0"/>
          </a:p>
        </p:txBody>
      </p:sp>
      <p:sp>
        <p:nvSpPr>
          <p:cNvPr id="149" name="Google Shape;149;p28"/>
          <p:cNvSpPr txBox="1">
            <a:spLocks noGrp="1"/>
          </p:cNvSpPr>
          <p:nvPr>
            <p:ph type="body" idx="1"/>
          </p:nvPr>
        </p:nvSpPr>
        <p:spPr>
          <a:xfrm>
            <a:off x="339302" y="865450"/>
            <a:ext cx="8465400" cy="361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1950" algn="l" rtl="0">
              <a:spcBef>
                <a:spcPts val="42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Fraudulent activities demonstrate similar patterns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/>
              <a:t>Number of days in hospitals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/>
              <a:t>Insurance claim amount reimbursed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/>
              <a:t>Attending physicians</a:t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75" y="2238775"/>
            <a:ext cx="4338626" cy="275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425" y="2289550"/>
            <a:ext cx="4043374" cy="27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342902" y="326952"/>
            <a:ext cx="8465400" cy="538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0"/>
              <a:t>Fraud Detection Model (K-NN) Evaluation</a:t>
            </a:r>
            <a:endParaRPr sz="3400" b="0"/>
          </a:p>
        </p:txBody>
      </p:sp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xfrm>
            <a:off x="342900" y="818275"/>
            <a:ext cx="8727000" cy="417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r>
              <a:rPr lang="en"/>
              <a:t>Performance metrics: F-Score (0.4005), balance out recall and precision</a:t>
            </a:r>
            <a:endParaRPr/>
          </a:p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 rotWithShape="1">
          <a:blip r:embed="rId3">
            <a:alphaModFix/>
          </a:blip>
          <a:srcRect r="911"/>
          <a:stretch/>
        </p:blipFill>
        <p:spPr>
          <a:xfrm>
            <a:off x="418900" y="1699200"/>
            <a:ext cx="3860649" cy="322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9"/>
          <p:cNvSpPr txBox="1"/>
          <p:nvPr/>
        </p:nvSpPr>
        <p:spPr>
          <a:xfrm>
            <a:off x="2154400" y="3566100"/>
            <a:ext cx="21723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Under the Curve: 0.6318</a:t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5225" y="1699200"/>
            <a:ext cx="4486476" cy="322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 txBox="1"/>
          <p:nvPr/>
        </p:nvSpPr>
        <p:spPr>
          <a:xfrm>
            <a:off x="5944750" y="2425625"/>
            <a:ext cx="2718000" cy="1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targeting the top 25% records that are most likely to be fraudulent, the model performs 1.5 times as good as random classifier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42902" y="326952"/>
            <a:ext cx="8465400" cy="538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0"/>
              <a:t>Benefits to using our fraud detection model</a:t>
            </a:r>
            <a:endParaRPr sz="3400" b="0"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42902" y="1028700"/>
            <a:ext cx="8465400" cy="361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 using this model, insurance companies will be able to:</a:t>
            </a:r>
            <a:endParaRPr/>
          </a:p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Further scrutinize claims for fraud and potentially cut losses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With a cutoff level of 0.7, we estimate that a health insurance provider can save roughly 16% on the cases in this dataset -  $14,280,910 out of $88,741,170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Lower the insurance premium and attract more customers</a:t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2625" y="3377600"/>
            <a:ext cx="2351375" cy="17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xfrm>
            <a:off x="342900" y="326949"/>
            <a:ext cx="8465400" cy="803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0"/>
              <a:t>Limitations</a:t>
            </a:r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body" idx="1"/>
          </p:nvPr>
        </p:nvSpPr>
        <p:spPr>
          <a:xfrm>
            <a:off x="342900" y="1331800"/>
            <a:ext cx="8465400" cy="331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spcBef>
                <a:spcPts val="42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Class Imbalance: Only a small percentage of claims are actually fraud,</a:t>
            </a:r>
            <a:r>
              <a:rPr lang="en" sz="1700">
                <a:solidFill>
                  <a:srgbClr val="333333"/>
                </a:solidFill>
                <a:highlight>
                  <a:srgbClr val="FCFCFC"/>
                </a:highlight>
              </a:rPr>
              <a:t> so the class distribution of data is highly imbalanced. This leads to decreased predictive performance in classifying the claims which are fraud.</a:t>
            </a:r>
            <a:br>
              <a:rPr lang="en" sz="1700">
                <a:solidFill>
                  <a:srgbClr val="333333"/>
                </a:solidFill>
                <a:highlight>
                  <a:srgbClr val="FCFCFC"/>
                </a:highlight>
              </a:rPr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Outpatient data is insufficient to make predictions or draw any patterns as the features which indicate fraud may not have been captured in the existing data.</a:t>
            </a:r>
            <a:br>
              <a:rPr lang="en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The pattern of fraud can change over time. Healthcare providers can change their patterns of fraud, once they realise that the model has become proficient in detecting their fraud patterns.</a:t>
            </a:r>
            <a:endParaRPr sz="1700"/>
          </a:p>
          <a:p>
            <a:pPr marL="91440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602</Words>
  <Application>Microsoft Office PowerPoint</Application>
  <PresentationFormat>On-screen Show (16:9)</PresentationFormat>
  <Paragraphs>68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Simple Light</vt:lpstr>
      <vt:lpstr>Office Theme</vt:lpstr>
      <vt:lpstr>Healthcare Fraud Detection  How insurance companies can leverage data analytics  to detect fraudulent activities </vt:lpstr>
      <vt:lpstr>Health care fraud has many costs</vt:lpstr>
      <vt:lpstr>Health care fraud is a multifaceted problem</vt:lpstr>
      <vt:lpstr>Why data analytics has the potential to solve the problem</vt:lpstr>
      <vt:lpstr>Description of the dataset</vt:lpstr>
      <vt:lpstr>Key factors to detecting fraud</vt:lpstr>
      <vt:lpstr>Fraud Detection Model (K-NN) Evaluation</vt:lpstr>
      <vt:lpstr>Benefits to using our fraud detection model</vt:lpstr>
      <vt:lpstr>Limitations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Fraud Detection  How insurance companies can leverage data analytics  to detect fraudulent activities </dc:title>
  <cp:lastModifiedBy>kuriminisetty harshitha</cp:lastModifiedBy>
  <cp:revision>2</cp:revision>
  <dcterms:modified xsi:type="dcterms:W3CDTF">2020-11-11T23:36:49Z</dcterms:modified>
</cp:coreProperties>
</file>