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1" r:id="rId2"/>
    <p:sldId id="256" r:id="rId3"/>
    <p:sldId id="257" r:id="rId4"/>
    <p:sldId id="258" r:id="rId5"/>
    <p:sldId id="259" r:id="rId6"/>
    <p:sldId id="260"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4F00"/>
    <a:srgbClr val="00AA48"/>
    <a:srgbClr val="590000"/>
    <a:srgbClr val="60A5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39" d="100"/>
          <a:sy n="39" d="100"/>
        </p:scale>
        <p:origin x="60" y="5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452DB-8590-006E-9290-A11541062EB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D3CFFA71-7D74-0EAE-EB35-F848AA69F7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78925E37-A75F-CA37-7FC3-1FC44917215B}"/>
              </a:ext>
            </a:extLst>
          </p:cNvPr>
          <p:cNvSpPr>
            <a:spLocks noGrp="1"/>
          </p:cNvSpPr>
          <p:nvPr>
            <p:ph type="dt" sz="half" idx="10"/>
          </p:nvPr>
        </p:nvSpPr>
        <p:spPr/>
        <p:txBody>
          <a:bodyPr/>
          <a:lstStyle/>
          <a:p>
            <a:fld id="{1F18439D-C07B-7546-8B2A-C1D39487F647}" type="datetimeFigureOut">
              <a:rPr lang="en-US" smtClean="0"/>
              <a:t>2/10/2025</a:t>
            </a:fld>
            <a:endParaRPr lang="en-US"/>
          </a:p>
        </p:txBody>
      </p:sp>
      <p:sp>
        <p:nvSpPr>
          <p:cNvPr id="5" name="Footer Placeholder 4">
            <a:extLst>
              <a:ext uri="{FF2B5EF4-FFF2-40B4-BE49-F238E27FC236}">
                <a16:creationId xmlns:a16="http://schemas.microsoft.com/office/drawing/2014/main" id="{DF4CBF78-B257-41A5-67FD-CA2EFF84E8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380B8A-3AC0-37E4-082E-B8BE8043BF95}"/>
              </a:ext>
            </a:extLst>
          </p:cNvPr>
          <p:cNvSpPr>
            <a:spLocks noGrp="1"/>
          </p:cNvSpPr>
          <p:nvPr>
            <p:ph type="sldNum" sz="quarter" idx="12"/>
          </p:nvPr>
        </p:nvSpPr>
        <p:spPr/>
        <p:txBody>
          <a:bodyPr/>
          <a:lstStyle/>
          <a:p>
            <a:fld id="{622AD04D-BC80-2E46-8C1C-88DC9244BBBC}" type="slidenum">
              <a:rPr lang="en-US" smtClean="0"/>
              <a:t>‹#›</a:t>
            </a:fld>
            <a:endParaRPr lang="en-US"/>
          </a:p>
        </p:txBody>
      </p:sp>
    </p:spTree>
    <p:extLst>
      <p:ext uri="{BB962C8B-B14F-4D97-AF65-F5344CB8AC3E}">
        <p14:creationId xmlns:p14="http://schemas.microsoft.com/office/powerpoint/2010/main" val="2861073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CDA18-FED3-464A-A625-18C6420D8A6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D6D55E1-31A7-F843-287E-0AAD57E95B1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4F12DDB-2832-B882-5140-E3FD8E7169ED}"/>
              </a:ext>
            </a:extLst>
          </p:cNvPr>
          <p:cNvSpPr>
            <a:spLocks noGrp="1"/>
          </p:cNvSpPr>
          <p:nvPr>
            <p:ph type="dt" sz="half" idx="10"/>
          </p:nvPr>
        </p:nvSpPr>
        <p:spPr/>
        <p:txBody>
          <a:bodyPr/>
          <a:lstStyle/>
          <a:p>
            <a:fld id="{1F18439D-C07B-7546-8B2A-C1D39487F647}" type="datetimeFigureOut">
              <a:rPr lang="en-US" smtClean="0"/>
              <a:t>2/10/2025</a:t>
            </a:fld>
            <a:endParaRPr lang="en-US"/>
          </a:p>
        </p:txBody>
      </p:sp>
      <p:sp>
        <p:nvSpPr>
          <p:cNvPr id="5" name="Footer Placeholder 4">
            <a:extLst>
              <a:ext uri="{FF2B5EF4-FFF2-40B4-BE49-F238E27FC236}">
                <a16:creationId xmlns:a16="http://schemas.microsoft.com/office/drawing/2014/main" id="{9FD77B4E-68B7-1753-3F81-FBEE75E631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61A361-0322-7FFB-5B03-5A7C522451BC}"/>
              </a:ext>
            </a:extLst>
          </p:cNvPr>
          <p:cNvSpPr>
            <a:spLocks noGrp="1"/>
          </p:cNvSpPr>
          <p:nvPr>
            <p:ph type="sldNum" sz="quarter" idx="12"/>
          </p:nvPr>
        </p:nvSpPr>
        <p:spPr/>
        <p:txBody>
          <a:bodyPr/>
          <a:lstStyle/>
          <a:p>
            <a:fld id="{622AD04D-BC80-2E46-8C1C-88DC9244BBBC}" type="slidenum">
              <a:rPr lang="en-US" smtClean="0"/>
              <a:t>‹#›</a:t>
            </a:fld>
            <a:endParaRPr lang="en-US"/>
          </a:p>
        </p:txBody>
      </p:sp>
    </p:spTree>
    <p:extLst>
      <p:ext uri="{BB962C8B-B14F-4D97-AF65-F5344CB8AC3E}">
        <p14:creationId xmlns:p14="http://schemas.microsoft.com/office/powerpoint/2010/main" val="1050815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2E9589-0FF1-95C4-8FD3-4AEF8E7E0B8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39641BB-105E-AB86-A7B8-E3602AB659E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F375785-3602-F58E-32A6-962377DFA9AB}"/>
              </a:ext>
            </a:extLst>
          </p:cNvPr>
          <p:cNvSpPr>
            <a:spLocks noGrp="1"/>
          </p:cNvSpPr>
          <p:nvPr>
            <p:ph type="dt" sz="half" idx="10"/>
          </p:nvPr>
        </p:nvSpPr>
        <p:spPr/>
        <p:txBody>
          <a:bodyPr/>
          <a:lstStyle/>
          <a:p>
            <a:fld id="{1F18439D-C07B-7546-8B2A-C1D39487F647}" type="datetimeFigureOut">
              <a:rPr lang="en-US" smtClean="0"/>
              <a:t>2/10/2025</a:t>
            </a:fld>
            <a:endParaRPr lang="en-US"/>
          </a:p>
        </p:txBody>
      </p:sp>
      <p:sp>
        <p:nvSpPr>
          <p:cNvPr id="5" name="Footer Placeholder 4">
            <a:extLst>
              <a:ext uri="{FF2B5EF4-FFF2-40B4-BE49-F238E27FC236}">
                <a16:creationId xmlns:a16="http://schemas.microsoft.com/office/drawing/2014/main" id="{623E95A5-1932-C3F0-2E2A-3212F7F3E8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378785-CF9D-D71B-CE30-0FF6F04653F6}"/>
              </a:ext>
            </a:extLst>
          </p:cNvPr>
          <p:cNvSpPr>
            <a:spLocks noGrp="1"/>
          </p:cNvSpPr>
          <p:nvPr>
            <p:ph type="sldNum" sz="quarter" idx="12"/>
          </p:nvPr>
        </p:nvSpPr>
        <p:spPr/>
        <p:txBody>
          <a:bodyPr/>
          <a:lstStyle/>
          <a:p>
            <a:fld id="{622AD04D-BC80-2E46-8C1C-88DC9244BBBC}" type="slidenum">
              <a:rPr lang="en-US" smtClean="0"/>
              <a:t>‹#›</a:t>
            </a:fld>
            <a:endParaRPr lang="en-US"/>
          </a:p>
        </p:txBody>
      </p:sp>
    </p:spTree>
    <p:extLst>
      <p:ext uri="{BB962C8B-B14F-4D97-AF65-F5344CB8AC3E}">
        <p14:creationId xmlns:p14="http://schemas.microsoft.com/office/powerpoint/2010/main" val="3421862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1B1D-21F6-E344-E2A8-9E34B68FF25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E35400A-1663-9554-A563-91511E28848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9D37A85-B854-8970-7B47-949D4041B3A2}"/>
              </a:ext>
            </a:extLst>
          </p:cNvPr>
          <p:cNvSpPr>
            <a:spLocks noGrp="1"/>
          </p:cNvSpPr>
          <p:nvPr>
            <p:ph type="dt" sz="half" idx="10"/>
          </p:nvPr>
        </p:nvSpPr>
        <p:spPr/>
        <p:txBody>
          <a:bodyPr/>
          <a:lstStyle/>
          <a:p>
            <a:fld id="{1F18439D-C07B-7546-8B2A-C1D39487F647}" type="datetimeFigureOut">
              <a:rPr lang="en-US" smtClean="0"/>
              <a:t>2/10/2025</a:t>
            </a:fld>
            <a:endParaRPr lang="en-US"/>
          </a:p>
        </p:txBody>
      </p:sp>
      <p:sp>
        <p:nvSpPr>
          <p:cNvPr id="5" name="Footer Placeholder 4">
            <a:extLst>
              <a:ext uri="{FF2B5EF4-FFF2-40B4-BE49-F238E27FC236}">
                <a16:creationId xmlns:a16="http://schemas.microsoft.com/office/drawing/2014/main" id="{A8070061-1036-3CD0-6955-9BCDAF4073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9B815E-9134-F6DC-5FF0-1E26D6E20C23}"/>
              </a:ext>
            </a:extLst>
          </p:cNvPr>
          <p:cNvSpPr>
            <a:spLocks noGrp="1"/>
          </p:cNvSpPr>
          <p:nvPr>
            <p:ph type="sldNum" sz="quarter" idx="12"/>
          </p:nvPr>
        </p:nvSpPr>
        <p:spPr/>
        <p:txBody>
          <a:bodyPr/>
          <a:lstStyle/>
          <a:p>
            <a:fld id="{622AD04D-BC80-2E46-8C1C-88DC9244BBBC}" type="slidenum">
              <a:rPr lang="en-US" smtClean="0"/>
              <a:t>‹#›</a:t>
            </a:fld>
            <a:endParaRPr lang="en-US"/>
          </a:p>
        </p:txBody>
      </p:sp>
    </p:spTree>
    <p:extLst>
      <p:ext uri="{BB962C8B-B14F-4D97-AF65-F5344CB8AC3E}">
        <p14:creationId xmlns:p14="http://schemas.microsoft.com/office/powerpoint/2010/main" val="2649668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2D4F6-6691-5260-92FF-B40552654C7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BD7FE50-3B50-F43B-7B73-7AD74DD22CF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2270446-30A4-76E6-A35B-58A089A67C42}"/>
              </a:ext>
            </a:extLst>
          </p:cNvPr>
          <p:cNvSpPr>
            <a:spLocks noGrp="1"/>
          </p:cNvSpPr>
          <p:nvPr>
            <p:ph type="dt" sz="half" idx="10"/>
          </p:nvPr>
        </p:nvSpPr>
        <p:spPr/>
        <p:txBody>
          <a:bodyPr/>
          <a:lstStyle/>
          <a:p>
            <a:fld id="{1F18439D-C07B-7546-8B2A-C1D39487F647}" type="datetimeFigureOut">
              <a:rPr lang="en-US" smtClean="0"/>
              <a:t>2/10/2025</a:t>
            </a:fld>
            <a:endParaRPr lang="en-US"/>
          </a:p>
        </p:txBody>
      </p:sp>
      <p:sp>
        <p:nvSpPr>
          <p:cNvPr id="5" name="Footer Placeholder 4">
            <a:extLst>
              <a:ext uri="{FF2B5EF4-FFF2-40B4-BE49-F238E27FC236}">
                <a16:creationId xmlns:a16="http://schemas.microsoft.com/office/drawing/2014/main" id="{83D9AEAD-FEA2-CF80-CBA6-F7E5D5D69B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98E62D-8AE8-2388-780D-F202BF8CF5FE}"/>
              </a:ext>
            </a:extLst>
          </p:cNvPr>
          <p:cNvSpPr>
            <a:spLocks noGrp="1"/>
          </p:cNvSpPr>
          <p:nvPr>
            <p:ph type="sldNum" sz="quarter" idx="12"/>
          </p:nvPr>
        </p:nvSpPr>
        <p:spPr/>
        <p:txBody>
          <a:bodyPr/>
          <a:lstStyle/>
          <a:p>
            <a:fld id="{622AD04D-BC80-2E46-8C1C-88DC9244BBBC}" type="slidenum">
              <a:rPr lang="en-US" smtClean="0"/>
              <a:t>‹#›</a:t>
            </a:fld>
            <a:endParaRPr lang="en-US"/>
          </a:p>
        </p:txBody>
      </p:sp>
    </p:spTree>
    <p:extLst>
      <p:ext uri="{BB962C8B-B14F-4D97-AF65-F5344CB8AC3E}">
        <p14:creationId xmlns:p14="http://schemas.microsoft.com/office/powerpoint/2010/main" val="751871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27EB4-3E0A-BBA5-F146-34EB8017DD1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13E1673-FEE2-B2A5-EB7C-8BD71324CB8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3C79383A-63D6-B533-C0C3-F660311A582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88C77AE-08A6-83E7-BADD-7BC160812EF4}"/>
              </a:ext>
            </a:extLst>
          </p:cNvPr>
          <p:cNvSpPr>
            <a:spLocks noGrp="1"/>
          </p:cNvSpPr>
          <p:nvPr>
            <p:ph type="dt" sz="half" idx="10"/>
          </p:nvPr>
        </p:nvSpPr>
        <p:spPr/>
        <p:txBody>
          <a:bodyPr/>
          <a:lstStyle/>
          <a:p>
            <a:fld id="{1F18439D-C07B-7546-8B2A-C1D39487F647}" type="datetimeFigureOut">
              <a:rPr lang="en-US" smtClean="0"/>
              <a:t>2/10/2025</a:t>
            </a:fld>
            <a:endParaRPr lang="en-US"/>
          </a:p>
        </p:txBody>
      </p:sp>
      <p:sp>
        <p:nvSpPr>
          <p:cNvPr id="6" name="Footer Placeholder 5">
            <a:extLst>
              <a:ext uri="{FF2B5EF4-FFF2-40B4-BE49-F238E27FC236}">
                <a16:creationId xmlns:a16="http://schemas.microsoft.com/office/drawing/2014/main" id="{76760AE1-9B5C-C431-C481-F732493E09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69CE0D-5394-B726-B288-6511C739F2D1}"/>
              </a:ext>
            </a:extLst>
          </p:cNvPr>
          <p:cNvSpPr>
            <a:spLocks noGrp="1"/>
          </p:cNvSpPr>
          <p:nvPr>
            <p:ph type="sldNum" sz="quarter" idx="12"/>
          </p:nvPr>
        </p:nvSpPr>
        <p:spPr/>
        <p:txBody>
          <a:bodyPr/>
          <a:lstStyle/>
          <a:p>
            <a:fld id="{622AD04D-BC80-2E46-8C1C-88DC9244BBBC}" type="slidenum">
              <a:rPr lang="en-US" smtClean="0"/>
              <a:t>‹#›</a:t>
            </a:fld>
            <a:endParaRPr lang="en-US"/>
          </a:p>
        </p:txBody>
      </p:sp>
    </p:spTree>
    <p:extLst>
      <p:ext uri="{BB962C8B-B14F-4D97-AF65-F5344CB8AC3E}">
        <p14:creationId xmlns:p14="http://schemas.microsoft.com/office/powerpoint/2010/main" val="1237533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9E4C9-0D06-8BE3-459F-3479934141CC}"/>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E8AE5A6-F53C-D523-06CF-40FF4EA02C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A58955D-B2EB-65DD-2C1D-232C999EA50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92A77C0-2ACF-45A2-2C88-FAEC9756F5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5EF6E4E-F256-B9F7-FC1F-3E45187660D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DAEAFE3-B588-E5B3-8DFD-DE1BE95E829E}"/>
              </a:ext>
            </a:extLst>
          </p:cNvPr>
          <p:cNvSpPr>
            <a:spLocks noGrp="1"/>
          </p:cNvSpPr>
          <p:nvPr>
            <p:ph type="dt" sz="half" idx="10"/>
          </p:nvPr>
        </p:nvSpPr>
        <p:spPr/>
        <p:txBody>
          <a:bodyPr/>
          <a:lstStyle/>
          <a:p>
            <a:fld id="{1F18439D-C07B-7546-8B2A-C1D39487F647}" type="datetimeFigureOut">
              <a:rPr lang="en-US" smtClean="0"/>
              <a:t>2/10/2025</a:t>
            </a:fld>
            <a:endParaRPr lang="en-US"/>
          </a:p>
        </p:txBody>
      </p:sp>
      <p:sp>
        <p:nvSpPr>
          <p:cNvPr id="8" name="Footer Placeholder 7">
            <a:extLst>
              <a:ext uri="{FF2B5EF4-FFF2-40B4-BE49-F238E27FC236}">
                <a16:creationId xmlns:a16="http://schemas.microsoft.com/office/drawing/2014/main" id="{38C3DAC2-2336-3EBC-8D79-75000F8E750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ECDBFE-BF3C-54B7-ED02-6E5907D4CDAA}"/>
              </a:ext>
            </a:extLst>
          </p:cNvPr>
          <p:cNvSpPr>
            <a:spLocks noGrp="1"/>
          </p:cNvSpPr>
          <p:nvPr>
            <p:ph type="sldNum" sz="quarter" idx="12"/>
          </p:nvPr>
        </p:nvSpPr>
        <p:spPr/>
        <p:txBody>
          <a:bodyPr/>
          <a:lstStyle/>
          <a:p>
            <a:fld id="{622AD04D-BC80-2E46-8C1C-88DC9244BBBC}" type="slidenum">
              <a:rPr lang="en-US" smtClean="0"/>
              <a:t>‹#›</a:t>
            </a:fld>
            <a:endParaRPr lang="en-US"/>
          </a:p>
        </p:txBody>
      </p:sp>
    </p:spTree>
    <p:extLst>
      <p:ext uri="{BB962C8B-B14F-4D97-AF65-F5344CB8AC3E}">
        <p14:creationId xmlns:p14="http://schemas.microsoft.com/office/powerpoint/2010/main" val="646788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B00F3-F1A9-568B-7159-9CD5D5898B8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5B60308-B05D-0A5C-08BA-8595326E7FD2}"/>
              </a:ext>
            </a:extLst>
          </p:cNvPr>
          <p:cNvSpPr>
            <a:spLocks noGrp="1"/>
          </p:cNvSpPr>
          <p:nvPr>
            <p:ph type="dt" sz="half" idx="10"/>
          </p:nvPr>
        </p:nvSpPr>
        <p:spPr/>
        <p:txBody>
          <a:bodyPr/>
          <a:lstStyle/>
          <a:p>
            <a:fld id="{1F18439D-C07B-7546-8B2A-C1D39487F647}" type="datetimeFigureOut">
              <a:rPr lang="en-US" smtClean="0"/>
              <a:t>2/10/2025</a:t>
            </a:fld>
            <a:endParaRPr lang="en-US"/>
          </a:p>
        </p:txBody>
      </p:sp>
      <p:sp>
        <p:nvSpPr>
          <p:cNvPr id="4" name="Footer Placeholder 3">
            <a:extLst>
              <a:ext uri="{FF2B5EF4-FFF2-40B4-BE49-F238E27FC236}">
                <a16:creationId xmlns:a16="http://schemas.microsoft.com/office/drawing/2014/main" id="{CE5D1046-0A80-473B-D25A-55F3E13B79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872102-6B76-36D8-6247-B98EE726CDBA}"/>
              </a:ext>
            </a:extLst>
          </p:cNvPr>
          <p:cNvSpPr>
            <a:spLocks noGrp="1"/>
          </p:cNvSpPr>
          <p:nvPr>
            <p:ph type="sldNum" sz="quarter" idx="12"/>
          </p:nvPr>
        </p:nvSpPr>
        <p:spPr/>
        <p:txBody>
          <a:bodyPr/>
          <a:lstStyle/>
          <a:p>
            <a:fld id="{622AD04D-BC80-2E46-8C1C-88DC9244BBBC}" type="slidenum">
              <a:rPr lang="en-US" smtClean="0"/>
              <a:t>‹#›</a:t>
            </a:fld>
            <a:endParaRPr lang="en-US"/>
          </a:p>
        </p:txBody>
      </p:sp>
    </p:spTree>
    <p:extLst>
      <p:ext uri="{BB962C8B-B14F-4D97-AF65-F5344CB8AC3E}">
        <p14:creationId xmlns:p14="http://schemas.microsoft.com/office/powerpoint/2010/main" val="892731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7DE93A-5899-88A6-C580-668B927171FC}"/>
              </a:ext>
            </a:extLst>
          </p:cNvPr>
          <p:cNvSpPr>
            <a:spLocks noGrp="1"/>
          </p:cNvSpPr>
          <p:nvPr>
            <p:ph type="dt" sz="half" idx="10"/>
          </p:nvPr>
        </p:nvSpPr>
        <p:spPr/>
        <p:txBody>
          <a:bodyPr/>
          <a:lstStyle/>
          <a:p>
            <a:fld id="{1F18439D-C07B-7546-8B2A-C1D39487F647}" type="datetimeFigureOut">
              <a:rPr lang="en-US" smtClean="0"/>
              <a:t>2/10/2025</a:t>
            </a:fld>
            <a:endParaRPr lang="en-US"/>
          </a:p>
        </p:txBody>
      </p:sp>
      <p:sp>
        <p:nvSpPr>
          <p:cNvPr id="3" name="Footer Placeholder 2">
            <a:extLst>
              <a:ext uri="{FF2B5EF4-FFF2-40B4-BE49-F238E27FC236}">
                <a16:creationId xmlns:a16="http://schemas.microsoft.com/office/drawing/2014/main" id="{D8E2F836-5174-2BE4-58C5-62BCFCAC99E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996EAE-8383-9139-399D-DD54CCBB5D63}"/>
              </a:ext>
            </a:extLst>
          </p:cNvPr>
          <p:cNvSpPr>
            <a:spLocks noGrp="1"/>
          </p:cNvSpPr>
          <p:nvPr>
            <p:ph type="sldNum" sz="quarter" idx="12"/>
          </p:nvPr>
        </p:nvSpPr>
        <p:spPr/>
        <p:txBody>
          <a:bodyPr/>
          <a:lstStyle/>
          <a:p>
            <a:fld id="{622AD04D-BC80-2E46-8C1C-88DC9244BBBC}" type="slidenum">
              <a:rPr lang="en-US" smtClean="0"/>
              <a:t>‹#›</a:t>
            </a:fld>
            <a:endParaRPr lang="en-US"/>
          </a:p>
        </p:txBody>
      </p:sp>
    </p:spTree>
    <p:extLst>
      <p:ext uri="{BB962C8B-B14F-4D97-AF65-F5344CB8AC3E}">
        <p14:creationId xmlns:p14="http://schemas.microsoft.com/office/powerpoint/2010/main" val="1413608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D9E7D-44EF-ADB1-4F79-554EA42FDE1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E07AE67-06F9-4DC0-A955-97B068AA4A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EAA46FB-8CC3-0053-AFB4-01A8811C05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B729ADC-1D01-81B3-9585-A396078EBFF6}"/>
              </a:ext>
            </a:extLst>
          </p:cNvPr>
          <p:cNvSpPr>
            <a:spLocks noGrp="1"/>
          </p:cNvSpPr>
          <p:nvPr>
            <p:ph type="dt" sz="half" idx="10"/>
          </p:nvPr>
        </p:nvSpPr>
        <p:spPr/>
        <p:txBody>
          <a:bodyPr/>
          <a:lstStyle/>
          <a:p>
            <a:fld id="{1F18439D-C07B-7546-8B2A-C1D39487F647}" type="datetimeFigureOut">
              <a:rPr lang="en-US" smtClean="0"/>
              <a:t>2/10/2025</a:t>
            </a:fld>
            <a:endParaRPr lang="en-US"/>
          </a:p>
        </p:txBody>
      </p:sp>
      <p:sp>
        <p:nvSpPr>
          <p:cNvPr id="6" name="Footer Placeholder 5">
            <a:extLst>
              <a:ext uri="{FF2B5EF4-FFF2-40B4-BE49-F238E27FC236}">
                <a16:creationId xmlns:a16="http://schemas.microsoft.com/office/drawing/2014/main" id="{9556386D-3478-0A6A-750E-8C017809AA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0B5E6F-2283-892F-1532-B3A8D51A47ED}"/>
              </a:ext>
            </a:extLst>
          </p:cNvPr>
          <p:cNvSpPr>
            <a:spLocks noGrp="1"/>
          </p:cNvSpPr>
          <p:nvPr>
            <p:ph type="sldNum" sz="quarter" idx="12"/>
          </p:nvPr>
        </p:nvSpPr>
        <p:spPr/>
        <p:txBody>
          <a:bodyPr/>
          <a:lstStyle/>
          <a:p>
            <a:fld id="{622AD04D-BC80-2E46-8C1C-88DC9244BBBC}" type="slidenum">
              <a:rPr lang="en-US" smtClean="0"/>
              <a:t>‹#›</a:t>
            </a:fld>
            <a:endParaRPr lang="en-US"/>
          </a:p>
        </p:txBody>
      </p:sp>
    </p:spTree>
    <p:extLst>
      <p:ext uri="{BB962C8B-B14F-4D97-AF65-F5344CB8AC3E}">
        <p14:creationId xmlns:p14="http://schemas.microsoft.com/office/powerpoint/2010/main" val="3957620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BCA51-E14A-A707-6594-B1633C87525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0E8B1A7-23EF-23C1-01ED-427FF21B54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D9B331-98BB-ED4B-0AF8-F43DD36E92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C9469CA-269B-A694-2C3D-CE740EF3565F}"/>
              </a:ext>
            </a:extLst>
          </p:cNvPr>
          <p:cNvSpPr>
            <a:spLocks noGrp="1"/>
          </p:cNvSpPr>
          <p:nvPr>
            <p:ph type="dt" sz="half" idx="10"/>
          </p:nvPr>
        </p:nvSpPr>
        <p:spPr/>
        <p:txBody>
          <a:bodyPr/>
          <a:lstStyle/>
          <a:p>
            <a:fld id="{1F18439D-C07B-7546-8B2A-C1D39487F647}" type="datetimeFigureOut">
              <a:rPr lang="en-US" smtClean="0"/>
              <a:t>2/10/2025</a:t>
            </a:fld>
            <a:endParaRPr lang="en-US"/>
          </a:p>
        </p:txBody>
      </p:sp>
      <p:sp>
        <p:nvSpPr>
          <p:cNvPr id="6" name="Footer Placeholder 5">
            <a:extLst>
              <a:ext uri="{FF2B5EF4-FFF2-40B4-BE49-F238E27FC236}">
                <a16:creationId xmlns:a16="http://schemas.microsoft.com/office/drawing/2014/main" id="{AA8D295D-B08D-C58F-D0C5-00B313F0BC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686B9D-A5FB-4790-415F-8838887B3E92}"/>
              </a:ext>
            </a:extLst>
          </p:cNvPr>
          <p:cNvSpPr>
            <a:spLocks noGrp="1"/>
          </p:cNvSpPr>
          <p:nvPr>
            <p:ph type="sldNum" sz="quarter" idx="12"/>
          </p:nvPr>
        </p:nvSpPr>
        <p:spPr/>
        <p:txBody>
          <a:bodyPr/>
          <a:lstStyle/>
          <a:p>
            <a:fld id="{622AD04D-BC80-2E46-8C1C-88DC9244BBBC}" type="slidenum">
              <a:rPr lang="en-US" smtClean="0"/>
              <a:t>‹#›</a:t>
            </a:fld>
            <a:endParaRPr lang="en-US"/>
          </a:p>
        </p:txBody>
      </p:sp>
    </p:spTree>
    <p:extLst>
      <p:ext uri="{BB962C8B-B14F-4D97-AF65-F5344CB8AC3E}">
        <p14:creationId xmlns:p14="http://schemas.microsoft.com/office/powerpoint/2010/main" val="2334741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7E4-2B31-3971-D7DA-06AB945D06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84DE78D-93A7-CD37-AAD3-54C350BED9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55C501A-1ECA-FA6B-F6E1-3F20C95E81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F18439D-C07B-7546-8B2A-C1D39487F647}" type="datetimeFigureOut">
              <a:rPr lang="en-US" smtClean="0"/>
              <a:t>2/10/2025</a:t>
            </a:fld>
            <a:endParaRPr lang="en-US"/>
          </a:p>
        </p:txBody>
      </p:sp>
      <p:sp>
        <p:nvSpPr>
          <p:cNvPr id="5" name="Footer Placeholder 4">
            <a:extLst>
              <a:ext uri="{FF2B5EF4-FFF2-40B4-BE49-F238E27FC236}">
                <a16:creationId xmlns:a16="http://schemas.microsoft.com/office/drawing/2014/main" id="{8FAB7C91-4DF0-0A44-FA3D-CFB919110A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E333535-A025-50EA-FB69-4A5981799E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22AD04D-BC80-2E46-8C1C-88DC9244BBBC}" type="slidenum">
              <a:rPr lang="en-US" smtClean="0"/>
              <a:t>‹#›</a:t>
            </a:fld>
            <a:endParaRPr lang="en-US"/>
          </a:p>
        </p:txBody>
      </p:sp>
    </p:spTree>
    <p:extLst>
      <p:ext uri="{BB962C8B-B14F-4D97-AF65-F5344CB8AC3E}">
        <p14:creationId xmlns:p14="http://schemas.microsoft.com/office/powerpoint/2010/main" val="37606167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10.jpeg"/><Relationship Id="rId5"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hyperlink" Target="https://github.com/HarshithaM2002/hackathon.git" TargetMode="External"/><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hyperlink" Target="hackathon" TargetMode="External"/><Relationship Id="rId5"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804D8-0230-5D4B-5F02-25EAD4D43A72}"/>
              </a:ext>
            </a:extLst>
          </p:cNvPr>
          <p:cNvSpPr>
            <a:spLocks noGrp="1"/>
          </p:cNvSpPr>
          <p:nvPr>
            <p:ph type="title"/>
          </p:nvPr>
        </p:nvSpPr>
        <p:spPr>
          <a:xfrm>
            <a:off x="831850" y="281630"/>
            <a:ext cx="10515600" cy="2852737"/>
          </a:xfrm>
        </p:spPr>
        <p:txBody>
          <a:bodyPr>
            <a:normAutofit/>
          </a:bodyPr>
          <a:lstStyle/>
          <a:p>
            <a:r>
              <a:rPr lang="en-IN" dirty="0"/>
              <a:t>MediSense: Intelligent Symptom Analysis &amp; Smart Healthcare Navigation</a:t>
            </a:r>
          </a:p>
        </p:txBody>
      </p:sp>
      <p:sp>
        <p:nvSpPr>
          <p:cNvPr id="9" name="Text Placeholder 8">
            <a:extLst>
              <a:ext uri="{FF2B5EF4-FFF2-40B4-BE49-F238E27FC236}">
                <a16:creationId xmlns:a16="http://schemas.microsoft.com/office/drawing/2014/main" id="{201130F6-B1C0-4C15-C4DB-8E9264473659}"/>
              </a:ext>
            </a:extLst>
          </p:cNvPr>
          <p:cNvSpPr>
            <a:spLocks noGrp="1"/>
          </p:cNvSpPr>
          <p:nvPr>
            <p:ph type="body" idx="1"/>
          </p:nvPr>
        </p:nvSpPr>
        <p:spPr>
          <a:xfrm>
            <a:off x="831850" y="3219513"/>
            <a:ext cx="10515600" cy="2811930"/>
          </a:xfrm>
        </p:spPr>
        <p:txBody>
          <a:bodyPr/>
          <a:lstStyle/>
          <a:p>
            <a:r>
              <a:rPr lang="en-IN" sz="3200" dirty="0">
                <a:solidFill>
                  <a:schemeClr val="tx1"/>
                </a:solidFill>
              </a:rPr>
              <a:t>Submitted By:</a:t>
            </a:r>
          </a:p>
          <a:p>
            <a:r>
              <a:rPr lang="en-IN" dirty="0">
                <a:solidFill>
                  <a:schemeClr val="tx1"/>
                </a:solidFill>
              </a:rPr>
              <a:t>			DEEKSHA CA     (CSE)</a:t>
            </a:r>
          </a:p>
          <a:p>
            <a:r>
              <a:rPr lang="en-IN" dirty="0">
                <a:solidFill>
                  <a:schemeClr val="tx1"/>
                </a:solidFill>
              </a:rPr>
              <a:t>			HARSHITHA M   (CSE)</a:t>
            </a:r>
          </a:p>
          <a:p>
            <a:r>
              <a:rPr lang="en-IN" dirty="0">
                <a:solidFill>
                  <a:schemeClr val="tx1"/>
                </a:solidFill>
              </a:rPr>
              <a:t>			LEKHANA S         (ECE)</a:t>
            </a:r>
          </a:p>
          <a:p>
            <a:r>
              <a:rPr lang="en-IN" dirty="0">
                <a:solidFill>
                  <a:schemeClr val="tx1"/>
                </a:solidFill>
              </a:rPr>
              <a:t>			RUTH R 	    (ECE)</a:t>
            </a:r>
          </a:p>
          <a:p>
            <a:endParaRPr lang="en-IN" dirty="0">
              <a:solidFill>
                <a:schemeClr val="tx1"/>
              </a:solidFill>
            </a:endParaRPr>
          </a:p>
        </p:txBody>
      </p:sp>
      <p:pic>
        <p:nvPicPr>
          <p:cNvPr id="4" name="Content Placeholder 3" descr="A black and red logo&#10;&#10;AI-generated content may be incorrect.">
            <a:extLst>
              <a:ext uri="{FF2B5EF4-FFF2-40B4-BE49-F238E27FC236}">
                <a16:creationId xmlns:a16="http://schemas.microsoft.com/office/drawing/2014/main" id="{33C888BD-678A-E3A2-3E8F-154397D3927E}"/>
              </a:ext>
            </a:extLst>
          </p:cNvPr>
          <p:cNvPicPr>
            <a:picLocks noGrp="1" noChangeAspect="1"/>
          </p:cNvPicPr>
          <p:nvPr>
            <p:ph idx="4294967295"/>
          </p:nvPr>
        </p:nvPicPr>
        <p:blipFill>
          <a:blip r:embed="rId2"/>
          <a:stretch>
            <a:fillRect/>
          </a:stretch>
        </p:blipFill>
        <p:spPr>
          <a:xfrm>
            <a:off x="7129347" y="6279295"/>
            <a:ext cx="1355725" cy="450850"/>
          </a:xfrm>
          <a:prstGeom prst="rect">
            <a:avLst/>
          </a:prstGeom>
        </p:spPr>
      </p:pic>
      <p:pic>
        <p:nvPicPr>
          <p:cNvPr id="5" name="Picture 4">
            <a:extLst>
              <a:ext uri="{FF2B5EF4-FFF2-40B4-BE49-F238E27FC236}">
                <a16:creationId xmlns:a16="http://schemas.microsoft.com/office/drawing/2014/main" id="{39A6FEFB-C31D-EBAF-7D1D-19A63A37CACF}"/>
              </a:ext>
            </a:extLst>
          </p:cNvPr>
          <p:cNvPicPr>
            <a:picLocks noChangeAspect="1"/>
          </p:cNvPicPr>
          <p:nvPr/>
        </p:nvPicPr>
        <p:blipFill>
          <a:blip r:embed="rId3"/>
          <a:stretch>
            <a:fillRect/>
          </a:stretch>
        </p:blipFill>
        <p:spPr>
          <a:xfrm>
            <a:off x="8593165" y="6279295"/>
            <a:ext cx="1214582" cy="387148"/>
          </a:xfrm>
          <a:prstGeom prst="rect">
            <a:avLst/>
          </a:prstGeom>
        </p:spPr>
      </p:pic>
      <p:pic>
        <p:nvPicPr>
          <p:cNvPr id="6" name="Picture 5" descr="A logo of a book with a candle and sun&#10;&#10;AI-generated content may be incorrect.">
            <a:extLst>
              <a:ext uri="{FF2B5EF4-FFF2-40B4-BE49-F238E27FC236}">
                <a16:creationId xmlns:a16="http://schemas.microsoft.com/office/drawing/2014/main" id="{3D9AD44E-BE0B-7EEF-0545-3938E5B1131C}"/>
              </a:ext>
            </a:extLst>
          </p:cNvPr>
          <p:cNvPicPr>
            <a:picLocks noChangeAspect="1"/>
          </p:cNvPicPr>
          <p:nvPr/>
        </p:nvPicPr>
        <p:blipFill>
          <a:blip r:embed="rId4"/>
          <a:stretch>
            <a:fillRect/>
          </a:stretch>
        </p:blipFill>
        <p:spPr>
          <a:xfrm>
            <a:off x="9725554" y="6124213"/>
            <a:ext cx="635000" cy="635000"/>
          </a:xfrm>
          <a:prstGeom prst="rect">
            <a:avLst/>
          </a:prstGeom>
        </p:spPr>
      </p:pic>
      <p:pic>
        <p:nvPicPr>
          <p:cNvPr id="7" name="Picture 6" descr="A close-up of a logo&#10;&#10;AI-generated content may be incorrect.">
            <a:extLst>
              <a:ext uri="{FF2B5EF4-FFF2-40B4-BE49-F238E27FC236}">
                <a16:creationId xmlns:a16="http://schemas.microsoft.com/office/drawing/2014/main" id="{8D962C70-4A96-AF0E-21C1-F3E3FCE8C3B4}"/>
              </a:ext>
            </a:extLst>
          </p:cNvPr>
          <p:cNvPicPr>
            <a:picLocks noChangeAspect="1"/>
          </p:cNvPicPr>
          <p:nvPr/>
        </p:nvPicPr>
        <p:blipFill>
          <a:blip r:embed="rId5"/>
          <a:stretch>
            <a:fillRect/>
          </a:stretch>
        </p:blipFill>
        <p:spPr>
          <a:xfrm>
            <a:off x="10410158" y="6161667"/>
            <a:ext cx="1295682" cy="536627"/>
          </a:xfrm>
          <a:prstGeom prst="rect">
            <a:avLst/>
          </a:prstGeom>
        </p:spPr>
      </p:pic>
    </p:spTree>
    <p:extLst>
      <p:ext uri="{BB962C8B-B14F-4D97-AF65-F5344CB8AC3E}">
        <p14:creationId xmlns:p14="http://schemas.microsoft.com/office/powerpoint/2010/main" val="2226259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FEA3A08-41F7-9E55-78B1-E390F8DA13F8}"/>
              </a:ext>
            </a:extLst>
          </p:cNvPr>
          <p:cNvSpPr txBox="1"/>
          <p:nvPr/>
        </p:nvSpPr>
        <p:spPr>
          <a:xfrm>
            <a:off x="221672" y="346364"/>
            <a:ext cx="4723088" cy="707886"/>
          </a:xfrm>
          <a:prstGeom prst="rect">
            <a:avLst/>
          </a:prstGeom>
          <a:noFill/>
        </p:spPr>
        <p:txBody>
          <a:bodyPr wrap="none" rtlCol="0">
            <a:spAutoFit/>
          </a:bodyPr>
          <a:lstStyle/>
          <a:p>
            <a:r>
              <a:rPr lang="en-US" sz="4000" b="1" dirty="0"/>
              <a:t>Problem Statement</a:t>
            </a:r>
          </a:p>
        </p:txBody>
      </p:sp>
      <p:pic>
        <p:nvPicPr>
          <p:cNvPr id="6" name="Picture 5" descr="A close-up of a logo&#10;&#10;AI-generated content may be incorrect.">
            <a:extLst>
              <a:ext uri="{FF2B5EF4-FFF2-40B4-BE49-F238E27FC236}">
                <a16:creationId xmlns:a16="http://schemas.microsoft.com/office/drawing/2014/main" id="{4BBB0A13-B3EB-F6A2-A0BA-BF8F7659EFEE}"/>
              </a:ext>
            </a:extLst>
          </p:cNvPr>
          <p:cNvPicPr>
            <a:picLocks noChangeAspect="1"/>
          </p:cNvPicPr>
          <p:nvPr/>
        </p:nvPicPr>
        <p:blipFill>
          <a:blip r:embed="rId2"/>
          <a:stretch>
            <a:fillRect/>
          </a:stretch>
        </p:blipFill>
        <p:spPr>
          <a:xfrm>
            <a:off x="10764981" y="6321373"/>
            <a:ext cx="1295682" cy="536627"/>
          </a:xfrm>
          <a:prstGeom prst="rect">
            <a:avLst/>
          </a:prstGeom>
        </p:spPr>
      </p:pic>
      <p:pic>
        <p:nvPicPr>
          <p:cNvPr id="8" name="Picture 7" descr="A logo of a book with a candle and sun&#10;&#10;AI-generated content may be incorrect.">
            <a:extLst>
              <a:ext uri="{FF2B5EF4-FFF2-40B4-BE49-F238E27FC236}">
                <a16:creationId xmlns:a16="http://schemas.microsoft.com/office/drawing/2014/main" id="{C2494FFA-8CE1-A30D-28DF-55F4FE6D373F}"/>
              </a:ext>
            </a:extLst>
          </p:cNvPr>
          <p:cNvPicPr>
            <a:picLocks noChangeAspect="1"/>
          </p:cNvPicPr>
          <p:nvPr/>
        </p:nvPicPr>
        <p:blipFill>
          <a:blip r:embed="rId3"/>
          <a:stretch>
            <a:fillRect/>
          </a:stretch>
        </p:blipFill>
        <p:spPr>
          <a:xfrm>
            <a:off x="9963727" y="6217922"/>
            <a:ext cx="635000" cy="635000"/>
          </a:xfrm>
          <a:prstGeom prst="rect">
            <a:avLst/>
          </a:prstGeom>
        </p:spPr>
      </p:pic>
      <p:pic>
        <p:nvPicPr>
          <p:cNvPr id="9" name="Picture 8">
            <a:extLst>
              <a:ext uri="{FF2B5EF4-FFF2-40B4-BE49-F238E27FC236}">
                <a16:creationId xmlns:a16="http://schemas.microsoft.com/office/drawing/2014/main" id="{862193CB-7269-9AF6-84D1-5AC12224F1A8}"/>
              </a:ext>
            </a:extLst>
          </p:cNvPr>
          <p:cNvPicPr>
            <a:picLocks noChangeAspect="1"/>
          </p:cNvPicPr>
          <p:nvPr/>
        </p:nvPicPr>
        <p:blipFill>
          <a:blip r:embed="rId4"/>
          <a:stretch>
            <a:fillRect/>
          </a:stretch>
        </p:blipFill>
        <p:spPr>
          <a:xfrm>
            <a:off x="8582891" y="6396112"/>
            <a:ext cx="1214582" cy="387148"/>
          </a:xfrm>
          <a:prstGeom prst="rect">
            <a:avLst/>
          </a:prstGeom>
        </p:spPr>
      </p:pic>
      <p:pic>
        <p:nvPicPr>
          <p:cNvPr id="3" name="Picture 2" descr="A black and red logo&#10;&#10;AI-generated content may be incorrect.">
            <a:extLst>
              <a:ext uri="{FF2B5EF4-FFF2-40B4-BE49-F238E27FC236}">
                <a16:creationId xmlns:a16="http://schemas.microsoft.com/office/drawing/2014/main" id="{A6168D52-2364-5221-8E11-7F8422CAB045}"/>
              </a:ext>
            </a:extLst>
          </p:cNvPr>
          <p:cNvPicPr>
            <a:picLocks noChangeAspect="1"/>
          </p:cNvPicPr>
          <p:nvPr/>
        </p:nvPicPr>
        <p:blipFill>
          <a:blip r:embed="rId5"/>
          <a:stretch>
            <a:fillRect/>
          </a:stretch>
        </p:blipFill>
        <p:spPr>
          <a:xfrm>
            <a:off x="7705437" y="6418236"/>
            <a:ext cx="711200" cy="342900"/>
          </a:xfrm>
          <a:prstGeom prst="rect">
            <a:avLst/>
          </a:prstGeom>
        </p:spPr>
      </p:pic>
      <p:sp>
        <p:nvSpPr>
          <p:cNvPr id="5" name="TextBox 4">
            <a:extLst>
              <a:ext uri="{FF2B5EF4-FFF2-40B4-BE49-F238E27FC236}">
                <a16:creationId xmlns:a16="http://schemas.microsoft.com/office/drawing/2014/main" id="{AE444E11-E217-8457-6AFB-4DAE5463BC02}"/>
              </a:ext>
            </a:extLst>
          </p:cNvPr>
          <p:cNvSpPr txBox="1"/>
          <p:nvPr/>
        </p:nvSpPr>
        <p:spPr>
          <a:xfrm>
            <a:off x="2583216" y="1387195"/>
            <a:ext cx="8765141" cy="3917034"/>
          </a:xfrm>
          <a:prstGeom prst="rect">
            <a:avLst/>
          </a:prstGeom>
          <a:noFill/>
        </p:spPr>
        <p:txBody>
          <a:bodyPr wrap="square">
            <a:spAutoFit/>
          </a:bodyPr>
          <a:lstStyle/>
          <a:p>
            <a:pPr algn="just">
              <a:lnSpc>
                <a:spcPct val="150000"/>
              </a:lnSpc>
            </a:pPr>
            <a:r>
              <a:rPr lang="en-US" sz="2400" dirty="0"/>
              <a:t>Many individuals struggle to assess their symptoms accurately and find appropriate medical care quickly. Existing solutions lack personalized recommendations and fail to provide convenient access to nearby doctors. The challenge is to create an intelligent healthcare solution that enables users to predict potential diseases based on symptoms and receive personalized doctor recommendations.</a:t>
            </a:r>
            <a:endParaRPr lang="en-IN" sz="2400" dirty="0"/>
          </a:p>
        </p:txBody>
      </p:sp>
      <p:pic>
        <p:nvPicPr>
          <p:cNvPr id="1026" name="Picture 2" descr="Healthcare - Free medical icons">
            <a:extLst>
              <a:ext uri="{FF2B5EF4-FFF2-40B4-BE49-F238E27FC236}">
                <a16:creationId xmlns:a16="http://schemas.microsoft.com/office/drawing/2014/main" id="{547C3335-DB3A-00A1-F8ED-B311B3AFEE1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9745" y="1649185"/>
            <a:ext cx="2193471" cy="2193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641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EF3DE3-102F-13A7-C734-00DE037ABC7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C88D59CC-E5E9-8B90-14AA-CB577BEC0DB3}"/>
              </a:ext>
            </a:extLst>
          </p:cNvPr>
          <p:cNvSpPr txBox="1"/>
          <p:nvPr/>
        </p:nvSpPr>
        <p:spPr>
          <a:xfrm>
            <a:off x="221672" y="346364"/>
            <a:ext cx="10070770" cy="707886"/>
          </a:xfrm>
          <a:prstGeom prst="rect">
            <a:avLst/>
          </a:prstGeom>
          <a:noFill/>
        </p:spPr>
        <p:txBody>
          <a:bodyPr wrap="none" rtlCol="0">
            <a:spAutoFit/>
          </a:bodyPr>
          <a:lstStyle/>
          <a:p>
            <a:r>
              <a:rPr lang="en-US" sz="4000" b="1" dirty="0"/>
              <a:t>Proposed Solution Using Microsoft AZURE:</a:t>
            </a:r>
          </a:p>
        </p:txBody>
      </p:sp>
      <p:pic>
        <p:nvPicPr>
          <p:cNvPr id="2" name="Picture 1" descr="A close-up of a logo&#10;&#10;AI-generated content may be incorrect.">
            <a:extLst>
              <a:ext uri="{FF2B5EF4-FFF2-40B4-BE49-F238E27FC236}">
                <a16:creationId xmlns:a16="http://schemas.microsoft.com/office/drawing/2014/main" id="{05ABBE30-4A14-8C88-9843-202F9518C19C}"/>
              </a:ext>
            </a:extLst>
          </p:cNvPr>
          <p:cNvPicPr>
            <a:picLocks noChangeAspect="1"/>
          </p:cNvPicPr>
          <p:nvPr/>
        </p:nvPicPr>
        <p:blipFill>
          <a:blip r:embed="rId2"/>
          <a:stretch>
            <a:fillRect/>
          </a:stretch>
        </p:blipFill>
        <p:spPr>
          <a:xfrm>
            <a:off x="10764981" y="6321373"/>
            <a:ext cx="1295682" cy="536627"/>
          </a:xfrm>
          <a:prstGeom prst="rect">
            <a:avLst/>
          </a:prstGeom>
        </p:spPr>
      </p:pic>
      <p:pic>
        <p:nvPicPr>
          <p:cNvPr id="3" name="Picture 2" descr="A logo of a book with a candle and sun&#10;&#10;AI-generated content may be incorrect.">
            <a:extLst>
              <a:ext uri="{FF2B5EF4-FFF2-40B4-BE49-F238E27FC236}">
                <a16:creationId xmlns:a16="http://schemas.microsoft.com/office/drawing/2014/main" id="{91E23398-20D5-3752-32BC-EB05700DCE16}"/>
              </a:ext>
            </a:extLst>
          </p:cNvPr>
          <p:cNvPicPr>
            <a:picLocks noChangeAspect="1"/>
          </p:cNvPicPr>
          <p:nvPr/>
        </p:nvPicPr>
        <p:blipFill>
          <a:blip r:embed="rId3"/>
          <a:stretch>
            <a:fillRect/>
          </a:stretch>
        </p:blipFill>
        <p:spPr>
          <a:xfrm>
            <a:off x="9963727" y="6217922"/>
            <a:ext cx="635000" cy="635000"/>
          </a:xfrm>
          <a:prstGeom prst="rect">
            <a:avLst/>
          </a:prstGeom>
        </p:spPr>
      </p:pic>
      <p:pic>
        <p:nvPicPr>
          <p:cNvPr id="5" name="Picture 4">
            <a:extLst>
              <a:ext uri="{FF2B5EF4-FFF2-40B4-BE49-F238E27FC236}">
                <a16:creationId xmlns:a16="http://schemas.microsoft.com/office/drawing/2014/main" id="{289BE63F-7F3C-1274-6995-05DD463C4067}"/>
              </a:ext>
            </a:extLst>
          </p:cNvPr>
          <p:cNvPicPr>
            <a:picLocks noChangeAspect="1"/>
          </p:cNvPicPr>
          <p:nvPr/>
        </p:nvPicPr>
        <p:blipFill>
          <a:blip r:embed="rId4"/>
          <a:stretch>
            <a:fillRect/>
          </a:stretch>
        </p:blipFill>
        <p:spPr>
          <a:xfrm>
            <a:off x="8582891" y="6396112"/>
            <a:ext cx="1214582" cy="387148"/>
          </a:xfrm>
          <a:prstGeom prst="rect">
            <a:avLst/>
          </a:prstGeom>
        </p:spPr>
      </p:pic>
      <p:pic>
        <p:nvPicPr>
          <p:cNvPr id="6" name="Picture 5" descr="A black and red logo&#10;&#10;AI-generated content may be incorrect.">
            <a:extLst>
              <a:ext uri="{FF2B5EF4-FFF2-40B4-BE49-F238E27FC236}">
                <a16:creationId xmlns:a16="http://schemas.microsoft.com/office/drawing/2014/main" id="{AB20DA2F-FC36-D65B-B950-95467F51D459}"/>
              </a:ext>
            </a:extLst>
          </p:cNvPr>
          <p:cNvPicPr>
            <a:picLocks noChangeAspect="1"/>
          </p:cNvPicPr>
          <p:nvPr/>
        </p:nvPicPr>
        <p:blipFill>
          <a:blip r:embed="rId5"/>
          <a:stretch>
            <a:fillRect/>
          </a:stretch>
        </p:blipFill>
        <p:spPr>
          <a:xfrm>
            <a:off x="7705437" y="6418236"/>
            <a:ext cx="711200" cy="342900"/>
          </a:xfrm>
          <a:prstGeom prst="rect">
            <a:avLst/>
          </a:prstGeom>
        </p:spPr>
      </p:pic>
      <p:sp>
        <p:nvSpPr>
          <p:cNvPr id="8" name="TextBox 7">
            <a:extLst>
              <a:ext uri="{FF2B5EF4-FFF2-40B4-BE49-F238E27FC236}">
                <a16:creationId xmlns:a16="http://schemas.microsoft.com/office/drawing/2014/main" id="{5AE0D05E-BBF3-C4DF-29BF-CD53589D3EE3}"/>
              </a:ext>
            </a:extLst>
          </p:cNvPr>
          <p:cNvSpPr txBox="1"/>
          <p:nvPr/>
        </p:nvSpPr>
        <p:spPr>
          <a:xfrm>
            <a:off x="2481943" y="1191985"/>
            <a:ext cx="9046028" cy="4622869"/>
          </a:xfrm>
          <a:prstGeom prst="rect">
            <a:avLst/>
          </a:prstGeom>
          <a:noFill/>
        </p:spPr>
        <p:txBody>
          <a:bodyPr wrap="square">
            <a:spAutoFit/>
          </a:bodyPr>
          <a:lstStyle/>
          <a:p>
            <a:pPr algn="just">
              <a:lnSpc>
                <a:spcPct val="150000"/>
              </a:lnSpc>
            </a:pPr>
            <a:r>
              <a:rPr lang="en-US" dirty="0"/>
              <a:t>We propose a healthcare application that utilizes Microsoft Azure AI to enhance symptom analysis and doctor recommendations. The application includes the following features:</a:t>
            </a:r>
          </a:p>
          <a:p>
            <a:pPr marL="342900" indent="-342900" algn="just">
              <a:lnSpc>
                <a:spcPct val="150000"/>
              </a:lnSpc>
              <a:buFont typeface="+mj-lt"/>
              <a:buAutoNum type="arabicPeriod"/>
            </a:pPr>
            <a:r>
              <a:rPr lang="en-US" b="1" dirty="0"/>
              <a:t>Symptom-Based Disease Prediction: </a:t>
            </a:r>
            <a:r>
              <a:rPr lang="en-US" dirty="0"/>
              <a:t>Users input symptoms via a chatbot (Azure Health Bot).The system predicts potential diseases using AI-driven models.</a:t>
            </a:r>
          </a:p>
          <a:p>
            <a:pPr marL="342900" indent="-342900" algn="just">
              <a:lnSpc>
                <a:spcPct val="150000"/>
              </a:lnSpc>
              <a:buFont typeface="+mj-lt"/>
              <a:buAutoNum type="arabicPeriod"/>
            </a:pPr>
            <a:r>
              <a:rPr lang="en-US" b="1" dirty="0"/>
              <a:t>Doctor Recommendation: </a:t>
            </a:r>
            <a:r>
              <a:rPr lang="en-US" dirty="0"/>
              <a:t>Based on the predicted disease and the user's location, the application will recommend qualified doctors nearby. </a:t>
            </a:r>
          </a:p>
          <a:p>
            <a:pPr marL="342900" indent="-342900" algn="just">
              <a:lnSpc>
                <a:spcPct val="150000"/>
              </a:lnSpc>
              <a:buFont typeface="+mj-lt"/>
              <a:buAutoNum type="arabicPeriod"/>
            </a:pPr>
            <a:r>
              <a:rPr lang="en-US" b="1" dirty="0"/>
              <a:t>Unique Differentiating Feature:</a:t>
            </a:r>
            <a:endParaRPr lang="en-US" dirty="0"/>
          </a:p>
          <a:p>
            <a:pPr marL="342900" indent="-342900" algn="just">
              <a:lnSpc>
                <a:spcPct val="150000"/>
              </a:lnSpc>
              <a:buFont typeface="Wingdings" panose="05000000000000000000" pitchFamily="2" charset="2"/>
              <a:buChar char="ü"/>
            </a:pPr>
            <a:r>
              <a:rPr lang="en-US" b="1" dirty="0"/>
              <a:t>Personalized Risk Assessment: </a:t>
            </a:r>
            <a:r>
              <a:rPr lang="en-US" dirty="0"/>
              <a:t>Provide personalized risk assessments for specific conditions based on symptoms, age, and lifestyle factors.</a:t>
            </a:r>
          </a:p>
          <a:p>
            <a:pPr marL="342900" indent="-342900" algn="just">
              <a:lnSpc>
                <a:spcPct val="150000"/>
              </a:lnSpc>
              <a:buFont typeface="Wingdings" panose="05000000000000000000" pitchFamily="2" charset="2"/>
              <a:buChar char="ü"/>
            </a:pPr>
            <a:r>
              <a:rPr lang="en-US" b="1" dirty="0"/>
              <a:t>Symptom Checker with Visual Aids: </a:t>
            </a:r>
            <a:r>
              <a:rPr lang="en-US" dirty="0"/>
              <a:t>Allows users to interact with a body map for more accurate symptom reporting.</a:t>
            </a:r>
            <a:endParaRPr lang="en-IN" dirty="0"/>
          </a:p>
        </p:txBody>
      </p:sp>
      <p:pic>
        <p:nvPicPr>
          <p:cNvPr id="2050" name="Picture 2" descr="Help - Free healthcare and medical icons">
            <a:extLst>
              <a:ext uri="{FF2B5EF4-FFF2-40B4-BE49-F238E27FC236}">
                <a16:creationId xmlns:a16="http://schemas.microsoft.com/office/drawing/2014/main" id="{AF1C92AD-B5E4-A8F6-D413-CA3934BA460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7505" y="1574593"/>
            <a:ext cx="1753472" cy="2281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6848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4F36F9-C742-8532-FBBD-2B872D3FFB8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68E018A-DA4C-70C3-A46C-66E6550C4442}"/>
              </a:ext>
            </a:extLst>
          </p:cNvPr>
          <p:cNvSpPr txBox="1"/>
          <p:nvPr/>
        </p:nvSpPr>
        <p:spPr>
          <a:xfrm>
            <a:off x="221672" y="346364"/>
            <a:ext cx="3519233" cy="707886"/>
          </a:xfrm>
          <a:prstGeom prst="rect">
            <a:avLst/>
          </a:prstGeom>
          <a:noFill/>
        </p:spPr>
        <p:txBody>
          <a:bodyPr wrap="none" rtlCol="0">
            <a:spAutoFit/>
          </a:bodyPr>
          <a:lstStyle/>
          <a:p>
            <a:r>
              <a:rPr lang="en-US" sz="4000" b="1" dirty="0"/>
              <a:t>Tech Architect</a:t>
            </a:r>
          </a:p>
        </p:txBody>
      </p:sp>
      <p:pic>
        <p:nvPicPr>
          <p:cNvPr id="2" name="Picture 1" descr="A close-up of a logo&#10;&#10;AI-generated content may be incorrect.">
            <a:extLst>
              <a:ext uri="{FF2B5EF4-FFF2-40B4-BE49-F238E27FC236}">
                <a16:creationId xmlns:a16="http://schemas.microsoft.com/office/drawing/2014/main" id="{E973A6D5-A8EA-2B2F-409D-9D55E124F6D9}"/>
              </a:ext>
            </a:extLst>
          </p:cNvPr>
          <p:cNvPicPr>
            <a:picLocks noChangeAspect="1"/>
          </p:cNvPicPr>
          <p:nvPr/>
        </p:nvPicPr>
        <p:blipFill>
          <a:blip r:embed="rId2"/>
          <a:stretch>
            <a:fillRect/>
          </a:stretch>
        </p:blipFill>
        <p:spPr>
          <a:xfrm>
            <a:off x="10764981" y="6321373"/>
            <a:ext cx="1295682" cy="536627"/>
          </a:xfrm>
          <a:prstGeom prst="rect">
            <a:avLst/>
          </a:prstGeom>
        </p:spPr>
      </p:pic>
      <p:pic>
        <p:nvPicPr>
          <p:cNvPr id="3" name="Picture 2" descr="A logo of a book with a candle and sun&#10;&#10;AI-generated content may be incorrect.">
            <a:extLst>
              <a:ext uri="{FF2B5EF4-FFF2-40B4-BE49-F238E27FC236}">
                <a16:creationId xmlns:a16="http://schemas.microsoft.com/office/drawing/2014/main" id="{8FBC4E06-4F30-A9F6-ED80-6CFFC64E2488}"/>
              </a:ext>
            </a:extLst>
          </p:cNvPr>
          <p:cNvPicPr>
            <a:picLocks noChangeAspect="1"/>
          </p:cNvPicPr>
          <p:nvPr/>
        </p:nvPicPr>
        <p:blipFill>
          <a:blip r:embed="rId3"/>
          <a:stretch>
            <a:fillRect/>
          </a:stretch>
        </p:blipFill>
        <p:spPr>
          <a:xfrm>
            <a:off x="9963727" y="6217922"/>
            <a:ext cx="635000" cy="635000"/>
          </a:xfrm>
          <a:prstGeom prst="rect">
            <a:avLst/>
          </a:prstGeom>
        </p:spPr>
      </p:pic>
      <p:pic>
        <p:nvPicPr>
          <p:cNvPr id="5" name="Picture 4">
            <a:extLst>
              <a:ext uri="{FF2B5EF4-FFF2-40B4-BE49-F238E27FC236}">
                <a16:creationId xmlns:a16="http://schemas.microsoft.com/office/drawing/2014/main" id="{2CFAD6D3-8489-2955-7F04-97EDC26FBA6A}"/>
              </a:ext>
            </a:extLst>
          </p:cNvPr>
          <p:cNvPicPr>
            <a:picLocks noChangeAspect="1"/>
          </p:cNvPicPr>
          <p:nvPr/>
        </p:nvPicPr>
        <p:blipFill>
          <a:blip r:embed="rId4"/>
          <a:stretch>
            <a:fillRect/>
          </a:stretch>
        </p:blipFill>
        <p:spPr>
          <a:xfrm>
            <a:off x="8582891" y="6396112"/>
            <a:ext cx="1214582" cy="387148"/>
          </a:xfrm>
          <a:prstGeom prst="rect">
            <a:avLst/>
          </a:prstGeom>
        </p:spPr>
      </p:pic>
      <p:pic>
        <p:nvPicPr>
          <p:cNvPr id="6" name="Picture 5" descr="A black and red logo&#10;&#10;AI-generated content may be incorrect.">
            <a:extLst>
              <a:ext uri="{FF2B5EF4-FFF2-40B4-BE49-F238E27FC236}">
                <a16:creationId xmlns:a16="http://schemas.microsoft.com/office/drawing/2014/main" id="{FE2BB881-FB13-5A03-B5B5-602D965A9D3B}"/>
              </a:ext>
            </a:extLst>
          </p:cNvPr>
          <p:cNvPicPr>
            <a:picLocks noChangeAspect="1"/>
          </p:cNvPicPr>
          <p:nvPr/>
        </p:nvPicPr>
        <p:blipFill>
          <a:blip r:embed="rId5"/>
          <a:stretch>
            <a:fillRect/>
          </a:stretch>
        </p:blipFill>
        <p:spPr>
          <a:xfrm>
            <a:off x="7705437" y="6418236"/>
            <a:ext cx="711200" cy="342900"/>
          </a:xfrm>
          <a:prstGeom prst="rect">
            <a:avLst/>
          </a:prstGeom>
        </p:spPr>
      </p:pic>
      <p:sp>
        <p:nvSpPr>
          <p:cNvPr id="8" name="TextBox 7">
            <a:extLst>
              <a:ext uri="{FF2B5EF4-FFF2-40B4-BE49-F238E27FC236}">
                <a16:creationId xmlns:a16="http://schemas.microsoft.com/office/drawing/2014/main" id="{FD93E328-DF68-B28B-3371-FA9183A9F44B}"/>
              </a:ext>
            </a:extLst>
          </p:cNvPr>
          <p:cNvSpPr txBox="1"/>
          <p:nvPr/>
        </p:nvSpPr>
        <p:spPr>
          <a:xfrm>
            <a:off x="2884686" y="1260779"/>
            <a:ext cx="9175977" cy="4622869"/>
          </a:xfrm>
          <a:prstGeom prst="rect">
            <a:avLst/>
          </a:prstGeom>
          <a:noFill/>
        </p:spPr>
        <p:txBody>
          <a:bodyPr wrap="square">
            <a:spAutoFit/>
          </a:bodyPr>
          <a:lstStyle/>
          <a:p>
            <a:pPr algn="just">
              <a:lnSpc>
                <a:spcPct val="150000"/>
              </a:lnSpc>
            </a:pPr>
            <a:r>
              <a:rPr lang="en-US" dirty="0"/>
              <a:t>The application follows a microservices architecture, integrating multiple Azure services:</a:t>
            </a:r>
          </a:p>
          <a:p>
            <a:pPr marL="285750" indent="-285750" algn="just">
              <a:lnSpc>
                <a:spcPct val="150000"/>
              </a:lnSpc>
              <a:buFont typeface="Wingdings" panose="05000000000000000000" pitchFamily="2" charset="2"/>
              <a:buChar char="ü"/>
            </a:pPr>
            <a:r>
              <a:rPr lang="en-IN" b="1" dirty="0"/>
              <a:t>Frontend: </a:t>
            </a:r>
            <a:r>
              <a:rPr lang="en-US" dirty="0"/>
              <a:t>Web app (React) or mobile app (Xamarin).</a:t>
            </a:r>
            <a:r>
              <a:rPr lang="en-IN" dirty="0"/>
              <a:t> </a:t>
            </a:r>
          </a:p>
          <a:p>
            <a:pPr marL="285750" indent="-285750" algn="just">
              <a:lnSpc>
                <a:spcPct val="150000"/>
              </a:lnSpc>
              <a:buFont typeface="Wingdings" panose="05000000000000000000" pitchFamily="2" charset="2"/>
              <a:buChar char="ü"/>
            </a:pPr>
            <a:r>
              <a:rPr lang="en-IN" b="1" dirty="0"/>
              <a:t>Backend: </a:t>
            </a:r>
            <a:r>
              <a:rPr lang="en-IN" dirty="0"/>
              <a:t>Azure Functions for processing user queries. </a:t>
            </a:r>
          </a:p>
          <a:p>
            <a:pPr marL="285750" indent="-285750" algn="just">
              <a:lnSpc>
                <a:spcPct val="150000"/>
              </a:lnSpc>
              <a:buFont typeface="Wingdings" panose="05000000000000000000" pitchFamily="2" charset="2"/>
              <a:buChar char="ü"/>
            </a:pPr>
            <a:r>
              <a:rPr lang="en-IN" b="1" dirty="0"/>
              <a:t>AI/ML: </a:t>
            </a:r>
            <a:r>
              <a:rPr lang="en-US" dirty="0"/>
              <a:t>Azure Health Bot for symptom analysis, triaging, and chatbot interaction.</a:t>
            </a:r>
            <a:endParaRPr lang="en-IN" dirty="0"/>
          </a:p>
          <a:p>
            <a:pPr marL="285750" indent="-285750" algn="just">
              <a:lnSpc>
                <a:spcPct val="150000"/>
              </a:lnSpc>
              <a:buFont typeface="Wingdings" panose="05000000000000000000" pitchFamily="2" charset="2"/>
              <a:buChar char="ü"/>
            </a:pPr>
            <a:r>
              <a:rPr lang="en-IN" b="1" dirty="0"/>
              <a:t>Database: </a:t>
            </a:r>
            <a:r>
              <a:rPr lang="en-US" dirty="0"/>
              <a:t>Azure Cosmos DB for storing doctor information and patient preferences. </a:t>
            </a:r>
          </a:p>
          <a:p>
            <a:pPr marL="285750" indent="-285750" algn="just">
              <a:lnSpc>
                <a:spcPct val="150000"/>
              </a:lnSpc>
              <a:buFont typeface="Wingdings" panose="05000000000000000000" pitchFamily="2" charset="2"/>
              <a:buChar char="ü"/>
            </a:pPr>
            <a:r>
              <a:rPr lang="en-IN" b="1" dirty="0"/>
              <a:t>Location: </a:t>
            </a:r>
            <a:r>
              <a:rPr lang="en-IN" dirty="0"/>
              <a:t>Azure Maps for doctor proximity calculations.</a:t>
            </a:r>
          </a:p>
          <a:p>
            <a:pPr algn="just">
              <a:lnSpc>
                <a:spcPct val="150000"/>
              </a:lnSpc>
            </a:pPr>
            <a:r>
              <a:rPr lang="en-IN" dirty="0"/>
              <a:t>Why Microsoft Azure?</a:t>
            </a:r>
          </a:p>
          <a:p>
            <a:pPr algn="just">
              <a:lnSpc>
                <a:spcPct val="150000"/>
              </a:lnSpc>
            </a:pPr>
            <a:r>
              <a:rPr lang="en-IN" dirty="0"/>
              <a:t>Azure Health Bot ensures compliance with healthcare regulations.</a:t>
            </a:r>
          </a:p>
          <a:p>
            <a:pPr algn="just">
              <a:lnSpc>
                <a:spcPct val="150000"/>
              </a:lnSpc>
            </a:pPr>
            <a:r>
              <a:rPr lang="en-IN" dirty="0"/>
              <a:t>Azure Functions enable a scalable and serverless backend.</a:t>
            </a:r>
          </a:p>
          <a:p>
            <a:pPr algn="just">
              <a:lnSpc>
                <a:spcPct val="150000"/>
              </a:lnSpc>
            </a:pPr>
            <a:r>
              <a:rPr lang="en-IN" dirty="0"/>
              <a:t>Azure Maps helps in accurate doctor location tracking and mapping.</a:t>
            </a:r>
          </a:p>
          <a:p>
            <a:pPr algn="just">
              <a:lnSpc>
                <a:spcPct val="150000"/>
              </a:lnSpc>
            </a:pPr>
            <a:r>
              <a:rPr lang="en-IN" dirty="0"/>
              <a:t>Azure Cosmos DB provides a fast and scalable data storage solution. </a:t>
            </a:r>
          </a:p>
        </p:txBody>
      </p:sp>
      <p:pic>
        <p:nvPicPr>
          <p:cNvPr id="3074" name="Picture 2" descr="Health Technology Icons - Free SVG ...">
            <a:extLst>
              <a:ext uri="{FF2B5EF4-FFF2-40B4-BE49-F238E27FC236}">
                <a16:creationId xmlns:a16="http://schemas.microsoft.com/office/drawing/2014/main" id="{95FA16DD-C0A0-8994-8C04-1EA843D2FF9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5043" y="1442357"/>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13,800+ Health Technology Icons Stock ...">
            <a:extLst>
              <a:ext uri="{FF2B5EF4-FFF2-40B4-BE49-F238E27FC236}">
                <a16:creationId xmlns:a16="http://schemas.microsoft.com/office/drawing/2014/main" id="{F2E61885-86EB-6EDD-FAFA-69F7620F68D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980" y="3967166"/>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7958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932B4D-8561-BC4F-9F9D-C67AC1DA431C}"/>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87804F5-B9CA-8010-C932-86C9E576104D}"/>
              </a:ext>
            </a:extLst>
          </p:cNvPr>
          <p:cNvSpPr txBox="1"/>
          <p:nvPr/>
        </p:nvSpPr>
        <p:spPr>
          <a:xfrm>
            <a:off x="221672" y="346364"/>
            <a:ext cx="7140737" cy="707886"/>
          </a:xfrm>
          <a:prstGeom prst="rect">
            <a:avLst/>
          </a:prstGeom>
          <a:noFill/>
        </p:spPr>
        <p:txBody>
          <a:bodyPr wrap="none" rtlCol="0">
            <a:spAutoFit/>
          </a:bodyPr>
          <a:lstStyle/>
          <a:p>
            <a:r>
              <a:rPr lang="en-US" sz="4000" b="1" dirty="0"/>
              <a:t>How is Microsoft Azure used? </a:t>
            </a:r>
          </a:p>
        </p:txBody>
      </p:sp>
      <p:pic>
        <p:nvPicPr>
          <p:cNvPr id="2" name="Picture 1" descr="A close-up of a logo&#10;&#10;AI-generated content may be incorrect.">
            <a:extLst>
              <a:ext uri="{FF2B5EF4-FFF2-40B4-BE49-F238E27FC236}">
                <a16:creationId xmlns:a16="http://schemas.microsoft.com/office/drawing/2014/main" id="{70FA17D9-6DEE-1AC2-4425-2896E6BE06C7}"/>
              </a:ext>
            </a:extLst>
          </p:cNvPr>
          <p:cNvPicPr>
            <a:picLocks noChangeAspect="1"/>
          </p:cNvPicPr>
          <p:nvPr/>
        </p:nvPicPr>
        <p:blipFill>
          <a:blip r:embed="rId2"/>
          <a:stretch>
            <a:fillRect/>
          </a:stretch>
        </p:blipFill>
        <p:spPr>
          <a:xfrm>
            <a:off x="10764981" y="6321373"/>
            <a:ext cx="1295682" cy="536627"/>
          </a:xfrm>
          <a:prstGeom prst="rect">
            <a:avLst/>
          </a:prstGeom>
        </p:spPr>
      </p:pic>
      <p:pic>
        <p:nvPicPr>
          <p:cNvPr id="3" name="Picture 2" descr="A logo of a book with a candle and sun&#10;&#10;AI-generated content may be incorrect.">
            <a:extLst>
              <a:ext uri="{FF2B5EF4-FFF2-40B4-BE49-F238E27FC236}">
                <a16:creationId xmlns:a16="http://schemas.microsoft.com/office/drawing/2014/main" id="{A62C2444-A070-9C61-A961-4EFE6D5FE005}"/>
              </a:ext>
            </a:extLst>
          </p:cNvPr>
          <p:cNvPicPr>
            <a:picLocks noChangeAspect="1"/>
          </p:cNvPicPr>
          <p:nvPr/>
        </p:nvPicPr>
        <p:blipFill>
          <a:blip r:embed="rId3"/>
          <a:stretch>
            <a:fillRect/>
          </a:stretch>
        </p:blipFill>
        <p:spPr>
          <a:xfrm>
            <a:off x="9963727" y="6217922"/>
            <a:ext cx="635000" cy="635000"/>
          </a:xfrm>
          <a:prstGeom prst="rect">
            <a:avLst/>
          </a:prstGeom>
        </p:spPr>
      </p:pic>
      <p:pic>
        <p:nvPicPr>
          <p:cNvPr id="5" name="Picture 4">
            <a:extLst>
              <a:ext uri="{FF2B5EF4-FFF2-40B4-BE49-F238E27FC236}">
                <a16:creationId xmlns:a16="http://schemas.microsoft.com/office/drawing/2014/main" id="{044C537B-7F71-D303-F27F-4A46F6FD5229}"/>
              </a:ext>
            </a:extLst>
          </p:cNvPr>
          <p:cNvPicPr>
            <a:picLocks noChangeAspect="1"/>
          </p:cNvPicPr>
          <p:nvPr/>
        </p:nvPicPr>
        <p:blipFill>
          <a:blip r:embed="rId4"/>
          <a:stretch>
            <a:fillRect/>
          </a:stretch>
        </p:blipFill>
        <p:spPr>
          <a:xfrm>
            <a:off x="8582891" y="6396112"/>
            <a:ext cx="1214582" cy="387148"/>
          </a:xfrm>
          <a:prstGeom prst="rect">
            <a:avLst/>
          </a:prstGeom>
        </p:spPr>
      </p:pic>
      <p:pic>
        <p:nvPicPr>
          <p:cNvPr id="6" name="Picture 5" descr="A black and red logo&#10;&#10;AI-generated content may be incorrect.">
            <a:extLst>
              <a:ext uri="{FF2B5EF4-FFF2-40B4-BE49-F238E27FC236}">
                <a16:creationId xmlns:a16="http://schemas.microsoft.com/office/drawing/2014/main" id="{75A6E055-8293-CDC5-5C5A-6A5394A50352}"/>
              </a:ext>
            </a:extLst>
          </p:cNvPr>
          <p:cNvPicPr>
            <a:picLocks noChangeAspect="1"/>
          </p:cNvPicPr>
          <p:nvPr/>
        </p:nvPicPr>
        <p:blipFill>
          <a:blip r:embed="rId5"/>
          <a:stretch>
            <a:fillRect/>
          </a:stretch>
        </p:blipFill>
        <p:spPr>
          <a:xfrm>
            <a:off x="7705437" y="6418236"/>
            <a:ext cx="711200" cy="342900"/>
          </a:xfrm>
          <a:prstGeom prst="rect">
            <a:avLst/>
          </a:prstGeom>
        </p:spPr>
      </p:pic>
      <p:sp>
        <p:nvSpPr>
          <p:cNvPr id="8" name="TextBox 7">
            <a:extLst>
              <a:ext uri="{FF2B5EF4-FFF2-40B4-BE49-F238E27FC236}">
                <a16:creationId xmlns:a16="http://schemas.microsoft.com/office/drawing/2014/main" id="{4373E601-EB70-8BF7-867D-7D41701A0666}"/>
              </a:ext>
            </a:extLst>
          </p:cNvPr>
          <p:cNvSpPr txBox="1"/>
          <p:nvPr/>
        </p:nvSpPr>
        <p:spPr>
          <a:xfrm>
            <a:off x="2961944" y="1327527"/>
            <a:ext cx="8582355" cy="4202945"/>
          </a:xfrm>
          <a:prstGeom prst="rect">
            <a:avLst/>
          </a:prstGeom>
          <a:noFill/>
        </p:spPr>
        <p:txBody>
          <a:bodyPr wrap="square">
            <a:spAutoFit/>
          </a:bodyPr>
          <a:lstStyle/>
          <a:p>
            <a:pPr algn="just">
              <a:lnSpc>
                <a:spcPct val="150000"/>
              </a:lnSpc>
            </a:pPr>
            <a:r>
              <a:rPr lang="en-US" sz="2000" dirty="0"/>
              <a:t>Azure Health Bot is the core Azure service used in this project. It provides the following functionalities: </a:t>
            </a:r>
          </a:p>
          <a:p>
            <a:pPr marL="285750" indent="-285750" algn="just">
              <a:lnSpc>
                <a:spcPct val="150000"/>
              </a:lnSpc>
              <a:buFont typeface="Wingdings" panose="05000000000000000000" pitchFamily="2" charset="2"/>
              <a:buChar char="ü"/>
            </a:pPr>
            <a:r>
              <a:rPr lang="en-US" sz="2000" b="1" dirty="0"/>
              <a:t>Symptom Checking and Triaging: </a:t>
            </a:r>
            <a:r>
              <a:rPr lang="en-US" sz="2000" dirty="0"/>
              <a:t>Leverages pre-built scenarios for efficient symptom assessment. </a:t>
            </a:r>
          </a:p>
          <a:p>
            <a:pPr marL="285750" indent="-285750" algn="just">
              <a:lnSpc>
                <a:spcPct val="150000"/>
              </a:lnSpc>
              <a:buFont typeface="Wingdings" panose="05000000000000000000" pitchFamily="2" charset="2"/>
              <a:buChar char="ü"/>
            </a:pPr>
            <a:r>
              <a:rPr lang="en-US" sz="2000" b="1" dirty="0"/>
              <a:t>Conversational AI: </a:t>
            </a:r>
            <a:r>
              <a:rPr lang="en-US" sz="2000" dirty="0"/>
              <a:t>Powers the chatbot interface for natural language interaction. </a:t>
            </a:r>
          </a:p>
          <a:p>
            <a:pPr marL="285750" indent="-285750" algn="just">
              <a:lnSpc>
                <a:spcPct val="150000"/>
              </a:lnSpc>
              <a:buFont typeface="Wingdings" panose="05000000000000000000" pitchFamily="2" charset="2"/>
              <a:buChar char="ü"/>
            </a:pPr>
            <a:r>
              <a:rPr lang="en-US" sz="2000" dirty="0"/>
              <a:t> </a:t>
            </a:r>
            <a:r>
              <a:rPr lang="en-US" sz="2000" b="1" dirty="0"/>
              <a:t>Integration with Backend Systems: </a:t>
            </a:r>
            <a:r>
              <a:rPr lang="en-US" sz="2000" dirty="0"/>
              <a:t>Connects to Azure Functions and other services for data retrieval and processing. </a:t>
            </a:r>
          </a:p>
          <a:p>
            <a:pPr marL="285750" indent="-285750" algn="just">
              <a:lnSpc>
                <a:spcPct val="150000"/>
              </a:lnSpc>
              <a:buFont typeface="Wingdings" panose="05000000000000000000" pitchFamily="2" charset="2"/>
              <a:buChar char="ü"/>
            </a:pPr>
            <a:r>
              <a:rPr lang="en-US" sz="2000" b="1" dirty="0"/>
              <a:t>Compliance: </a:t>
            </a:r>
            <a:r>
              <a:rPr lang="en-US" sz="2000" dirty="0"/>
              <a:t>Built with healthcare compliance in mind</a:t>
            </a:r>
            <a:r>
              <a:rPr lang="en-US" dirty="0"/>
              <a:t>.</a:t>
            </a:r>
            <a:endParaRPr lang="en-IN" dirty="0"/>
          </a:p>
        </p:txBody>
      </p:sp>
      <p:pic>
        <p:nvPicPr>
          <p:cNvPr id="4098" name="Picture 2" descr="Azure Health Data Services | Microsoft ...">
            <a:extLst>
              <a:ext uri="{FF2B5EF4-FFF2-40B4-BE49-F238E27FC236}">
                <a16:creationId xmlns:a16="http://schemas.microsoft.com/office/drawing/2014/main" id="{8E833911-DEB3-C972-147C-EAE3271856B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1424" y="1606324"/>
            <a:ext cx="2143125" cy="2443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590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641FC7-809C-8B4D-74C2-776C5247A77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C73BAF3-160A-3682-7164-A2B2B63A9401}"/>
              </a:ext>
            </a:extLst>
          </p:cNvPr>
          <p:cNvSpPr txBox="1"/>
          <p:nvPr/>
        </p:nvSpPr>
        <p:spPr>
          <a:xfrm>
            <a:off x="221672" y="346364"/>
            <a:ext cx="4268685" cy="707886"/>
          </a:xfrm>
          <a:prstGeom prst="rect">
            <a:avLst/>
          </a:prstGeom>
          <a:noFill/>
        </p:spPr>
        <p:txBody>
          <a:bodyPr wrap="square" rtlCol="0">
            <a:spAutoFit/>
          </a:bodyPr>
          <a:lstStyle/>
          <a:p>
            <a:r>
              <a:rPr lang="en-US" sz="4000" b="1" dirty="0"/>
              <a:t>Tech Diagram</a:t>
            </a:r>
          </a:p>
        </p:txBody>
      </p:sp>
      <p:pic>
        <p:nvPicPr>
          <p:cNvPr id="2" name="Picture 1" descr="A close-up of a logo&#10;&#10;AI-generated content may be incorrect.">
            <a:extLst>
              <a:ext uri="{FF2B5EF4-FFF2-40B4-BE49-F238E27FC236}">
                <a16:creationId xmlns:a16="http://schemas.microsoft.com/office/drawing/2014/main" id="{58BAA813-3DDD-3B45-5D3A-2B465E63E030}"/>
              </a:ext>
            </a:extLst>
          </p:cNvPr>
          <p:cNvPicPr>
            <a:picLocks noChangeAspect="1"/>
          </p:cNvPicPr>
          <p:nvPr/>
        </p:nvPicPr>
        <p:blipFill>
          <a:blip r:embed="rId2"/>
          <a:stretch>
            <a:fillRect/>
          </a:stretch>
        </p:blipFill>
        <p:spPr>
          <a:xfrm>
            <a:off x="10764981" y="6321373"/>
            <a:ext cx="1295682" cy="536627"/>
          </a:xfrm>
          <a:prstGeom prst="rect">
            <a:avLst/>
          </a:prstGeom>
        </p:spPr>
      </p:pic>
      <p:pic>
        <p:nvPicPr>
          <p:cNvPr id="3" name="Picture 2" descr="A logo of a book with a candle and sun&#10;&#10;AI-generated content may be incorrect.">
            <a:extLst>
              <a:ext uri="{FF2B5EF4-FFF2-40B4-BE49-F238E27FC236}">
                <a16:creationId xmlns:a16="http://schemas.microsoft.com/office/drawing/2014/main" id="{E73818A5-53DE-7D03-2C43-EFBB9C087DB1}"/>
              </a:ext>
            </a:extLst>
          </p:cNvPr>
          <p:cNvPicPr>
            <a:picLocks noChangeAspect="1"/>
          </p:cNvPicPr>
          <p:nvPr/>
        </p:nvPicPr>
        <p:blipFill>
          <a:blip r:embed="rId3"/>
          <a:stretch>
            <a:fillRect/>
          </a:stretch>
        </p:blipFill>
        <p:spPr>
          <a:xfrm>
            <a:off x="9963727" y="6217922"/>
            <a:ext cx="635000" cy="635000"/>
          </a:xfrm>
          <a:prstGeom prst="rect">
            <a:avLst/>
          </a:prstGeom>
        </p:spPr>
      </p:pic>
      <p:pic>
        <p:nvPicPr>
          <p:cNvPr id="5" name="Picture 4">
            <a:extLst>
              <a:ext uri="{FF2B5EF4-FFF2-40B4-BE49-F238E27FC236}">
                <a16:creationId xmlns:a16="http://schemas.microsoft.com/office/drawing/2014/main" id="{6695C17A-7D8F-DE7B-0F45-2D9E72A28BEC}"/>
              </a:ext>
            </a:extLst>
          </p:cNvPr>
          <p:cNvPicPr>
            <a:picLocks noChangeAspect="1"/>
          </p:cNvPicPr>
          <p:nvPr/>
        </p:nvPicPr>
        <p:blipFill>
          <a:blip r:embed="rId4"/>
          <a:stretch>
            <a:fillRect/>
          </a:stretch>
        </p:blipFill>
        <p:spPr>
          <a:xfrm>
            <a:off x="8582891" y="6396112"/>
            <a:ext cx="1214582" cy="387148"/>
          </a:xfrm>
          <a:prstGeom prst="rect">
            <a:avLst/>
          </a:prstGeom>
        </p:spPr>
      </p:pic>
      <p:pic>
        <p:nvPicPr>
          <p:cNvPr id="6" name="Picture 5" descr="A black and red logo&#10;&#10;AI-generated content may be incorrect.">
            <a:extLst>
              <a:ext uri="{FF2B5EF4-FFF2-40B4-BE49-F238E27FC236}">
                <a16:creationId xmlns:a16="http://schemas.microsoft.com/office/drawing/2014/main" id="{927DA9DA-1924-B8E9-99B1-808794D05F87}"/>
              </a:ext>
            </a:extLst>
          </p:cNvPr>
          <p:cNvPicPr>
            <a:picLocks noChangeAspect="1"/>
          </p:cNvPicPr>
          <p:nvPr/>
        </p:nvPicPr>
        <p:blipFill>
          <a:blip r:embed="rId5"/>
          <a:stretch>
            <a:fillRect/>
          </a:stretch>
        </p:blipFill>
        <p:spPr>
          <a:xfrm>
            <a:off x="7705437" y="6418236"/>
            <a:ext cx="711200" cy="342900"/>
          </a:xfrm>
          <a:prstGeom prst="rect">
            <a:avLst/>
          </a:prstGeom>
        </p:spPr>
      </p:pic>
      <p:sp>
        <p:nvSpPr>
          <p:cNvPr id="9" name="Rectangle 8">
            <a:extLst>
              <a:ext uri="{FF2B5EF4-FFF2-40B4-BE49-F238E27FC236}">
                <a16:creationId xmlns:a16="http://schemas.microsoft.com/office/drawing/2014/main" id="{4152A400-2CFD-0E1C-F2AC-32E8EAD99DC0}"/>
              </a:ext>
            </a:extLst>
          </p:cNvPr>
          <p:cNvSpPr/>
          <p:nvPr/>
        </p:nvSpPr>
        <p:spPr>
          <a:xfrm>
            <a:off x="4098471" y="914400"/>
            <a:ext cx="3477986" cy="489857"/>
          </a:xfrm>
          <a:prstGeom prst="rect">
            <a:avLst/>
          </a:prstGeom>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User(Web/Mobile)</a:t>
            </a:r>
          </a:p>
        </p:txBody>
      </p:sp>
      <p:sp>
        <p:nvSpPr>
          <p:cNvPr id="16" name="Rectangle 15">
            <a:extLst>
              <a:ext uri="{FF2B5EF4-FFF2-40B4-BE49-F238E27FC236}">
                <a16:creationId xmlns:a16="http://schemas.microsoft.com/office/drawing/2014/main" id="{EF536091-074D-B733-A016-544279B3B609}"/>
              </a:ext>
            </a:extLst>
          </p:cNvPr>
          <p:cNvSpPr/>
          <p:nvPr/>
        </p:nvSpPr>
        <p:spPr>
          <a:xfrm>
            <a:off x="4098471" y="1910444"/>
            <a:ext cx="3477986" cy="4898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Frontend(React/Xamarin)</a:t>
            </a:r>
          </a:p>
        </p:txBody>
      </p:sp>
      <p:cxnSp>
        <p:nvCxnSpPr>
          <p:cNvPr id="12" name="Straight Arrow Connector 11">
            <a:extLst>
              <a:ext uri="{FF2B5EF4-FFF2-40B4-BE49-F238E27FC236}">
                <a16:creationId xmlns:a16="http://schemas.microsoft.com/office/drawing/2014/main" id="{BC613558-3906-338A-FBF9-31B796848A2C}"/>
              </a:ext>
            </a:extLst>
          </p:cNvPr>
          <p:cNvCxnSpPr>
            <a:stCxn id="9" idx="2"/>
            <a:endCxn id="16" idx="0"/>
          </p:cNvCxnSpPr>
          <p:nvPr/>
        </p:nvCxnSpPr>
        <p:spPr>
          <a:xfrm>
            <a:off x="5837464" y="1404257"/>
            <a:ext cx="0" cy="506187"/>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19" name="Rectangle 18">
            <a:extLst>
              <a:ext uri="{FF2B5EF4-FFF2-40B4-BE49-F238E27FC236}">
                <a16:creationId xmlns:a16="http://schemas.microsoft.com/office/drawing/2014/main" id="{6BFBEECB-6084-2D5A-9BE9-02821B0F7B14}"/>
              </a:ext>
            </a:extLst>
          </p:cNvPr>
          <p:cNvSpPr/>
          <p:nvPr/>
        </p:nvSpPr>
        <p:spPr>
          <a:xfrm>
            <a:off x="4098471" y="2939143"/>
            <a:ext cx="3477986" cy="489857"/>
          </a:xfrm>
          <a:prstGeom prst="rect">
            <a:avLst/>
          </a:prstGeom>
          <a:solidFill>
            <a:srgbClr val="60A5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Azure Functions(Backend Logic)</a:t>
            </a:r>
          </a:p>
        </p:txBody>
      </p:sp>
      <p:cxnSp>
        <p:nvCxnSpPr>
          <p:cNvPr id="21" name="Straight Arrow Connector 20">
            <a:extLst>
              <a:ext uri="{FF2B5EF4-FFF2-40B4-BE49-F238E27FC236}">
                <a16:creationId xmlns:a16="http://schemas.microsoft.com/office/drawing/2014/main" id="{749B5AD8-218C-4DFA-2FA6-CFCEF3A54FCC}"/>
              </a:ext>
            </a:extLst>
          </p:cNvPr>
          <p:cNvCxnSpPr/>
          <p:nvPr/>
        </p:nvCxnSpPr>
        <p:spPr>
          <a:xfrm>
            <a:off x="5785757" y="2432956"/>
            <a:ext cx="0" cy="506187"/>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29" name="Straight Connector 28">
            <a:extLst>
              <a:ext uri="{FF2B5EF4-FFF2-40B4-BE49-F238E27FC236}">
                <a16:creationId xmlns:a16="http://schemas.microsoft.com/office/drawing/2014/main" id="{888D903A-6962-6625-5A08-5CF8CD87C55C}"/>
              </a:ext>
            </a:extLst>
          </p:cNvPr>
          <p:cNvCxnSpPr>
            <a:cxnSpLocks/>
          </p:cNvCxnSpPr>
          <p:nvPr/>
        </p:nvCxnSpPr>
        <p:spPr>
          <a:xfrm>
            <a:off x="5742214" y="3429000"/>
            <a:ext cx="0" cy="489858"/>
          </a:xfrm>
          <a:prstGeom prst="line">
            <a:avLst/>
          </a:prstGeom>
          <a:ln w="38100"/>
        </p:spPr>
        <p:style>
          <a:lnRef idx="2">
            <a:schemeClr val="dk1"/>
          </a:lnRef>
          <a:fillRef idx="0">
            <a:schemeClr val="dk1"/>
          </a:fillRef>
          <a:effectRef idx="1">
            <a:schemeClr val="dk1"/>
          </a:effectRef>
          <a:fontRef idx="minor">
            <a:schemeClr val="tx1"/>
          </a:fontRef>
        </p:style>
      </p:cxnSp>
      <p:cxnSp>
        <p:nvCxnSpPr>
          <p:cNvPr id="32" name="Straight Connector 31">
            <a:extLst>
              <a:ext uri="{FF2B5EF4-FFF2-40B4-BE49-F238E27FC236}">
                <a16:creationId xmlns:a16="http://schemas.microsoft.com/office/drawing/2014/main" id="{106E77ED-4D89-A3FC-20DF-E9DD4FB76262}"/>
              </a:ext>
            </a:extLst>
          </p:cNvPr>
          <p:cNvCxnSpPr/>
          <p:nvPr/>
        </p:nvCxnSpPr>
        <p:spPr>
          <a:xfrm>
            <a:off x="2204357" y="3918858"/>
            <a:ext cx="7759370"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1E84D138-917E-0DD0-B8E6-475172D48FDB}"/>
              </a:ext>
            </a:extLst>
          </p:cNvPr>
          <p:cNvCxnSpPr/>
          <p:nvPr/>
        </p:nvCxnSpPr>
        <p:spPr>
          <a:xfrm>
            <a:off x="2204357" y="3918858"/>
            <a:ext cx="0" cy="489856"/>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0" name="Straight Arrow Connector 39">
            <a:extLst>
              <a:ext uri="{FF2B5EF4-FFF2-40B4-BE49-F238E27FC236}">
                <a16:creationId xmlns:a16="http://schemas.microsoft.com/office/drawing/2014/main" id="{8D8F67CC-AD34-1AEE-E553-E0A9DE9FA644}"/>
              </a:ext>
            </a:extLst>
          </p:cNvPr>
          <p:cNvCxnSpPr/>
          <p:nvPr/>
        </p:nvCxnSpPr>
        <p:spPr>
          <a:xfrm>
            <a:off x="5742214" y="3907973"/>
            <a:ext cx="0" cy="489856"/>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DD039C33-6CD9-3F73-79DF-CA936FE714D7}"/>
              </a:ext>
            </a:extLst>
          </p:cNvPr>
          <p:cNvCxnSpPr/>
          <p:nvPr/>
        </p:nvCxnSpPr>
        <p:spPr>
          <a:xfrm>
            <a:off x="9963727" y="3918858"/>
            <a:ext cx="0" cy="489856"/>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45" name="Rectangle 44">
            <a:extLst>
              <a:ext uri="{FF2B5EF4-FFF2-40B4-BE49-F238E27FC236}">
                <a16:creationId xmlns:a16="http://schemas.microsoft.com/office/drawing/2014/main" id="{7B359AFB-DB25-8BE6-6F7F-138CB79F3D75}"/>
              </a:ext>
            </a:extLst>
          </p:cNvPr>
          <p:cNvSpPr/>
          <p:nvPr/>
        </p:nvSpPr>
        <p:spPr>
          <a:xfrm>
            <a:off x="987878" y="4408714"/>
            <a:ext cx="2432957" cy="1284481"/>
          </a:xfrm>
          <a:prstGeom prst="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Azure Health Bot</a:t>
            </a:r>
          </a:p>
          <a:p>
            <a:pPr algn="ctr"/>
            <a:r>
              <a:rPr lang="en-IN" dirty="0"/>
              <a:t>(Symptom Analysis)</a:t>
            </a:r>
          </a:p>
        </p:txBody>
      </p:sp>
      <p:sp>
        <p:nvSpPr>
          <p:cNvPr id="46" name="Rectangle 45">
            <a:extLst>
              <a:ext uri="{FF2B5EF4-FFF2-40B4-BE49-F238E27FC236}">
                <a16:creationId xmlns:a16="http://schemas.microsoft.com/office/drawing/2014/main" id="{0C5A668C-67E1-F011-CCCB-F3E9219AB531}"/>
              </a:ext>
            </a:extLst>
          </p:cNvPr>
          <p:cNvSpPr/>
          <p:nvPr/>
        </p:nvSpPr>
        <p:spPr>
          <a:xfrm>
            <a:off x="4490357" y="4408714"/>
            <a:ext cx="2432957" cy="1284481"/>
          </a:xfrm>
          <a:prstGeom prst="rect">
            <a:avLst/>
          </a:prstGeom>
          <a:solidFill>
            <a:srgbClr val="59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Azure Cosmos DB</a:t>
            </a:r>
          </a:p>
          <a:p>
            <a:pPr algn="ctr"/>
            <a:r>
              <a:rPr lang="en-IN" dirty="0"/>
              <a:t>(Doctor Database)</a:t>
            </a:r>
          </a:p>
        </p:txBody>
      </p:sp>
      <p:sp>
        <p:nvSpPr>
          <p:cNvPr id="47" name="Rectangle 46">
            <a:extLst>
              <a:ext uri="{FF2B5EF4-FFF2-40B4-BE49-F238E27FC236}">
                <a16:creationId xmlns:a16="http://schemas.microsoft.com/office/drawing/2014/main" id="{73DEE59A-720C-9029-730A-67328275D4FF}"/>
              </a:ext>
            </a:extLst>
          </p:cNvPr>
          <p:cNvSpPr/>
          <p:nvPr/>
        </p:nvSpPr>
        <p:spPr>
          <a:xfrm>
            <a:off x="8711294" y="4412584"/>
            <a:ext cx="2432957" cy="1284481"/>
          </a:xfrm>
          <a:prstGeom prst="rect">
            <a:avLst/>
          </a:prstGeom>
          <a:solidFill>
            <a:srgbClr val="4F4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Azure Maps</a:t>
            </a:r>
          </a:p>
          <a:p>
            <a:pPr algn="ctr"/>
            <a:r>
              <a:rPr lang="en-IN" dirty="0"/>
              <a:t>(Location API)</a:t>
            </a:r>
          </a:p>
        </p:txBody>
      </p:sp>
    </p:spTree>
    <p:extLst>
      <p:ext uri="{BB962C8B-B14F-4D97-AF65-F5344CB8AC3E}">
        <p14:creationId xmlns:p14="http://schemas.microsoft.com/office/powerpoint/2010/main" val="1339349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066052-57DE-AC5F-D0E1-D13AEF7FCB6D}"/>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F0C121D-778F-2DBB-20A4-E10304C7E91C}"/>
              </a:ext>
            </a:extLst>
          </p:cNvPr>
          <p:cNvSpPr txBox="1"/>
          <p:nvPr/>
        </p:nvSpPr>
        <p:spPr>
          <a:xfrm>
            <a:off x="221672" y="346364"/>
            <a:ext cx="5015155" cy="707886"/>
          </a:xfrm>
          <a:prstGeom prst="rect">
            <a:avLst/>
          </a:prstGeom>
          <a:noFill/>
        </p:spPr>
        <p:txBody>
          <a:bodyPr wrap="none" rtlCol="0">
            <a:spAutoFit/>
          </a:bodyPr>
          <a:lstStyle/>
          <a:p>
            <a:r>
              <a:rPr lang="en-US" sz="4000" b="1" dirty="0"/>
              <a:t>Development Stages</a:t>
            </a:r>
          </a:p>
        </p:txBody>
      </p:sp>
      <p:pic>
        <p:nvPicPr>
          <p:cNvPr id="2" name="Picture 1" descr="A close-up of a logo&#10;&#10;AI-generated content may be incorrect.">
            <a:extLst>
              <a:ext uri="{FF2B5EF4-FFF2-40B4-BE49-F238E27FC236}">
                <a16:creationId xmlns:a16="http://schemas.microsoft.com/office/drawing/2014/main" id="{FA31F2A3-1522-27D0-C3BE-546F7ABA1204}"/>
              </a:ext>
            </a:extLst>
          </p:cNvPr>
          <p:cNvPicPr>
            <a:picLocks noChangeAspect="1"/>
          </p:cNvPicPr>
          <p:nvPr/>
        </p:nvPicPr>
        <p:blipFill>
          <a:blip r:embed="rId2"/>
          <a:stretch>
            <a:fillRect/>
          </a:stretch>
        </p:blipFill>
        <p:spPr>
          <a:xfrm>
            <a:off x="10764981" y="6321373"/>
            <a:ext cx="1295682" cy="536627"/>
          </a:xfrm>
          <a:prstGeom prst="rect">
            <a:avLst/>
          </a:prstGeom>
        </p:spPr>
      </p:pic>
      <p:pic>
        <p:nvPicPr>
          <p:cNvPr id="3" name="Picture 2" descr="A logo of a book with a candle and sun&#10;&#10;AI-generated content may be incorrect.">
            <a:extLst>
              <a:ext uri="{FF2B5EF4-FFF2-40B4-BE49-F238E27FC236}">
                <a16:creationId xmlns:a16="http://schemas.microsoft.com/office/drawing/2014/main" id="{63068538-8F6D-4219-68F8-021CD1B84E4A}"/>
              </a:ext>
            </a:extLst>
          </p:cNvPr>
          <p:cNvPicPr>
            <a:picLocks noChangeAspect="1"/>
          </p:cNvPicPr>
          <p:nvPr/>
        </p:nvPicPr>
        <p:blipFill>
          <a:blip r:embed="rId3"/>
          <a:stretch>
            <a:fillRect/>
          </a:stretch>
        </p:blipFill>
        <p:spPr>
          <a:xfrm>
            <a:off x="9963727" y="6217922"/>
            <a:ext cx="635000" cy="635000"/>
          </a:xfrm>
          <a:prstGeom prst="rect">
            <a:avLst/>
          </a:prstGeom>
        </p:spPr>
      </p:pic>
      <p:pic>
        <p:nvPicPr>
          <p:cNvPr id="5" name="Picture 4">
            <a:extLst>
              <a:ext uri="{FF2B5EF4-FFF2-40B4-BE49-F238E27FC236}">
                <a16:creationId xmlns:a16="http://schemas.microsoft.com/office/drawing/2014/main" id="{20C6234F-957D-AECA-CC13-C9FCCBF0CFBE}"/>
              </a:ext>
            </a:extLst>
          </p:cNvPr>
          <p:cNvPicPr>
            <a:picLocks noChangeAspect="1"/>
          </p:cNvPicPr>
          <p:nvPr/>
        </p:nvPicPr>
        <p:blipFill>
          <a:blip r:embed="rId4"/>
          <a:stretch>
            <a:fillRect/>
          </a:stretch>
        </p:blipFill>
        <p:spPr>
          <a:xfrm>
            <a:off x="8582891" y="6396112"/>
            <a:ext cx="1214582" cy="387148"/>
          </a:xfrm>
          <a:prstGeom prst="rect">
            <a:avLst/>
          </a:prstGeom>
        </p:spPr>
      </p:pic>
      <p:pic>
        <p:nvPicPr>
          <p:cNvPr id="6" name="Picture 5" descr="A black and red logo&#10;&#10;AI-generated content may be incorrect.">
            <a:extLst>
              <a:ext uri="{FF2B5EF4-FFF2-40B4-BE49-F238E27FC236}">
                <a16:creationId xmlns:a16="http://schemas.microsoft.com/office/drawing/2014/main" id="{25A07091-1FC7-871F-A7F7-50EB4BB170FC}"/>
              </a:ext>
            </a:extLst>
          </p:cNvPr>
          <p:cNvPicPr>
            <a:picLocks noChangeAspect="1"/>
          </p:cNvPicPr>
          <p:nvPr/>
        </p:nvPicPr>
        <p:blipFill>
          <a:blip r:embed="rId5"/>
          <a:stretch>
            <a:fillRect/>
          </a:stretch>
        </p:blipFill>
        <p:spPr>
          <a:xfrm>
            <a:off x="7705437" y="6418236"/>
            <a:ext cx="711200" cy="342900"/>
          </a:xfrm>
          <a:prstGeom prst="rect">
            <a:avLst/>
          </a:prstGeom>
        </p:spPr>
      </p:pic>
      <p:sp>
        <p:nvSpPr>
          <p:cNvPr id="9" name="TextBox 8">
            <a:extLst>
              <a:ext uri="{FF2B5EF4-FFF2-40B4-BE49-F238E27FC236}">
                <a16:creationId xmlns:a16="http://schemas.microsoft.com/office/drawing/2014/main" id="{79C916D9-7E65-A9F8-9825-0B65CD2C2BF2}"/>
              </a:ext>
            </a:extLst>
          </p:cNvPr>
          <p:cNvSpPr txBox="1"/>
          <p:nvPr/>
        </p:nvSpPr>
        <p:spPr>
          <a:xfrm>
            <a:off x="3047144" y="1117565"/>
            <a:ext cx="6097712" cy="4622869"/>
          </a:xfrm>
          <a:prstGeom prst="rect">
            <a:avLst/>
          </a:prstGeom>
          <a:noFill/>
        </p:spPr>
        <p:txBody>
          <a:bodyPr wrap="square">
            <a:spAutoFit/>
          </a:bodyPr>
          <a:lstStyle/>
          <a:p>
            <a:pPr marL="342900" indent="-342900">
              <a:lnSpc>
                <a:spcPct val="150000"/>
              </a:lnSpc>
              <a:buAutoNum type="arabicPeriod"/>
            </a:pPr>
            <a:r>
              <a:rPr lang="en-US" dirty="0"/>
              <a:t>Set up Azure resources (Health Bot, Cosmos DB, Functions, Maps).</a:t>
            </a:r>
          </a:p>
          <a:p>
            <a:pPr marL="342900" indent="-342900">
              <a:lnSpc>
                <a:spcPct val="150000"/>
              </a:lnSpc>
              <a:buAutoNum type="arabicPeriod"/>
            </a:pPr>
            <a:r>
              <a:rPr lang="en-US" dirty="0"/>
              <a:t>Customize Health Bot's symptom checking and conversation flows.</a:t>
            </a:r>
          </a:p>
          <a:p>
            <a:pPr marL="342900" indent="-342900">
              <a:lnSpc>
                <a:spcPct val="150000"/>
              </a:lnSpc>
              <a:buAutoNum type="arabicPeriod"/>
            </a:pPr>
            <a:r>
              <a:rPr lang="en-US" dirty="0"/>
              <a:t>Design and implement Azure Functions for backend logic (doctor recommendations, unique feature). </a:t>
            </a:r>
          </a:p>
          <a:p>
            <a:pPr marL="342900" indent="-342900">
              <a:lnSpc>
                <a:spcPct val="150000"/>
              </a:lnSpc>
              <a:buAutoNum type="arabicPeriod"/>
            </a:pPr>
            <a:r>
              <a:rPr lang="en-US" dirty="0"/>
              <a:t>Develop the frontend application and integrate it with Azure Functions and Health Bot. </a:t>
            </a:r>
          </a:p>
          <a:p>
            <a:pPr marL="342900" indent="-342900">
              <a:lnSpc>
                <a:spcPct val="150000"/>
              </a:lnSpc>
              <a:buAutoNum type="arabicPeriod"/>
            </a:pPr>
            <a:r>
              <a:rPr lang="en-US" dirty="0"/>
              <a:t>Implement the unique differentiating feature.</a:t>
            </a:r>
          </a:p>
          <a:p>
            <a:pPr marL="342900" indent="-342900">
              <a:lnSpc>
                <a:spcPct val="150000"/>
              </a:lnSpc>
              <a:buAutoNum type="arabicPeriod"/>
            </a:pPr>
            <a:r>
              <a:rPr lang="en-US" dirty="0"/>
              <a:t>Thorough testing and debugging. </a:t>
            </a:r>
          </a:p>
          <a:p>
            <a:pPr marL="342900" indent="-342900">
              <a:lnSpc>
                <a:spcPct val="150000"/>
              </a:lnSpc>
              <a:buAutoNum type="arabicPeriod"/>
            </a:pPr>
            <a:r>
              <a:rPr lang="en-US" dirty="0"/>
              <a:t>Deployment to Azure. </a:t>
            </a:r>
            <a:endParaRPr lang="en-IN" dirty="0"/>
          </a:p>
        </p:txBody>
      </p:sp>
      <p:pic>
        <p:nvPicPr>
          <p:cNvPr id="1028" name="Picture 4" descr="Azure OpenAI Service | Microsoft Azure">
            <a:extLst>
              <a:ext uri="{FF2B5EF4-FFF2-40B4-BE49-F238E27FC236}">
                <a16:creationId xmlns:a16="http://schemas.microsoft.com/office/drawing/2014/main" id="{6E97F8C6-B43B-5DEB-750E-FACE9D14ACA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1683" y="1457860"/>
            <a:ext cx="2447925" cy="18669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ow to Make an AI Assistant in 10 Steps">
            <a:extLst>
              <a:ext uri="{FF2B5EF4-FFF2-40B4-BE49-F238E27FC236}">
                <a16:creationId xmlns:a16="http://schemas.microsoft.com/office/drawing/2014/main" id="{6A7340A8-3927-0F71-7845-BB3FB068E4E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001" y="3728370"/>
            <a:ext cx="2619375" cy="174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5614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610F08-F4C4-BB59-C354-34821956F608}"/>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A7D843E-4CB0-FCFC-6FB3-A2183B75E742}"/>
              </a:ext>
            </a:extLst>
          </p:cNvPr>
          <p:cNvSpPr txBox="1"/>
          <p:nvPr/>
        </p:nvSpPr>
        <p:spPr>
          <a:xfrm>
            <a:off x="221672" y="346364"/>
            <a:ext cx="4232249" cy="707886"/>
          </a:xfrm>
          <a:prstGeom prst="rect">
            <a:avLst/>
          </a:prstGeom>
          <a:noFill/>
        </p:spPr>
        <p:txBody>
          <a:bodyPr wrap="none" rtlCol="0">
            <a:spAutoFit/>
          </a:bodyPr>
          <a:lstStyle/>
          <a:p>
            <a:r>
              <a:rPr lang="en-US" sz="4000" b="1" dirty="0"/>
              <a:t>GitHub Repo Link</a:t>
            </a:r>
          </a:p>
        </p:txBody>
      </p:sp>
      <p:pic>
        <p:nvPicPr>
          <p:cNvPr id="2" name="Picture 1" descr="A close-up of a logo&#10;&#10;AI-generated content may be incorrect.">
            <a:extLst>
              <a:ext uri="{FF2B5EF4-FFF2-40B4-BE49-F238E27FC236}">
                <a16:creationId xmlns:a16="http://schemas.microsoft.com/office/drawing/2014/main" id="{40A9C8A9-1DBB-C2B5-2BE2-467B76A821BE}"/>
              </a:ext>
            </a:extLst>
          </p:cNvPr>
          <p:cNvPicPr>
            <a:picLocks noChangeAspect="1"/>
          </p:cNvPicPr>
          <p:nvPr/>
        </p:nvPicPr>
        <p:blipFill>
          <a:blip r:embed="rId2"/>
          <a:stretch>
            <a:fillRect/>
          </a:stretch>
        </p:blipFill>
        <p:spPr>
          <a:xfrm>
            <a:off x="10764981" y="6321373"/>
            <a:ext cx="1295682" cy="536627"/>
          </a:xfrm>
          <a:prstGeom prst="rect">
            <a:avLst/>
          </a:prstGeom>
        </p:spPr>
      </p:pic>
      <p:pic>
        <p:nvPicPr>
          <p:cNvPr id="3" name="Picture 2" descr="A logo of a book with a candle and sun&#10;&#10;AI-generated content may be incorrect.">
            <a:extLst>
              <a:ext uri="{FF2B5EF4-FFF2-40B4-BE49-F238E27FC236}">
                <a16:creationId xmlns:a16="http://schemas.microsoft.com/office/drawing/2014/main" id="{15B5DE7A-01BE-B0FD-19D0-C7663AA17B5B}"/>
              </a:ext>
            </a:extLst>
          </p:cNvPr>
          <p:cNvPicPr>
            <a:picLocks noChangeAspect="1"/>
          </p:cNvPicPr>
          <p:nvPr/>
        </p:nvPicPr>
        <p:blipFill>
          <a:blip r:embed="rId3"/>
          <a:stretch>
            <a:fillRect/>
          </a:stretch>
        </p:blipFill>
        <p:spPr>
          <a:xfrm>
            <a:off x="9963727" y="6217922"/>
            <a:ext cx="635000" cy="635000"/>
          </a:xfrm>
          <a:prstGeom prst="rect">
            <a:avLst/>
          </a:prstGeom>
        </p:spPr>
      </p:pic>
      <p:pic>
        <p:nvPicPr>
          <p:cNvPr id="5" name="Picture 4">
            <a:extLst>
              <a:ext uri="{FF2B5EF4-FFF2-40B4-BE49-F238E27FC236}">
                <a16:creationId xmlns:a16="http://schemas.microsoft.com/office/drawing/2014/main" id="{3F668451-BF1B-2BA6-C62C-7976CA7492B9}"/>
              </a:ext>
            </a:extLst>
          </p:cNvPr>
          <p:cNvPicPr>
            <a:picLocks noChangeAspect="1"/>
          </p:cNvPicPr>
          <p:nvPr/>
        </p:nvPicPr>
        <p:blipFill>
          <a:blip r:embed="rId4"/>
          <a:stretch>
            <a:fillRect/>
          </a:stretch>
        </p:blipFill>
        <p:spPr>
          <a:xfrm>
            <a:off x="8582891" y="6396112"/>
            <a:ext cx="1214582" cy="387148"/>
          </a:xfrm>
          <a:prstGeom prst="rect">
            <a:avLst/>
          </a:prstGeom>
        </p:spPr>
      </p:pic>
      <p:pic>
        <p:nvPicPr>
          <p:cNvPr id="6" name="Picture 5" descr="A black and red logo&#10;&#10;AI-generated content may be incorrect.">
            <a:extLst>
              <a:ext uri="{FF2B5EF4-FFF2-40B4-BE49-F238E27FC236}">
                <a16:creationId xmlns:a16="http://schemas.microsoft.com/office/drawing/2014/main" id="{D7B9B421-AC8C-B0B2-455A-2F4D0142094E}"/>
              </a:ext>
            </a:extLst>
          </p:cNvPr>
          <p:cNvPicPr>
            <a:picLocks noChangeAspect="1"/>
          </p:cNvPicPr>
          <p:nvPr/>
        </p:nvPicPr>
        <p:blipFill>
          <a:blip r:embed="rId5"/>
          <a:stretch>
            <a:fillRect/>
          </a:stretch>
        </p:blipFill>
        <p:spPr>
          <a:xfrm>
            <a:off x="7705437" y="6418236"/>
            <a:ext cx="711200" cy="342900"/>
          </a:xfrm>
          <a:prstGeom prst="rect">
            <a:avLst/>
          </a:prstGeom>
        </p:spPr>
      </p:pic>
      <p:sp>
        <p:nvSpPr>
          <p:cNvPr id="11" name="TextBox 10">
            <a:hlinkClick r:id="rId6" action="ppaction://hlinkfile"/>
            <a:extLst>
              <a:ext uri="{FF2B5EF4-FFF2-40B4-BE49-F238E27FC236}">
                <a16:creationId xmlns:a16="http://schemas.microsoft.com/office/drawing/2014/main" id="{022DAA86-EC82-8D98-462D-66079E518B6D}"/>
              </a:ext>
            </a:extLst>
          </p:cNvPr>
          <p:cNvSpPr txBox="1"/>
          <p:nvPr/>
        </p:nvSpPr>
        <p:spPr>
          <a:xfrm>
            <a:off x="2678190" y="2488167"/>
            <a:ext cx="6098720" cy="1231106"/>
          </a:xfrm>
          <a:prstGeom prst="rect">
            <a:avLst/>
          </a:prstGeom>
          <a:noFill/>
        </p:spPr>
        <p:txBody>
          <a:bodyPr wrap="square">
            <a:spAutoFit/>
          </a:bodyPr>
          <a:lstStyle/>
          <a:p>
            <a:r>
              <a:rPr lang="en-IN" sz="2800" dirty="0">
                <a:hlinkClick r:id="rId7"/>
              </a:rPr>
              <a:t>https://github.com/HarshithaM2002/hackathon.git</a:t>
            </a:r>
            <a:endParaRPr lang="en-US" sz="2800" dirty="0"/>
          </a:p>
          <a:p>
            <a:endParaRPr lang="en-IN" dirty="0"/>
          </a:p>
        </p:txBody>
      </p:sp>
    </p:spTree>
    <p:extLst>
      <p:ext uri="{BB962C8B-B14F-4D97-AF65-F5344CB8AC3E}">
        <p14:creationId xmlns:p14="http://schemas.microsoft.com/office/powerpoint/2010/main" val="3895387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530</TotalTime>
  <Words>546</Words>
  <Application>Microsoft Office PowerPoint</Application>
  <PresentationFormat>Widescreen</PresentationFormat>
  <Paragraphs>53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Aptos Display</vt:lpstr>
      <vt:lpstr>Arial</vt:lpstr>
      <vt:lpstr>Wingdings</vt:lpstr>
      <vt:lpstr>Office Theme</vt:lpstr>
      <vt:lpstr>MediSense: Intelligent Symptom Analysis &amp; Smart Healthcare Navigation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Stanford Dsouza</dc:creator>
  <cp:lastModifiedBy>HARSHITHA M</cp:lastModifiedBy>
  <cp:revision>20</cp:revision>
  <dcterms:created xsi:type="dcterms:W3CDTF">2025-02-03T10:37:11Z</dcterms:created>
  <dcterms:modified xsi:type="dcterms:W3CDTF">2025-02-10T10:10:38Z</dcterms:modified>
</cp:coreProperties>
</file>