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6" r:id="rId5"/>
    <p:sldId id="267" r:id="rId6"/>
    <p:sldId id="259" r:id="rId7"/>
    <p:sldId id="268" r:id="rId8"/>
    <p:sldId id="269" r:id="rId9"/>
    <p:sldId id="270" r:id="rId10"/>
    <p:sldId id="271" r:id="rId11"/>
    <p:sldId id="260" r:id="rId12"/>
    <p:sldId id="272" r:id="rId13"/>
    <p:sldId id="273" r:id="rId14"/>
    <p:sldId id="261" r:id="rId15"/>
    <p:sldId id="274" r:id="rId16"/>
    <p:sldId id="275" r:id="rId17"/>
    <p:sldId id="276" r:id="rId18"/>
    <p:sldId id="277" r:id="rId19"/>
    <p:sldId id="278" r:id="rId20"/>
    <p:sldId id="262" r:id="rId21"/>
    <p:sldId id="263" r:id="rId22"/>
    <p:sldId id="264" r:id="rId23"/>
    <p:sldId id="265"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11/4/2023</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11/4/2023</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11/4/2023</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11/4/2023</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11/4/2023</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11/4/2023</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11/4/2023</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b="1" dirty="0"/>
              <a:t>Fake Profile Detection on Social Networking Websites using Machine Learning</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92500"/>
          </a:bodyPr>
          <a:lstStyle/>
          <a:p>
            <a:pPr lvl="0" algn="just"/>
            <a:r>
              <a:rPr lang="en-US" dirty="0"/>
              <a:t>Lack of Multi-Modal Analysis: Instagram includes various types of content, including images and videos. The system's sole reliance on structured data may overlook fake accounts that use images or other non-textual content for deceptive purposes.</a:t>
            </a:r>
            <a:endParaRPr lang="en-IN" dirty="0"/>
          </a:p>
          <a:p>
            <a:pPr lvl="0" algn="just"/>
            <a:r>
              <a:rPr lang="en-US" dirty="0"/>
              <a:t>Privacy Concerns: The system's high accuracy in identifying fake accounts may raise privacy concerns, as it could inadvertently flag genuine users as fake based on certain behaviors or characteristics, potentially leading to user dissatisfaction or mistrust.</a:t>
            </a:r>
            <a:endParaRPr lang="en-IN" dirty="0"/>
          </a:p>
          <a:p>
            <a:pPr algn="just"/>
            <a:endParaRPr lang="en-IN" dirty="0"/>
          </a:p>
        </p:txBody>
      </p:sp>
    </p:spTree>
    <p:extLst>
      <p:ext uri="{BB962C8B-B14F-4D97-AF65-F5344CB8AC3E}">
        <p14:creationId xmlns:p14="http://schemas.microsoft.com/office/powerpoint/2010/main" val="18251555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US" dirty="0"/>
          </a:p>
        </p:txBody>
      </p:sp>
      <p:sp>
        <p:nvSpPr>
          <p:cNvPr id="3" name="Content Placeholder 2"/>
          <p:cNvSpPr>
            <a:spLocks noGrp="1"/>
          </p:cNvSpPr>
          <p:nvPr>
            <p:ph sz="quarter" idx="1"/>
          </p:nvPr>
        </p:nvSpPr>
        <p:spPr/>
        <p:txBody>
          <a:bodyPr>
            <a:normAutofit fontScale="92500" lnSpcReduction="20000"/>
          </a:bodyPr>
          <a:lstStyle/>
          <a:p>
            <a:pPr lvl="0" algn="just"/>
            <a:r>
              <a:rPr lang="en-US" dirty="0"/>
              <a:t>The proposed system for Instagram fake account detection is developed with a strong foundation in Python, a versatile and widely-used programming language in the field of machine learning and data analysis. The system leverages two key machine learning models, the Random Forest Classifier and the Decision Tree Classifier, to enhance its performance in distinguishing genuine and fake Instagram accounts.</a:t>
            </a:r>
            <a:endParaRPr lang="en-IN" dirty="0"/>
          </a:p>
          <a:p>
            <a:pPr lvl="0" algn="just"/>
            <a:r>
              <a:rPr lang="en-US" dirty="0"/>
              <a:t>The system is implemented using Python, which offers a rich ecosystem of libraries and tools for data preprocessing, modeling, and evaluation. Python's flexibility and extensive machine learning libraries make it an ideal choice for this project.</a:t>
            </a:r>
            <a:endParaRPr lang="en-IN" dirty="0"/>
          </a:p>
          <a:p>
            <a:pPr algn="just"/>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92500" lnSpcReduction="20000"/>
          </a:bodyPr>
          <a:lstStyle/>
          <a:p>
            <a:pPr lvl="0" algn="just"/>
            <a:r>
              <a:rPr lang="en-US" dirty="0"/>
              <a:t>The proposed system harnesses the power of two machine learning algorithms, the Random Forest Classifier and the Decision Tree Classifier, to collectively evaluate Instagram profiles for authenticity.</a:t>
            </a:r>
            <a:endParaRPr lang="en-IN" dirty="0"/>
          </a:p>
          <a:p>
            <a:pPr lvl="0" algn="just"/>
            <a:r>
              <a:rPr lang="en-US" dirty="0"/>
              <a:t>Random Forest Classifier model achieves a remarkable 100% accuracy on the training dataset and a strong 93% accuracy on the test dataset, demonstrating its ability to generalize well and make accurate predictions.</a:t>
            </a:r>
            <a:endParaRPr lang="en-IN" dirty="0"/>
          </a:p>
          <a:p>
            <a:pPr lvl="0" algn="just"/>
            <a:r>
              <a:rPr lang="en-US" dirty="0"/>
              <a:t>The Decision Tree Classifier exhibits a training accuracy of 92% and a test accuracy of 92%, further validating its suitability for the task of fake account detection.</a:t>
            </a:r>
            <a:endParaRPr lang="en-IN" dirty="0"/>
          </a:p>
          <a:p>
            <a:pPr algn="just"/>
            <a:endParaRPr lang="en-IN" dirty="0"/>
          </a:p>
        </p:txBody>
      </p:sp>
    </p:spTree>
    <p:extLst>
      <p:ext uri="{BB962C8B-B14F-4D97-AF65-F5344CB8AC3E}">
        <p14:creationId xmlns:p14="http://schemas.microsoft.com/office/powerpoint/2010/main" val="38913925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77500" lnSpcReduction="20000"/>
          </a:bodyPr>
          <a:lstStyle/>
          <a:p>
            <a:pPr lvl="0" algn="just"/>
            <a:r>
              <a:rPr lang="en-US" dirty="0"/>
              <a:t>The system operates on a dataset comprising 576 records, each enriched with 12 unique features that capture various aspects of Instagram profiles. These features include: Profile pic, </a:t>
            </a:r>
            <a:r>
              <a:rPr lang="en-US" dirty="0" err="1"/>
              <a:t>Nums</a:t>
            </a:r>
            <a:r>
              <a:rPr lang="en-US" dirty="0"/>
              <a:t>/length username, </a:t>
            </a:r>
            <a:r>
              <a:rPr lang="en-US" dirty="0" err="1"/>
              <a:t>Fullname</a:t>
            </a:r>
            <a:r>
              <a:rPr lang="en-US" dirty="0"/>
              <a:t> words, </a:t>
            </a:r>
            <a:r>
              <a:rPr lang="en-US" dirty="0" err="1"/>
              <a:t>Nums</a:t>
            </a:r>
            <a:r>
              <a:rPr lang="en-US" dirty="0"/>
              <a:t>/length </a:t>
            </a:r>
            <a:r>
              <a:rPr lang="en-US" dirty="0" err="1"/>
              <a:t>fullname</a:t>
            </a:r>
            <a:r>
              <a:rPr lang="en-US" dirty="0"/>
              <a:t>, Name==username, Description length, External URL, Private, #Posts, #Followers, #Follows, Fake,</a:t>
            </a:r>
            <a:endParaRPr lang="en-IN" dirty="0"/>
          </a:p>
          <a:p>
            <a:pPr lvl="0" algn="just"/>
            <a:r>
              <a:rPr lang="en-US" dirty="0"/>
              <a:t>The proposed system builds upon the strengths of the existing system, which achieved impressive accuracy levels, while also addressing potential limitations. It incorporates algorithm diversity, robust feature engineering, interpretability, adaptability to emerging threats, and enhanced efficiency to deliver a comprehensive and effective solution for Instagram fake account detection. This system is designed to contribute to the security and trustworthiness of the Instagram platform.</a:t>
            </a:r>
            <a:endParaRPr lang="en-IN" dirty="0"/>
          </a:p>
          <a:p>
            <a:pPr algn="just"/>
            <a:endParaRPr lang="en-IN" dirty="0"/>
          </a:p>
        </p:txBody>
      </p:sp>
    </p:spTree>
    <p:extLst>
      <p:ext uri="{BB962C8B-B14F-4D97-AF65-F5344CB8AC3E}">
        <p14:creationId xmlns:p14="http://schemas.microsoft.com/office/powerpoint/2010/main" val="35481970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ADVANTAGES OF PROPOSED SYSTEM</a:t>
            </a:r>
            <a:endParaRPr lang="en-US" dirty="0"/>
          </a:p>
        </p:txBody>
      </p:sp>
      <p:sp>
        <p:nvSpPr>
          <p:cNvPr id="3" name="Content Placeholder 2"/>
          <p:cNvSpPr>
            <a:spLocks noGrp="1"/>
          </p:cNvSpPr>
          <p:nvPr>
            <p:ph sz="quarter" idx="1"/>
          </p:nvPr>
        </p:nvSpPr>
        <p:spPr/>
        <p:txBody>
          <a:bodyPr>
            <a:normAutofit fontScale="92500" lnSpcReduction="20000"/>
          </a:bodyPr>
          <a:lstStyle/>
          <a:p>
            <a:pPr lvl="0" algn="just"/>
            <a:r>
              <a:rPr lang="en-US" dirty="0"/>
              <a:t>Enhanced Accuracy: The proposed system achieves high accuracy, with the Random Forest Classifier achieving Accuracy Train Score: 100% and Test Score: 93% and the Decision Tree Classifier achieving Accuracy Train Score: 92% and Test Score: 92%. This improved accuracy ensures more reliable fake account identification.</a:t>
            </a:r>
            <a:endParaRPr lang="en-IN" dirty="0"/>
          </a:p>
          <a:p>
            <a:pPr lvl="0" algn="just"/>
            <a:r>
              <a:rPr lang="en-US" dirty="0"/>
              <a:t>Algorithm Diversity: By utilizing both Random Forest and Decision Tree classifiers, the system benefits from the strengths of multiple machine learning algorithms. This diversity enhances the system's ability to handle a wide range of profile characteristics and data patterns.</a:t>
            </a:r>
            <a:endParaRPr lang="en-IN" dirty="0"/>
          </a:p>
          <a:p>
            <a:pPr algn="just"/>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92500" lnSpcReduction="20000"/>
          </a:bodyPr>
          <a:lstStyle/>
          <a:p>
            <a:pPr lvl="0" algn="just"/>
            <a:r>
              <a:rPr lang="en-US" dirty="0"/>
              <a:t>Robust Feature Engineering: The proposed system incorporates advanced feature engineering techniques to extract relevant information from Instagram profiles. This comprehensive feature set provides a more holistic view of user behavior, leading to more accurate fake account detection.</a:t>
            </a:r>
            <a:endParaRPr lang="en-IN" dirty="0"/>
          </a:p>
          <a:p>
            <a:pPr lvl="0" algn="just"/>
            <a:r>
              <a:rPr lang="en-US" dirty="0"/>
              <a:t>Interpretability and </a:t>
            </a:r>
            <a:r>
              <a:rPr lang="en-US" dirty="0" err="1"/>
              <a:t>Explainability</a:t>
            </a:r>
            <a:r>
              <a:rPr lang="en-US" dirty="0"/>
              <a:t>: The system incorporates methods for model interpretability and </a:t>
            </a:r>
            <a:r>
              <a:rPr lang="en-US" dirty="0" err="1"/>
              <a:t>explainability</a:t>
            </a:r>
            <a:r>
              <a:rPr lang="en-US" dirty="0"/>
              <a:t>, making it easier for users and administrators to understand why a particular account was categorized as fake. This transparency enhances trust in the system.</a:t>
            </a:r>
            <a:endParaRPr lang="en-IN" dirty="0"/>
          </a:p>
          <a:p>
            <a:pPr algn="just"/>
            <a:endParaRPr lang="en-IN" dirty="0"/>
          </a:p>
        </p:txBody>
      </p:sp>
    </p:spTree>
    <p:extLst>
      <p:ext uri="{BB962C8B-B14F-4D97-AF65-F5344CB8AC3E}">
        <p14:creationId xmlns:p14="http://schemas.microsoft.com/office/powerpoint/2010/main" val="36554020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92500"/>
          </a:bodyPr>
          <a:lstStyle/>
          <a:p>
            <a:pPr lvl="0" algn="just"/>
            <a:r>
              <a:rPr lang="en-US" dirty="0"/>
              <a:t>Adaptability to Emerging Threats: The system is designed to adapt to evolving threats and new tactics used by malicious actors to create fake Instagram accounts. Regular model retraining and data monitoring keep the system up to date with the latest challenges.</a:t>
            </a:r>
            <a:endParaRPr lang="en-IN" dirty="0"/>
          </a:p>
          <a:p>
            <a:pPr lvl="0" algn="just"/>
            <a:r>
              <a:rPr lang="en-US" dirty="0"/>
              <a:t>Scalability and Efficiency: Efforts to optimize computational resources and reduce inference times make the system more scalable and efficient. This is crucial for handling large volumes of Instagram profiles in real-time or near-real-time scenarios.</a:t>
            </a:r>
            <a:endParaRPr lang="en-IN" dirty="0"/>
          </a:p>
          <a:p>
            <a:pPr algn="just"/>
            <a:endParaRPr lang="en-IN" dirty="0"/>
          </a:p>
        </p:txBody>
      </p:sp>
    </p:spTree>
    <p:extLst>
      <p:ext uri="{BB962C8B-B14F-4D97-AF65-F5344CB8AC3E}">
        <p14:creationId xmlns:p14="http://schemas.microsoft.com/office/powerpoint/2010/main" val="12081753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92500" lnSpcReduction="10000"/>
          </a:bodyPr>
          <a:lstStyle/>
          <a:p>
            <a:pPr lvl="0" algn="just"/>
            <a:r>
              <a:rPr lang="en-US" dirty="0"/>
              <a:t>Content Analysis: The proposed system incorporates text and image analysis to detect fake accounts that primarily rely on textual content, image-based deception, or multimedia manipulation. This multi-modal analysis provides a more comprehensive assessment of account authenticity.</a:t>
            </a:r>
            <a:endParaRPr lang="en-IN" dirty="0"/>
          </a:p>
          <a:p>
            <a:pPr lvl="0" algn="just"/>
            <a:r>
              <a:rPr lang="en-US" dirty="0"/>
              <a:t>Privacy and User Experience Considerations: The system prioritizes the privacy and user experience of genuine Instagram users. Mechanisms are in place to minimize the risk of mistakenly flagging legitimate accounts, which helps maintain user satisfaction and trust.</a:t>
            </a:r>
            <a:endParaRPr lang="en-IN" dirty="0"/>
          </a:p>
          <a:p>
            <a:pPr algn="just"/>
            <a:endParaRPr lang="en-IN" dirty="0"/>
          </a:p>
        </p:txBody>
      </p:sp>
    </p:spTree>
    <p:extLst>
      <p:ext uri="{BB962C8B-B14F-4D97-AF65-F5344CB8AC3E}">
        <p14:creationId xmlns:p14="http://schemas.microsoft.com/office/powerpoint/2010/main" val="8301084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lnSpcReduction="10000"/>
          </a:bodyPr>
          <a:lstStyle/>
          <a:p>
            <a:pPr lvl="0" algn="just"/>
            <a:r>
              <a:rPr lang="en-US" dirty="0"/>
              <a:t>Reliable Data Balancing: The proposed system employs techniques for data balancing to address the challenges of imbalanced datasets. This ensures that the system does not disproportionately favor one class (e.g., genuine accounts) over the other.</a:t>
            </a:r>
            <a:endParaRPr lang="en-IN" dirty="0"/>
          </a:p>
          <a:p>
            <a:pPr lvl="0" algn="just"/>
            <a:r>
              <a:rPr lang="en-US" dirty="0"/>
              <a:t>Multi-Algorithm Evaluation: The use of both Random Forest and Decision Tree classifiers allows for cross-validation and cross-referencing of results, leading to more confident and accurate fake account detection.</a:t>
            </a:r>
            <a:endParaRPr lang="en-IN" dirty="0"/>
          </a:p>
          <a:p>
            <a:pPr algn="just"/>
            <a:endParaRPr lang="en-IN" dirty="0"/>
          </a:p>
        </p:txBody>
      </p:sp>
    </p:spTree>
    <p:extLst>
      <p:ext uri="{BB962C8B-B14F-4D97-AF65-F5344CB8AC3E}">
        <p14:creationId xmlns:p14="http://schemas.microsoft.com/office/powerpoint/2010/main" val="21286861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92500"/>
          </a:bodyPr>
          <a:lstStyle/>
          <a:p>
            <a:pPr lvl="0" algn="just"/>
            <a:r>
              <a:rPr lang="en-US" dirty="0"/>
              <a:t>Improved Generalization: The system's ability to maintain high accuracy on the test dataset (93% for Random Forest and 92% for Decision Tree) indicates its strong generalization capabilities, reducing the risk of </a:t>
            </a:r>
            <a:r>
              <a:rPr lang="en-US" dirty="0" err="1"/>
              <a:t>overfitting</a:t>
            </a:r>
            <a:r>
              <a:rPr lang="en-US" dirty="0"/>
              <a:t>.</a:t>
            </a:r>
            <a:endParaRPr lang="en-IN" dirty="0"/>
          </a:p>
          <a:p>
            <a:pPr lvl="0" algn="just"/>
            <a:r>
              <a:rPr lang="en-US" dirty="0"/>
              <a:t>Reduced False Positives and Negatives: With its enhanced accuracy and robust feature engineering, the proposed system minimizes the likelihood of false positives (genuine accounts misclassified as fake) and false negatives (fake accounts misclassified as genuine).</a:t>
            </a:r>
            <a:endParaRPr lang="en-IN" dirty="0"/>
          </a:p>
          <a:p>
            <a:pPr algn="just"/>
            <a:endParaRPr lang="en-IN" dirty="0"/>
          </a:p>
        </p:txBody>
      </p:sp>
    </p:spTree>
    <p:extLst>
      <p:ext uri="{BB962C8B-B14F-4D97-AF65-F5344CB8AC3E}">
        <p14:creationId xmlns:p14="http://schemas.microsoft.com/office/powerpoint/2010/main" val="963418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sz="quarter" idx="1"/>
          </p:nvPr>
        </p:nvSpPr>
        <p:spPr/>
        <p:txBody>
          <a:bodyPr>
            <a:normAutofit fontScale="85000" lnSpcReduction="20000"/>
          </a:bodyPr>
          <a:lstStyle/>
          <a:p>
            <a:pPr algn="just"/>
            <a:r>
              <a:rPr lang="en-US" dirty="0"/>
              <a:t>In an age where social media has become an integral part of our lives, the challenge of detecting fake accounts on platforms like Instagram has gained significant importance. This project, titled "Instagram Fake Account Detection using Machine Learning" employs Python as its primary tool to tackle this problem. It leverages two powerful machine learning algorithms, the Random Forest Classifier and the Decision Tree Classifier, to accomplish this task.</a:t>
            </a:r>
            <a:endParaRPr lang="en-IN" dirty="0"/>
          </a:p>
          <a:p>
            <a:pPr algn="just"/>
            <a:r>
              <a:rPr lang="en-US" dirty="0"/>
              <a:t>The Random Forest Classifier demonstrates remarkable performance, achieving a 100% accuracy on the training dataset and an impressive 93% accuracy on the test dataset. Meanwhile, the Decision Tree Classifier exhibits its effectiveness with a training accuracy of 92% and a test accuracy of 92%.</a:t>
            </a:r>
            <a:endParaRPr lang="en-IN" dirty="0"/>
          </a:p>
          <a:p>
            <a:pPr algn="just"/>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ARCHITECTURE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838" y="2262188"/>
            <a:ext cx="7172325" cy="23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REQUIREMENTS</a:t>
            </a:r>
            <a:endParaRPr lang="en-US" dirty="0"/>
          </a:p>
        </p:txBody>
      </p:sp>
      <p:sp>
        <p:nvSpPr>
          <p:cNvPr id="3" name="Content Placeholder 2"/>
          <p:cNvSpPr>
            <a:spLocks noGrp="1"/>
          </p:cNvSpPr>
          <p:nvPr>
            <p:ph sz="quarter" idx="1"/>
          </p:nvPr>
        </p:nvSpPr>
        <p:spPr/>
        <p:txBody>
          <a:bodyPr/>
          <a:lstStyle/>
          <a:p>
            <a:pPr lvl="0"/>
            <a:r>
              <a:rPr lang="en-GB" dirty="0"/>
              <a:t>System			: 	Pentium i3 Processor.</a:t>
            </a:r>
            <a:endParaRPr lang="en-IN" dirty="0"/>
          </a:p>
          <a:p>
            <a:pPr lvl="0"/>
            <a:r>
              <a:rPr lang="en-GB" dirty="0"/>
              <a:t>Hard Disk 		</a:t>
            </a:r>
            <a:r>
              <a:rPr lang="en-GB" dirty="0" smtClean="0"/>
              <a:t>: </a:t>
            </a:r>
            <a:r>
              <a:rPr lang="en-GB" dirty="0"/>
              <a:t>	500 GB.</a:t>
            </a:r>
            <a:endParaRPr lang="en-IN" dirty="0"/>
          </a:p>
          <a:p>
            <a:pPr lvl="0"/>
            <a:r>
              <a:rPr lang="en-GB" dirty="0"/>
              <a:t>Monitor			: 	15’’ LED</a:t>
            </a:r>
            <a:endParaRPr lang="en-IN" dirty="0"/>
          </a:p>
          <a:p>
            <a:pPr lvl="0"/>
            <a:r>
              <a:rPr lang="en-GB" dirty="0"/>
              <a:t>Input Devices		: 	Keyboard, Mouse</a:t>
            </a:r>
            <a:endParaRPr lang="en-IN" dirty="0"/>
          </a:p>
          <a:p>
            <a:pPr lvl="0"/>
            <a:r>
              <a:rPr lang="en-GB" dirty="0"/>
              <a:t>Ram			</a:t>
            </a:r>
            <a:r>
              <a:rPr lang="en-GB" dirty="0" smtClean="0"/>
              <a:t>:</a:t>
            </a:r>
            <a:r>
              <a:rPr lang="en-GB" dirty="0"/>
              <a:t>	4 GB</a:t>
            </a:r>
            <a:endParaRPr lang="en-IN" dirty="0"/>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REQUIREMENTS</a:t>
            </a:r>
            <a:endParaRPr lang="en-US" dirty="0"/>
          </a:p>
        </p:txBody>
      </p:sp>
      <p:sp>
        <p:nvSpPr>
          <p:cNvPr id="3" name="Content Placeholder 2"/>
          <p:cNvSpPr>
            <a:spLocks noGrp="1"/>
          </p:cNvSpPr>
          <p:nvPr>
            <p:ph sz="quarter" idx="1"/>
          </p:nvPr>
        </p:nvSpPr>
        <p:spPr/>
        <p:txBody>
          <a:bodyPr/>
          <a:lstStyle/>
          <a:p>
            <a:pPr lvl="0"/>
            <a:r>
              <a:rPr lang="en-US" dirty="0"/>
              <a:t>Operating system 		: 	Windows 10.</a:t>
            </a:r>
            <a:endParaRPr lang="en-IN" dirty="0"/>
          </a:p>
          <a:p>
            <a:pPr lvl="0"/>
            <a:r>
              <a:rPr lang="en-US" dirty="0"/>
              <a:t>Coding Language		:	Python</a:t>
            </a:r>
            <a:endParaRPr lang="en-IN" dirty="0"/>
          </a:p>
          <a:p>
            <a:pPr lvl="0"/>
            <a:r>
              <a:rPr lang="en-US" dirty="0"/>
              <a:t>Web Framework		:	Flask</a:t>
            </a:r>
            <a:endParaRPr lang="en-IN"/>
          </a:p>
          <a:p>
            <a:pPr marL="0" indent="0">
              <a:buNone/>
            </a:pP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sz="quarter" idx="1"/>
          </p:nvPr>
        </p:nvSpPr>
        <p:spPr/>
        <p:txBody>
          <a:bodyPr/>
          <a:lstStyle/>
          <a:p>
            <a:pPr algn="just"/>
            <a:r>
              <a:rPr lang="en-US" dirty="0"/>
              <a:t>Dr. M. </a:t>
            </a:r>
            <a:r>
              <a:rPr lang="en-US" dirty="0" err="1"/>
              <a:t>Sirish</a:t>
            </a:r>
            <a:r>
              <a:rPr lang="en-US" dirty="0"/>
              <a:t> Kumar, </a:t>
            </a:r>
            <a:r>
              <a:rPr lang="en-US" dirty="0" err="1"/>
              <a:t>Dr</a:t>
            </a:r>
            <a:r>
              <a:rPr lang="en-US" dirty="0"/>
              <a:t> Jasmine </a:t>
            </a:r>
            <a:r>
              <a:rPr lang="en-US" dirty="0" err="1"/>
              <a:t>Sabeena</a:t>
            </a:r>
            <a:r>
              <a:rPr lang="en-US" dirty="0"/>
              <a:t>, </a:t>
            </a:r>
            <a:r>
              <a:rPr lang="en-US" dirty="0" err="1"/>
              <a:t>Konduru</a:t>
            </a:r>
            <a:r>
              <a:rPr lang="en-US" dirty="0"/>
              <a:t> </a:t>
            </a:r>
            <a:r>
              <a:rPr lang="en-US" dirty="0" err="1"/>
              <a:t>Manasa</a:t>
            </a:r>
            <a:r>
              <a:rPr lang="en-US" dirty="0"/>
              <a:t> </a:t>
            </a:r>
            <a:r>
              <a:rPr lang="en-US" dirty="0" err="1"/>
              <a:t>Veena</a:t>
            </a:r>
            <a:r>
              <a:rPr lang="en-US" dirty="0"/>
              <a:t>, </a:t>
            </a:r>
            <a:r>
              <a:rPr lang="en-US" dirty="0" err="1"/>
              <a:t>Kummari</a:t>
            </a:r>
            <a:r>
              <a:rPr lang="en-US" dirty="0"/>
              <a:t> </a:t>
            </a:r>
            <a:r>
              <a:rPr lang="en-US" dirty="0" err="1"/>
              <a:t>Pavan</a:t>
            </a:r>
            <a:r>
              <a:rPr lang="en-US" dirty="0"/>
              <a:t>, </a:t>
            </a:r>
            <a:r>
              <a:rPr lang="en-US" dirty="0" err="1"/>
              <a:t>Malepati</a:t>
            </a:r>
            <a:r>
              <a:rPr lang="en-US" dirty="0"/>
              <a:t> </a:t>
            </a:r>
            <a:r>
              <a:rPr lang="en-US" dirty="0" err="1"/>
              <a:t>Sukavya</a:t>
            </a:r>
            <a:r>
              <a:rPr lang="en-US" dirty="0"/>
              <a:t>, </a:t>
            </a:r>
            <a:r>
              <a:rPr lang="en-US" dirty="0" err="1"/>
              <a:t>Kundavaram</a:t>
            </a:r>
            <a:r>
              <a:rPr lang="en-US" dirty="0"/>
              <a:t> </a:t>
            </a:r>
            <a:r>
              <a:rPr lang="en-US" dirty="0" err="1"/>
              <a:t>Sravanthi</a:t>
            </a:r>
            <a:r>
              <a:rPr lang="en-US" dirty="0"/>
              <a:t>, “Fake Profile Detection on Social Networking Websites using Machine Learning”, 2023 International Conference on Sustainable Computing and Smart Systems (ICSCSS), IEEE Conference, 2023.</a:t>
            </a:r>
            <a:endParaRPr lang="en-IN" dirty="0"/>
          </a:p>
          <a:p>
            <a:pPr marL="0" indent="0" algn="just">
              <a:buNone/>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SYSTEM</a:t>
            </a:r>
            <a:endParaRPr lang="en-US" dirty="0"/>
          </a:p>
        </p:txBody>
      </p:sp>
      <p:sp>
        <p:nvSpPr>
          <p:cNvPr id="3" name="Content Placeholder 2"/>
          <p:cNvSpPr>
            <a:spLocks noGrp="1"/>
          </p:cNvSpPr>
          <p:nvPr>
            <p:ph sz="quarter" idx="1"/>
          </p:nvPr>
        </p:nvSpPr>
        <p:spPr/>
        <p:txBody>
          <a:bodyPr>
            <a:normAutofit fontScale="92500" lnSpcReduction="20000"/>
          </a:bodyPr>
          <a:lstStyle/>
          <a:p>
            <a:pPr lvl="0" algn="just"/>
            <a:r>
              <a:rPr lang="en-US" dirty="0"/>
              <a:t>The existing system for Instagram fake account detection was developed using the XG Boost algorithm, a well-known and highly efficient machine learning model. The XG Boost algorithm is renowned for its ability to handle complex datasets and perform exceptionally well in classification tasks, making it a suitable choice for this specific application.</a:t>
            </a:r>
            <a:endParaRPr lang="en-IN" dirty="0"/>
          </a:p>
          <a:p>
            <a:pPr lvl="0" algn="just"/>
            <a:r>
              <a:rPr lang="en-US" dirty="0"/>
              <a:t>In the existing system, a dataset of Instagram profiles with associated features was used for training and testing the XG Boost model. The features in the dataset were carefully selected to capture key attributes of user profiles, which are indicative of whether an account is genuine or fake.</a:t>
            </a:r>
            <a:endParaRPr lang="en-IN" dirty="0"/>
          </a:p>
          <a:p>
            <a:pPr algn="just"/>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85000" lnSpcReduction="20000"/>
          </a:bodyPr>
          <a:lstStyle/>
          <a:p>
            <a:pPr lvl="0" algn="just"/>
            <a:r>
              <a:rPr lang="en-US" dirty="0"/>
              <a:t>XG Boost, an ensemble learning algorithm, excels in enhancing predictive accuracy by combining the predictions of multiple decision trees. This approach allows the model to capture complex patterns and relationships in the data, enabling it to make highly accurate predictions about the authenticity of Instagram accounts.</a:t>
            </a:r>
            <a:endParaRPr lang="en-IN" dirty="0"/>
          </a:p>
          <a:p>
            <a:pPr lvl="0" algn="just"/>
            <a:r>
              <a:rPr lang="en-US" dirty="0"/>
              <a:t>The accuracy achieved by the earlier system suggests its robustness and effectiveness in differentiating between fake and genuine Instagram accounts. This level of accuracy is crucial for maintaining the trust and security of the Instagram platform, as it helps in identifying and mitigating the presence of fake accounts, which can be associated with various malicious activities.</a:t>
            </a:r>
            <a:endParaRPr lang="en-IN" dirty="0"/>
          </a:p>
          <a:p>
            <a:pPr algn="just"/>
            <a:endParaRPr lang="en-IN" dirty="0"/>
          </a:p>
        </p:txBody>
      </p:sp>
    </p:spTree>
    <p:extLst>
      <p:ext uri="{BB962C8B-B14F-4D97-AF65-F5344CB8AC3E}">
        <p14:creationId xmlns:p14="http://schemas.microsoft.com/office/powerpoint/2010/main" val="13610236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lvl="0" algn="just"/>
            <a:r>
              <a:rPr lang="en-US" dirty="0"/>
              <a:t>Overall, the earlier system's use of the </a:t>
            </a:r>
            <a:r>
              <a:rPr lang="en-US" dirty="0" err="1"/>
              <a:t>XGBoost</a:t>
            </a:r>
            <a:r>
              <a:rPr lang="en-US" dirty="0"/>
              <a:t> algorithm and its exceptional accuracy rate highlight its capability to address the challenge of Instagram fake account detection with precision and efficiency.</a:t>
            </a:r>
            <a:endParaRPr lang="en-IN" dirty="0"/>
          </a:p>
          <a:p>
            <a:pPr algn="just"/>
            <a:endParaRPr lang="en-IN" dirty="0"/>
          </a:p>
        </p:txBody>
      </p:sp>
    </p:spTree>
    <p:extLst>
      <p:ext uri="{BB962C8B-B14F-4D97-AF65-F5344CB8AC3E}">
        <p14:creationId xmlns:p14="http://schemas.microsoft.com/office/powerpoint/2010/main" val="13337549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DISADVANTAGES OF EXISTING SYSTEM</a:t>
            </a:r>
            <a:endParaRPr lang="en-US" dirty="0"/>
          </a:p>
        </p:txBody>
      </p:sp>
      <p:sp>
        <p:nvSpPr>
          <p:cNvPr id="3" name="Content Placeholder 2"/>
          <p:cNvSpPr>
            <a:spLocks noGrp="1"/>
          </p:cNvSpPr>
          <p:nvPr>
            <p:ph sz="quarter" idx="1"/>
          </p:nvPr>
        </p:nvSpPr>
        <p:spPr/>
        <p:txBody>
          <a:bodyPr>
            <a:normAutofit fontScale="92500" lnSpcReduction="20000"/>
          </a:bodyPr>
          <a:lstStyle/>
          <a:p>
            <a:pPr lvl="0" algn="just"/>
            <a:r>
              <a:rPr lang="en-US" dirty="0"/>
              <a:t>Limited Explanation of Predictions: The XG Boost algorithm, while highly accurate, is often considered a "black box" model, making it challenging to provide detailed explanations for its predictions. This lack of transparency can be a disadvantage when users or administrators need to understand why a particular account was flagged as fake.</a:t>
            </a:r>
            <a:endParaRPr lang="en-IN" dirty="0"/>
          </a:p>
          <a:p>
            <a:pPr lvl="0" algn="just"/>
            <a:r>
              <a:rPr lang="en-US" dirty="0"/>
              <a:t>Sensitivity to Imbalanced Datasets: Like many machine learning algorithms, </a:t>
            </a:r>
            <a:r>
              <a:rPr lang="en-US" dirty="0" err="1"/>
              <a:t>XGBoost</a:t>
            </a:r>
            <a:r>
              <a:rPr lang="en-US" dirty="0"/>
              <a:t> can be sensitive to imbalanced datasets. If there is a significant disparity between the number of fake and genuine accounts in the dataset, it may lead to biased predictions and less reliable results.</a:t>
            </a:r>
            <a:endParaRPr lang="en-IN" dirty="0"/>
          </a:p>
          <a:p>
            <a:pPr algn="just"/>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92500" lnSpcReduction="10000"/>
          </a:bodyPr>
          <a:lstStyle/>
          <a:p>
            <a:pPr lvl="0" algn="just"/>
            <a:r>
              <a:rPr lang="en-US" dirty="0"/>
              <a:t>Dependence on Feature Engineering: Achieving high accuracy with </a:t>
            </a:r>
            <a:r>
              <a:rPr lang="en-US" dirty="0" err="1"/>
              <a:t>XGBoost</a:t>
            </a:r>
            <a:r>
              <a:rPr lang="en-US" dirty="0"/>
              <a:t> often depends on the quality of feature engineering. The selection and engineering of relevant features require domain expertise and can be time-consuming.</a:t>
            </a:r>
            <a:endParaRPr lang="en-IN" dirty="0"/>
          </a:p>
          <a:p>
            <a:pPr lvl="0" algn="just"/>
            <a:r>
              <a:rPr lang="en-US" dirty="0"/>
              <a:t>Limited Adaptability: The existing system may struggle to adapt to emerging trends or new techniques used by malicious actors to create fake Instagram accounts. Since XG Boost is a static model, it may not easily incorporate new information or adapt to evolving threats.</a:t>
            </a:r>
            <a:endParaRPr lang="en-IN" dirty="0"/>
          </a:p>
          <a:p>
            <a:pPr algn="just"/>
            <a:endParaRPr lang="en-IN" dirty="0"/>
          </a:p>
        </p:txBody>
      </p:sp>
    </p:spTree>
    <p:extLst>
      <p:ext uri="{BB962C8B-B14F-4D97-AF65-F5344CB8AC3E}">
        <p14:creationId xmlns:p14="http://schemas.microsoft.com/office/powerpoint/2010/main" val="380741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92500" lnSpcReduction="10000"/>
          </a:bodyPr>
          <a:lstStyle/>
          <a:p>
            <a:pPr lvl="0" algn="just"/>
            <a:r>
              <a:rPr lang="en-US" dirty="0"/>
              <a:t>Computational Resource Intensiveness: XG Boost can be computationally intensive, especially for large datasets. This can lead to longer training and inference times, which may not be suitable for real-time or near-real-time detection requirements.</a:t>
            </a:r>
            <a:endParaRPr lang="en-IN" dirty="0"/>
          </a:p>
          <a:p>
            <a:pPr lvl="0" algn="just"/>
            <a:r>
              <a:rPr lang="en-US" dirty="0"/>
              <a:t>Potential </a:t>
            </a:r>
            <a:r>
              <a:rPr lang="en-US" dirty="0" err="1"/>
              <a:t>Overfitting</a:t>
            </a:r>
            <a:r>
              <a:rPr lang="en-US" dirty="0"/>
              <a:t>: While the system achieved a high accuracy of 96.29%, there is a risk of </a:t>
            </a:r>
            <a:r>
              <a:rPr lang="en-US" dirty="0" err="1"/>
              <a:t>overfitting</a:t>
            </a:r>
            <a:r>
              <a:rPr lang="en-US" dirty="0"/>
              <a:t>, where the model may perform exceptionally well on the training data but struggle with generalization to unseen data. </a:t>
            </a:r>
            <a:r>
              <a:rPr lang="en-US" dirty="0" err="1"/>
              <a:t>Overfitting</a:t>
            </a:r>
            <a:r>
              <a:rPr lang="en-US" dirty="0"/>
              <a:t> can lead to false positives and false negatives in real-world scenarios.</a:t>
            </a:r>
            <a:endParaRPr lang="en-IN" dirty="0"/>
          </a:p>
          <a:p>
            <a:pPr algn="just"/>
            <a:endParaRPr lang="en-IN" dirty="0"/>
          </a:p>
        </p:txBody>
      </p:sp>
    </p:spTree>
    <p:extLst>
      <p:ext uri="{BB962C8B-B14F-4D97-AF65-F5344CB8AC3E}">
        <p14:creationId xmlns:p14="http://schemas.microsoft.com/office/powerpoint/2010/main" val="831864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92500"/>
          </a:bodyPr>
          <a:lstStyle/>
          <a:p>
            <a:pPr lvl="0" algn="just"/>
            <a:r>
              <a:rPr lang="en-US" dirty="0"/>
              <a:t>Dependency on Data Quality: The accuracy and performance of the system are heavily reliant on the quality of the training data. Inaccurate or incomplete data can result in suboptimal performance and may require continuous efforts to maintain data quality.</a:t>
            </a:r>
            <a:endParaRPr lang="en-IN" dirty="0"/>
          </a:p>
          <a:p>
            <a:pPr lvl="0" algn="just"/>
            <a:r>
              <a:rPr lang="en-US" dirty="0"/>
              <a:t>Inability to Address Textual Content: The existing system's focus on numerical and structured features may limit its ability to detect fake accounts that primarily engage in posting deceptive or harmful content through text, such as fake news or hate speech.</a:t>
            </a:r>
            <a:endParaRPr lang="en-IN" dirty="0"/>
          </a:p>
          <a:p>
            <a:pPr algn="just"/>
            <a:endParaRPr lang="en-IN" dirty="0"/>
          </a:p>
        </p:txBody>
      </p:sp>
    </p:spTree>
    <p:extLst>
      <p:ext uri="{BB962C8B-B14F-4D97-AF65-F5344CB8AC3E}">
        <p14:creationId xmlns:p14="http://schemas.microsoft.com/office/powerpoint/2010/main" val="187048199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6</TotalTime>
  <Words>1738</Words>
  <Application>Microsoft Office PowerPoint</Application>
  <PresentationFormat>On-screen Show (4:3)</PresentationFormat>
  <Paragraphs>55</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Median</vt:lpstr>
      <vt:lpstr>Fake Profile Detection on Social Networking Websites using Machine Learning</vt:lpstr>
      <vt:lpstr>ABSTRACT</vt:lpstr>
      <vt:lpstr>EXISTING SYSTEM</vt:lpstr>
      <vt:lpstr>PowerPoint Presentation</vt:lpstr>
      <vt:lpstr>PowerPoint Presentation</vt:lpstr>
      <vt:lpstr>DISADVANTAGES OF EXISTING SYSTEM</vt:lpstr>
      <vt:lpstr>PowerPoint Presentation</vt:lpstr>
      <vt:lpstr>PowerPoint Presentation</vt:lpstr>
      <vt:lpstr>PowerPoint Presentation</vt:lpstr>
      <vt:lpstr>PowerPoint Presentation</vt:lpstr>
      <vt:lpstr>PROPOSED SYSTEM</vt:lpstr>
      <vt:lpstr>PowerPoint Presentation</vt:lpstr>
      <vt:lpstr>PowerPoint Presentation</vt:lpstr>
      <vt:lpstr>ADVANTAGES OF PROPOSED SYSTEM</vt:lpstr>
      <vt:lpstr>PowerPoint Presentation</vt:lpstr>
      <vt:lpstr>PowerPoint Presentation</vt:lpstr>
      <vt:lpstr>PowerPoint Presentation</vt:lpstr>
      <vt:lpstr>PowerPoint Presentation</vt:lpstr>
      <vt:lpstr>PowerPoint Presentation</vt:lpstr>
      <vt:lpstr>SYSTEM ARCHITECTURE</vt:lpstr>
      <vt:lpstr>HARDWARE REQUIREMENTS</vt:lpstr>
      <vt:lpstr>SOFTWARE REQUIREMENTS</vt:lpstr>
      <vt:lpstr>REFERENCE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JPINFOTECH</cp:lastModifiedBy>
  <cp:revision>29</cp:revision>
  <dcterms:created xsi:type="dcterms:W3CDTF">2006-08-16T00:00:00Z</dcterms:created>
  <dcterms:modified xsi:type="dcterms:W3CDTF">2023-11-04T15:50:16Z</dcterms:modified>
</cp:coreProperties>
</file>