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10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B08DE87-18B6-4020-8FBA-2FAC421DC94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4"/>
          </p14:sldIdLst>
        </p14:section>
        <p14:section name="Untitled Section" id="{59704A08-9D01-44CA-8294-418194BB655A}">
          <p14:sldIdLst>
            <p14:sldId id="104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83AA7-D35D-46F0-ADB6-43A5616BBDF1}" v="9" dt="2023-08-11T13:54:1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ha Poolakanda Somanna" userId="S::x22150366@student.ncirl.ie::9bf2b4f6-3e03-4ceb-b482-a9ade07df9c2" providerId="AD" clId="Web-{BF083AA7-D35D-46F0-ADB6-43A5616BBDF1}"/>
    <pc:docChg chg="modSld">
      <pc:chgData name="Harshitha Poolakanda Somanna" userId="S::x22150366@student.ncirl.ie::9bf2b4f6-3e03-4ceb-b482-a9ade07df9c2" providerId="AD" clId="Web-{BF083AA7-D35D-46F0-ADB6-43A5616BBDF1}" dt="2023-08-11T13:54:11.578" v="7" actId="20577"/>
      <pc:docMkLst>
        <pc:docMk/>
      </pc:docMkLst>
      <pc:sldChg chg="modSp">
        <pc:chgData name="Harshitha Poolakanda Somanna" userId="S::x22150366@student.ncirl.ie::9bf2b4f6-3e03-4ceb-b482-a9ade07df9c2" providerId="AD" clId="Web-{BF083AA7-D35D-46F0-ADB6-43A5616BBDF1}" dt="2023-08-11T13:54:11.578" v="7" actId="20577"/>
        <pc:sldMkLst>
          <pc:docMk/>
          <pc:sldMk cId="2342607507" sldId="257"/>
        </pc:sldMkLst>
        <pc:spChg chg="mod">
          <ac:chgData name="Harshitha Poolakanda Somanna" userId="S::x22150366@student.ncirl.ie::9bf2b4f6-3e03-4ceb-b482-a9ade07df9c2" providerId="AD" clId="Web-{BF083AA7-D35D-46F0-ADB6-43A5616BBDF1}" dt="2023-08-11T13:54:11.578" v="7" actId="20577"/>
          <ac:spMkLst>
            <pc:docMk/>
            <pc:sldMk cId="2342607507" sldId="257"/>
            <ac:spMk id="11" creationId="{F1E10BA0-D3A7-9944-5A80-E0AFC5F0C0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C3C4D-33B0-48DF-98D9-33F56E69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A2202A-F5E7-428E-B666-C365F76C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DBE2B-111A-441E-A9D3-F8AF83E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E97BC5-BD11-4D0B-A832-5A346469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BF2E2-55D1-44C1-B9D9-497B9D4A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9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512C-2DFF-40C4-A270-A9B5C3A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1D202D-6D29-436C-BC70-80121DB9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3EB73-EA55-45BB-A3F6-5210B535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FB8F0-7416-46A4-A9F8-FBD7B2A9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C734B-2571-4E98-BD32-0FC60C9D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37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EAD5E7F-5600-4987-BCF2-DCE137B13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B1C458-C629-4F48-B85C-AF706D4B2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6FAEC2-248F-4390-94DD-B7669639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CE596-2B14-4C88-876E-3978AC2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4FA91-5B8B-4B46-B365-E9E223F7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85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5000D-62D4-47EA-8C7B-0A9091DF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3A4A34-9FDE-4BF0-9E9A-92C582F9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B670A4-1218-444D-8BB5-ABFF4EE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7E9F8-AECE-495F-B900-6D758C61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06B42-B64A-43C6-9097-873ABEBE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493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39E3C-456F-48EF-8B3A-DFB1311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7461A2-07AD-4663-91FD-270B7C8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896A6-7834-4628-9511-563A7D91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63D6F6-ED7F-4BA0-9C2E-36C6DF45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BB0801-96EB-4774-8281-FB2BD0CC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73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CCB71-C294-4211-A04A-1C036E88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04CBD-3AF6-43A8-AB2F-94AF16688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007FC4-6AAD-4DDE-971F-5AAF6E3E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A99145-2124-499C-8A87-4BC1F58F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CBD51F-1082-47EC-A123-4737D7FF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810C42-556A-4DED-B618-0F25A2CC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3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E96AE-16E4-4AD5-BFCE-1970F7A9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A25854-984E-4AAF-AF44-65CC885E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B0221A-D373-45C1-A88C-5FF4F748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37129E-5053-4FF2-9853-8D168E2D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F4FDF5B-7E8D-47F9-A8F3-16039969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ECCD66-81F9-4F0E-B763-4FC2B508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D796E6-05EB-46F2-A379-72CDAB8C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36B18E-23C9-4F36-9F03-4ABEC8A7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7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051B3-3C59-4FF7-BEF4-A8599FE6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8326C0-393C-434F-A8B4-056F274A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EFDFFB-3D2B-488F-A776-6932D2AF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E8A19B-82E6-44CD-A775-2AB1B0A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6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1C453D-7C8F-4E88-962E-4FAACE59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7B7BD37-BAC6-4087-9648-C9CCECDA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E2B76A-0FBD-4C63-B519-235DC4F1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493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8D74E-78DA-4B07-AFF1-26D1B51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40FB0E-C53F-4721-AD2A-32DD8BB9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F71A96-000B-40DC-9501-CBB50295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4D837-F713-4A3F-8394-80C3C2DF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53749E-E32A-4BD3-9580-16876A18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F7120-E34B-436E-81C6-2CB7A86D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9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0DC24-FAAF-4184-AB2C-804E5633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E85B6C-95EE-4892-87CA-5193A1A6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05A538-8A4B-41FE-A5D7-96261A63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331B40-78DE-43BA-BA98-A5A01935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E17178-DA41-481A-9699-7547956F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BA1A57-C256-42C1-8BAB-68733189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1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97A7BB-9294-40A9-BB9F-5C532482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C308D5-F7A3-4A53-8251-36ABCF7B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0971A-FF64-4608-A156-B9A1B2490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AB24-ED2F-49C7-AFB4-9304DE7F8B61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185B02-A507-4F34-825B-02BA20BC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AAC6E8-0963-4709-B841-C9F28CDD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9B34-0C86-4B63-81E6-65A7F598AB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6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engine of a car&#10;&#10;Description automatically generated with medium confidence">
            <a:extLst>
              <a:ext uri="{FF2B5EF4-FFF2-40B4-BE49-F238E27FC236}">
                <a16:creationId xmlns:a16="http://schemas.microsoft.com/office/drawing/2014/main" xmlns="" id="{449E2FD1-F69F-3603-F9C1-EEECF0976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07" b="904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B968492-EA6C-2395-5E37-DE9F6E088329}"/>
              </a:ext>
            </a:extLst>
          </p:cNvPr>
          <p:cNvSpPr/>
          <p:nvPr/>
        </p:nvSpPr>
        <p:spPr>
          <a:xfrm>
            <a:off x="3048" y="2565400"/>
            <a:ext cx="12192000" cy="17272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1081CC8-3359-3750-BE2D-6F17FF651730}"/>
              </a:ext>
            </a:extLst>
          </p:cNvPr>
          <p:cNvSpPr/>
          <p:nvPr/>
        </p:nvSpPr>
        <p:spPr>
          <a:xfrm>
            <a:off x="0" y="2298700"/>
            <a:ext cx="12192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2D4B82A-B2A9-4399-0D2F-2D182F259654}"/>
              </a:ext>
            </a:extLst>
          </p:cNvPr>
          <p:cNvSpPr/>
          <p:nvPr/>
        </p:nvSpPr>
        <p:spPr>
          <a:xfrm>
            <a:off x="4572" y="4254500"/>
            <a:ext cx="12192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29EDB23-E572-9544-246C-D385B4B17D6C}"/>
              </a:ext>
            </a:extLst>
          </p:cNvPr>
          <p:cNvSpPr txBox="1"/>
          <p:nvPr/>
        </p:nvSpPr>
        <p:spPr>
          <a:xfrm>
            <a:off x="770709" y="2478926"/>
            <a:ext cx="10633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PREDICTIVE MODELLING FOR ENGINE MAINTENANCE AND REPAIR PREDICTION IN AUTOMOTIVE VEHICLES USING RANDOM FOREST CLASSIFIER</a:t>
            </a:r>
            <a:endParaRPr lang="en-IN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344F5D33-AB0F-7A31-D3F5-3FEFD2D50742}"/>
              </a:ext>
            </a:extLst>
          </p:cNvPr>
          <p:cNvGrpSpPr/>
          <p:nvPr/>
        </p:nvGrpSpPr>
        <p:grpSpPr>
          <a:xfrm>
            <a:off x="317500" y="228600"/>
            <a:ext cx="1144270" cy="274320"/>
            <a:chOff x="673100" y="330200"/>
            <a:chExt cx="1144270" cy="2743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17D43109-3891-E360-01F0-85E68841F3F0}"/>
                </a:ext>
              </a:extLst>
            </p:cNvPr>
            <p:cNvSpPr/>
            <p:nvPr/>
          </p:nvSpPr>
          <p:spPr>
            <a:xfrm>
              <a:off x="673100" y="330200"/>
              <a:ext cx="274320" cy="274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0B42DD8A-7D02-5124-C173-CF0737BF1C43}"/>
                </a:ext>
              </a:extLst>
            </p:cNvPr>
            <p:cNvSpPr/>
            <p:nvPr/>
          </p:nvSpPr>
          <p:spPr>
            <a:xfrm>
              <a:off x="1108075" y="330200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5487123-F116-36CA-9320-F21E359EDD89}"/>
                </a:ext>
              </a:extLst>
            </p:cNvPr>
            <p:cNvSpPr/>
            <p:nvPr/>
          </p:nvSpPr>
          <p:spPr>
            <a:xfrm>
              <a:off x="1543050" y="330200"/>
              <a:ext cx="274320" cy="274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D1A90E-6540-F3FD-8E76-F442A502B3E7}"/>
              </a:ext>
            </a:extLst>
          </p:cNvPr>
          <p:cNvSpPr/>
          <p:nvPr/>
        </p:nvSpPr>
        <p:spPr>
          <a:xfrm>
            <a:off x="454659" y="4862818"/>
            <a:ext cx="3370892" cy="1481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Harshitha </a:t>
            </a:r>
            <a:r>
              <a:rPr lang="en-US" dirty="0" err="1"/>
              <a:t>Poolakanda</a:t>
            </a:r>
            <a:r>
              <a:rPr lang="en-US" dirty="0"/>
              <a:t> </a:t>
            </a:r>
            <a:r>
              <a:rPr lang="en-US" dirty="0" err="1"/>
              <a:t>Somanna</a:t>
            </a:r>
            <a:endParaRPr lang="en-US" dirty="0"/>
          </a:p>
          <a:p>
            <a:pPr algn="ctr"/>
            <a:r>
              <a:rPr lang="en-US" dirty="0"/>
              <a:t>x22150366</a:t>
            </a:r>
          </a:p>
          <a:p>
            <a:pPr algn="ctr"/>
            <a:endParaRPr lang="en-US" dirty="0"/>
          </a:p>
          <a:p>
            <a:pPr algn="ctr"/>
            <a:r>
              <a:rPr lang="en-IN" dirty="0"/>
              <a:t>Jose Geo </a:t>
            </a:r>
            <a:r>
              <a:rPr lang="en-IN" dirty="0" err="1"/>
              <a:t>Vattolly</a:t>
            </a:r>
            <a:endParaRPr lang="en-IN" dirty="0"/>
          </a:p>
          <a:p>
            <a:pPr algn="ctr"/>
            <a:r>
              <a:rPr lang="en-IN" dirty="0"/>
              <a:t>x22139508</a:t>
            </a:r>
          </a:p>
        </p:txBody>
      </p:sp>
    </p:spTree>
    <p:extLst>
      <p:ext uri="{BB962C8B-B14F-4D97-AF65-F5344CB8AC3E}">
        <p14:creationId xmlns:p14="http://schemas.microsoft.com/office/powerpoint/2010/main" xmlns="" val="1650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D1AA474-396F-24DB-6AD8-DB11DCF8AADA}"/>
              </a:ext>
            </a:extLst>
          </p:cNvPr>
          <p:cNvGrpSpPr/>
          <p:nvPr/>
        </p:nvGrpSpPr>
        <p:grpSpPr>
          <a:xfrm>
            <a:off x="10845800" y="241300"/>
            <a:ext cx="1144270" cy="274320"/>
            <a:chOff x="673100" y="330200"/>
            <a:chExt cx="1144270" cy="274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0515E09-1BA3-870E-0B94-5A0BD632551A}"/>
                </a:ext>
              </a:extLst>
            </p:cNvPr>
            <p:cNvSpPr/>
            <p:nvPr/>
          </p:nvSpPr>
          <p:spPr>
            <a:xfrm>
              <a:off x="673100" y="330200"/>
              <a:ext cx="274320" cy="274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4C1A9A48-D783-AF06-AD08-1A602236B8A6}"/>
                </a:ext>
              </a:extLst>
            </p:cNvPr>
            <p:cNvSpPr/>
            <p:nvPr/>
          </p:nvSpPr>
          <p:spPr>
            <a:xfrm>
              <a:off x="1108075" y="330200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74ED086-3058-84DA-4E71-C03B6DF83D0C}"/>
                </a:ext>
              </a:extLst>
            </p:cNvPr>
            <p:cNvSpPr/>
            <p:nvPr/>
          </p:nvSpPr>
          <p:spPr>
            <a:xfrm>
              <a:off x="1543050" y="330200"/>
              <a:ext cx="274320" cy="274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A2E961-DBDE-D755-8BAF-A1186BEC2D61}"/>
              </a:ext>
            </a:extLst>
          </p:cNvPr>
          <p:cNvSpPr/>
          <p:nvPr/>
        </p:nvSpPr>
        <p:spPr>
          <a:xfrm>
            <a:off x="0" y="0"/>
            <a:ext cx="32131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lose-up of a car engine&#10;&#10;Description automatically generated with medium confidence">
            <a:extLst>
              <a:ext uri="{FF2B5EF4-FFF2-40B4-BE49-F238E27FC236}">
                <a16:creationId xmlns:a16="http://schemas.microsoft.com/office/drawing/2014/main" xmlns="" id="{6A06CFC8-3116-0DC8-C290-0260876D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63" t="10741" r="7963" b="5185"/>
          <a:stretch/>
        </p:blipFill>
        <p:spPr>
          <a:xfrm>
            <a:off x="352697" y="1253851"/>
            <a:ext cx="3722914" cy="372291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D5788F1-46D8-393C-F74A-863A5589405B}"/>
              </a:ext>
            </a:extLst>
          </p:cNvPr>
          <p:cNvGrpSpPr/>
          <p:nvPr/>
        </p:nvGrpSpPr>
        <p:grpSpPr>
          <a:xfrm>
            <a:off x="4114800" y="378460"/>
            <a:ext cx="7694023" cy="7232396"/>
            <a:chOff x="5492153" y="2182504"/>
            <a:chExt cx="6236494" cy="72323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1E10BA0-D3A7-9944-5A80-E0AFC5F0C05F}"/>
                </a:ext>
              </a:extLst>
            </p:cNvPr>
            <p:cNvSpPr txBox="1"/>
            <p:nvPr/>
          </p:nvSpPr>
          <p:spPr>
            <a:xfrm>
              <a:off x="5492153" y="3090092"/>
              <a:ext cx="6236494" cy="632480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b="1" dirty="0" smtClean="0"/>
                <a:t>Engines </a:t>
              </a:r>
              <a:r>
                <a:rPr lang="en-US" b="1" dirty="0" smtClean="0"/>
                <a:t>play a vital role in the performance and reliability of </a:t>
              </a:r>
              <a:r>
                <a:rPr lang="en-US" b="1" dirty="0" smtClean="0"/>
                <a:t>vehicles.</a:t>
              </a:r>
            </a:p>
            <a:p>
              <a:pPr>
                <a:lnSpc>
                  <a:spcPct val="150000"/>
                </a:lnSpc>
              </a:pP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dirty="0" smtClean="0"/>
                <a:t> </a:t>
              </a:r>
              <a:r>
                <a:rPr lang="en-US" b="1" dirty="0" smtClean="0"/>
                <a:t>Traditional </a:t>
              </a:r>
              <a:r>
                <a:rPr lang="en-US" b="1" dirty="0" smtClean="0"/>
                <a:t>methods rely on predetermined schedules which leads to inefficiency, increased cost, and unexpected failures. </a:t>
              </a:r>
              <a:endParaRPr lang="en-US" b="1" dirty="0" smtClean="0"/>
            </a:p>
            <a:p>
              <a:pPr>
                <a:lnSpc>
                  <a:spcPct val="150000"/>
                </a:lnSpc>
              </a:pP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b="1" dirty="0" smtClean="0"/>
                <a:t>Predictive </a:t>
              </a:r>
              <a:r>
                <a:rPr lang="en-US" b="1" dirty="0" smtClean="0"/>
                <a:t>maintenance in engines plays a critical role as it increases the efficiency and sustainability of vehicles. </a:t>
              </a: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b="1" dirty="0" smtClean="0"/>
                <a:t>Early diagnosis of these situations is made possible by predictive modeling</a:t>
              </a:r>
              <a:endParaRPr lang="en-US" b="1" dirty="0" smtClean="0"/>
            </a:p>
            <a:p>
              <a:pPr>
                <a:lnSpc>
                  <a:spcPct val="150000"/>
                </a:lnSpc>
              </a:pP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b="1" i="0" dirty="0" smtClean="0">
                  <a:solidFill>
                    <a:srgbClr val="374151"/>
                  </a:solidFill>
                  <a:effectLst/>
                  <a:latin typeface="Georgia" panose="02040502050405020303" pitchFamily="18" charset="0"/>
                </a:rPr>
                <a:t> </a:t>
              </a:r>
              <a:r>
                <a:rPr lang="en-US" b="1" dirty="0" smtClean="0"/>
                <a:t>Early detection helps in providing informed decisions to the vehicle owners and reduces the cost of maintaining them</a:t>
              </a:r>
              <a:r>
                <a:rPr lang="en-US" b="1" dirty="0" smtClean="0"/>
                <a:t>.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en-US" b="1" dirty="0" smtClean="0"/>
            </a:p>
            <a:p>
              <a:pPr>
                <a:lnSpc>
                  <a:spcPct val="150000"/>
                </a:lnSpc>
              </a:pPr>
              <a:endParaRPr lang="en-US" b="1" dirty="0" smtClean="0"/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5E491A7-6540-6B80-5EA3-F3EE7650AEAF}"/>
                </a:ext>
              </a:extLst>
            </p:cNvPr>
            <p:cNvSpPr txBox="1"/>
            <p:nvPr/>
          </p:nvSpPr>
          <p:spPr>
            <a:xfrm>
              <a:off x="5619750" y="2182504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Introduction</a:t>
              </a:r>
              <a:endParaRPr lang="en-IN" sz="36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42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nternal Combustion Engine, Explained">
            <a:extLst>
              <a:ext uri="{FF2B5EF4-FFF2-40B4-BE49-F238E27FC236}">
                <a16:creationId xmlns:a16="http://schemas.microsoft.com/office/drawing/2014/main" xmlns="" id="{36F0E88B-29F1-F1ED-5551-BA56EFA6B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949440" y="444500"/>
            <a:ext cx="5242559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B4A90F-DCDB-4410-E171-D6BB02D2D045}"/>
              </a:ext>
            </a:extLst>
          </p:cNvPr>
          <p:cNvSpPr/>
          <p:nvPr/>
        </p:nvSpPr>
        <p:spPr>
          <a:xfrm>
            <a:off x="0" y="0"/>
            <a:ext cx="708006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7CC19E8-86D7-CEFA-7C98-8A16A9A5EBD5}"/>
              </a:ext>
            </a:extLst>
          </p:cNvPr>
          <p:cNvGrpSpPr/>
          <p:nvPr/>
        </p:nvGrpSpPr>
        <p:grpSpPr>
          <a:xfrm>
            <a:off x="275295" y="342605"/>
            <a:ext cx="6491264" cy="6285894"/>
            <a:chOff x="5681913" y="329926"/>
            <a:chExt cx="6177991" cy="52821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5C213CD-F6DB-BCA2-4716-21F37703A6BF}"/>
                </a:ext>
              </a:extLst>
            </p:cNvPr>
            <p:cNvSpPr txBox="1"/>
            <p:nvPr/>
          </p:nvSpPr>
          <p:spPr>
            <a:xfrm>
              <a:off x="5763904" y="1228292"/>
              <a:ext cx="6096000" cy="4383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Font typeface="Wingdings" pitchFamily="2" charset="2"/>
                <a:buChar char="Ø"/>
              </a:pPr>
              <a:r>
                <a:rPr lang="en-US" i="1" dirty="0" smtClean="0"/>
                <a:t>To </a:t>
              </a:r>
              <a:r>
                <a:rPr lang="en-US" i="1" dirty="0" smtClean="0"/>
                <a:t>what extent can predictive modeling be used to predict the engine’s condition based on the given measurements</a:t>
              </a:r>
              <a:r>
                <a:rPr lang="en-US" dirty="0" smtClean="0"/>
                <a:t>.</a:t>
              </a:r>
            </a:p>
            <a:p>
              <a:pPr lvl="0">
                <a:buFont typeface="Wingdings" pitchFamily="2" charset="2"/>
                <a:buChar char="Ø"/>
              </a:pPr>
              <a:endParaRPr lang="en-US" dirty="0" smtClean="0"/>
            </a:p>
            <a:p>
              <a:pPr lvl="0">
                <a:buFont typeface="Wingdings" pitchFamily="2" charset="2"/>
                <a:buChar char="Ø"/>
              </a:pPr>
              <a:r>
                <a:rPr lang="en-US" i="1" dirty="0" smtClean="0"/>
                <a:t>To what extent can predictive modeling techniques be used to identify early warning signs of engine failures</a:t>
              </a:r>
              <a:endParaRPr lang="en-US" dirty="0" smtClean="0"/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Failure prediction in </a:t>
              </a:r>
              <a:r>
                <a:rPr lang="en-US" i="1" dirty="0" smtClean="0"/>
                <a:t>engines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Ensuring </a:t>
              </a:r>
              <a:r>
                <a:rPr lang="en-US" i="1" dirty="0" smtClean="0"/>
                <a:t>intact components are not exchanged too early.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Sustainability of the engine.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Cost savings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Easy Maintenance for the vehicle owners</a:t>
              </a:r>
              <a:endParaRPr lang="en-US" i="1" dirty="0"/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/>
                <a:t>Better sales of automotive </a:t>
              </a:r>
              <a:r>
                <a:rPr lang="en-US" i="1" dirty="0" smtClean="0"/>
                <a:t>vehicles.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i="1" dirty="0" smtClean="0"/>
                <a:t>Allows maintenance and repair processes to be carried out as required by the actual condition of the system and planned into already-scheduled production downtimes.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6A767E0-1B3B-ABED-3400-9E2B0EEA0B48}"/>
                </a:ext>
              </a:extLst>
            </p:cNvPr>
            <p:cNvSpPr txBox="1"/>
            <p:nvPr/>
          </p:nvSpPr>
          <p:spPr>
            <a:xfrm>
              <a:off x="5681913" y="329926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Business Value</a:t>
              </a:r>
              <a:endParaRPr lang="en-IN" sz="3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07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1D12517-148D-0E0F-3FE0-20C2490789CC}"/>
              </a:ext>
            </a:extLst>
          </p:cNvPr>
          <p:cNvSpPr/>
          <p:nvPr/>
        </p:nvSpPr>
        <p:spPr>
          <a:xfrm>
            <a:off x="0" y="0"/>
            <a:ext cx="38462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210A989-BBC8-5925-D7AA-BB7D1BFA3004}"/>
              </a:ext>
            </a:extLst>
          </p:cNvPr>
          <p:cNvGrpSpPr/>
          <p:nvPr/>
        </p:nvGrpSpPr>
        <p:grpSpPr>
          <a:xfrm>
            <a:off x="6536437" y="1390993"/>
            <a:ext cx="5655563" cy="457369"/>
            <a:chOff x="5619750" y="2828835"/>
            <a:chExt cx="6843232" cy="13073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739AAAB-38C5-F617-F14B-E3DD9E9AE5B0}"/>
                </a:ext>
              </a:extLst>
            </p:cNvPr>
            <p:cNvSpPr txBox="1"/>
            <p:nvPr/>
          </p:nvSpPr>
          <p:spPr>
            <a:xfrm>
              <a:off x="5619750" y="2828835"/>
              <a:ext cx="6096000" cy="13073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en-US" dirty="0">
                <a:solidFill>
                  <a:srgbClr val="37415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621CE58-EB3B-12B6-CB4F-831D1988AB50}"/>
                </a:ext>
              </a:extLst>
            </p:cNvPr>
            <p:cNvSpPr txBox="1"/>
            <p:nvPr/>
          </p:nvSpPr>
          <p:spPr>
            <a:xfrm>
              <a:off x="6366982" y="3234086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Datasets Description</a:t>
              </a:r>
              <a:endParaRPr lang="en-IN" sz="24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7" name="Picture 6" descr="A picture containing machine, engineering, industry, indoor&#10;&#10;Description automatically generated">
            <a:extLst>
              <a:ext uri="{FF2B5EF4-FFF2-40B4-BE49-F238E27FC236}">
                <a16:creationId xmlns:a16="http://schemas.microsoft.com/office/drawing/2014/main" xmlns="" id="{A2338A35-8504-717E-6BF9-71C2915C11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7374" y="1538514"/>
            <a:ext cx="5668626" cy="3780972"/>
          </a:xfrm>
          <a:prstGeom prst="round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B8AAA80-2B43-9F99-1DA0-38262185A455}"/>
              </a:ext>
            </a:extLst>
          </p:cNvPr>
          <p:cNvGrpSpPr/>
          <p:nvPr/>
        </p:nvGrpSpPr>
        <p:grpSpPr>
          <a:xfrm>
            <a:off x="10845800" y="241300"/>
            <a:ext cx="1144270" cy="274320"/>
            <a:chOff x="673100" y="330200"/>
            <a:chExt cx="1144270" cy="2743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0A25E4C-F61D-9737-405B-EC22B21503B2}"/>
                </a:ext>
              </a:extLst>
            </p:cNvPr>
            <p:cNvSpPr/>
            <p:nvPr/>
          </p:nvSpPr>
          <p:spPr>
            <a:xfrm>
              <a:off x="673100" y="330200"/>
              <a:ext cx="274320" cy="274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FC9CA3E-DCF9-1784-CF06-C1C19AF3E6EB}"/>
                </a:ext>
              </a:extLst>
            </p:cNvPr>
            <p:cNvSpPr/>
            <p:nvPr/>
          </p:nvSpPr>
          <p:spPr>
            <a:xfrm>
              <a:off x="1108075" y="330200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0563DFB-129F-3F31-F867-AE6E30B8AC67}"/>
                </a:ext>
              </a:extLst>
            </p:cNvPr>
            <p:cNvSpPr/>
            <p:nvPr/>
          </p:nvSpPr>
          <p:spPr>
            <a:xfrm>
              <a:off x="1543050" y="330200"/>
              <a:ext cx="274320" cy="274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8973" y="2114551"/>
            <a:ext cx="5458313" cy="20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934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3422C2-BADA-1F5B-6A07-C6F697E2452D}"/>
              </a:ext>
            </a:extLst>
          </p:cNvPr>
          <p:cNvSpPr/>
          <p:nvPr/>
        </p:nvSpPr>
        <p:spPr>
          <a:xfrm>
            <a:off x="6850743" y="0"/>
            <a:ext cx="5341257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The complexity and engineering challenges of the electric motor |  Automotive News">
            <a:extLst>
              <a:ext uri="{FF2B5EF4-FFF2-40B4-BE49-F238E27FC236}">
                <a16:creationId xmlns:a16="http://schemas.microsoft.com/office/drawing/2014/main" xmlns="" id="{EC7AC002-2649-13AD-BB62-857B2EBA0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6850743" y="1492309"/>
            <a:ext cx="5354778" cy="38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8D65414-5C39-EE89-8E09-8F4E1F76A2CD}"/>
              </a:ext>
            </a:extLst>
          </p:cNvPr>
          <p:cNvGrpSpPr/>
          <p:nvPr/>
        </p:nvGrpSpPr>
        <p:grpSpPr>
          <a:xfrm>
            <a:off x="317500" y="228600"/>
            <a:ext cx="1144270" cy="274320"/>
            <a:chOff x="673100" y="330200"/>
            <a:chExt cx="1144270" cy="274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1F8922B-1706-410D-C34A-C40F3C5D747C}"/>
                </a:ext>
              </a:extLst>
            </p:cNvPr>
            <p:cNvSpPr/>
            <p:nvPr/>
          </p:nvSpPr>
          <p:spPr>
            <a:xfrm>
              <a:off x="673100" y="330200"/>
              <a:ext cx="274320" cy="274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6C4A7EB-BB99-861A-AE6B-C96940E691CC}"/>
                </a:ext>
              </a:extLst>
            </p:cNvPr>
            <p:cNvSpPr/>
            <p:nvPr/>
          </p:nvSpPr>
          <p:spPr>
            <a:xfrm>
              <a:off x="1108075" y="330200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6593B6D-2DE1-4DE8-1CB9-8F91C36295D3}"/>
                </a:ext>
              </a:extLst>
            </p:cNvPr>
            <p:cNvSpPr/>
            <p:nvPr/>
          </p:nvSpPr>
          <p:spPr>
            <a:xfrm>
              <a:off x="1543050" y="330200"/>
              <a:ext cx="274320" cy="274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5090F4E-D89C-BC9E-4E65-E7AED6C6E7C6}"/>
              </a:ext>
            </a:extLst>
          </p:cNvPr>
          <p:cNvGrpSpPr/>
          <p:nvPr/>
        </p:nvGrpSpPr>
        <p:grpSpPr>
          <a:xfrm>
            <a:off x="591820" y="1296955"/>
            <a:ext cx="5038016" cy="2060646"/>
            <a:chOff x="5619750" y="2182504"/>
            <a:chExt cx="6096000" cy="11037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0B9E031-A2AA-54D8-4FFB-6D113442E025}"/>
                </a:ext>
              </a:extLst>
            </p:cNvPr>
            <p:cNvSpPr txBox="1"/>
            <p:nvPr/>
          </p:nvSpPr>
          <p:spPr>
            <a:xfrm>
              <a:off x="5619750" y="2828835"/>
              <a:ext cx="6096000" cy="457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CCEF57E-7205-228B-5703-83B6188B0E38}"/>
                </a:ext>
              </a:extLst>
            </p:cNvPr>
            <p:cNvSpPr txBox="1"/>
            <p:nvPr/>
          </p:nvSpPr>
          <p:spPr>
            <a:xfrm>
              <a:off x="5619750" y="2182504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Machine Learning Model</a:t>
              </a:r>
              <a:endParaRPr lang="en-IN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pic>
        <p:nvPicPr>
          <p:cNvPr id="5122" name="Picture 2" descr="Guide to Random Forest Classification and Regression Algorith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524" y="2103757"/>
            <a:ext cx="5879464" cy="3528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432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nsport, engineering, indoor, machine&#10;&#10;Description automatically generated">
            <a:extLst>
              <a:ext uri="{FF2B5EF4-FFF2-40B4-BE49-F238E27FC236}">
                <a16:creationId xmlns:a16="http://schemas.microsoft.com/office/drawing/2014/main" xmlns="" id="{298F1A1C-8001-299C-8C7B-5E3EC30BE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199" y="1294333"/>
            <a:ext cx="6400800" cy="42693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CECAAB-DBB9-46AD-4684-876839ADB1A1}"/>
              </a:ext>
            </a:extLst>
          </p:cNvPr>
          <p:cNvGrpSpPr/>
          <p:nvPr/>
        </p:nvGrpSpPr>
        <p:grpSpPr>
          <a:xfrm>
            <a:off x="10845800" y="241300"/>
            <a:ext cx="1144270" cy="274320"/>
            <a:chOff x="673100" y="330200"/>
            <a:chExt cx="1144270" cy="274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D062312-212B-AE56-A7BA-5FA88B35CA08}"/>
                </a:ext>
              </a:extLst>
            </p:cNvPr>
            <p:cNvSpPr/>
            <p:nvPr/>
          </p:nvSpPr>
          <p:spPr>
            <a:xfrm>
              <a:off x="673100" y="330200"/>
              <a:ext cx="274320" cy="274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56CBCE8-05DE-2411-C37B-F1DAEFED6E71}"/>
                </a:ext>
              </a:extLst>
            </p:cNvPr>
            <p:cNvSpPr/>
            <p:nvPr/>
          </p:nvSpPr>
          <p:spPr>
            <a:xfrm>
              <a:off x="1108075" y="330200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EBD711D-B21D-3A41-324C-02F7D846ED67}"/>
                </a:ext>
              </a:extLst>
            </p:cNvPr>
            <p:cNvSpPr/>
            <p:nvPr/>
          </p:nvSpPr>
          <p:spPr>
            <a:xfrm>
              <a:off x="1543050" y="330200"/>
              <a:ext cx="274320" cy="2743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79A1A-CA9F-58E8-3116-26D53F2F8CAB}"/>
              </a:ext>
            </a:extLst>
          </p:cNvPr>
          <p:cNvSpPr/>
          <p:nvPr/>
        </p:nvSpPr>
        <p:spPr>
          <a:xfrm>
            <a:off x="-274320" y="0"/>
            <a:ext cx="57912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BB95B7-B1F0-183F-374D-207FB7190360}"/>
              </a:ext>
            </a:extLst>
          </p:cNvPr>
          <p:cNvSpPr txBox="1"/>
          <p:nvPr/>
        </p:nvSpPr>
        <p:spPr>
          <a:xfrm>
            <a:off x="0" y="385427"/>
            <a:ext cx="5038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</a:rPr>
              <a:t>Evaluation Result</a:t>
            </a:r>
            <a:endParaRPr lang="en-IN" sz="24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3448" y="1388337"/>
            <a:ext cx="4024312" cy="5261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89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F90A22ED-F535-4360-B5F4-5BF468005466}"/>
              </a:ext>
            </a:extLst>
          </p:cNvPr>
          <p:cNvGrpSpPr/>
          <p:nvPr/>
        </p:nvGrpSpPr>
        <p:grpSpPr>
          <a:xfrm>
            <a:off x="615575" y="669925"/>
            <a:ext cx="11134132" cy="4827232"/>
            <a:chOff x="855938" y="241300"/>
            <a:chExt cx="11134132" cy="48272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31D56400-5794-DEE6-205C-C1021C81868B}"/>
                </a:ext>
              </a:extLst>
            </p:cNvPr>
            <p:cNvGrpSpPr/>
            <p:nvPr/>
          </p:nvGrpSpPr>
          <p:grpSpPr>
            <a:xfrm>
              <a:off x="855938" y="384630"/>
              <a:ext cx="10812502" cy="4683902"/>
              <a:chOff x="855938" y="500742"/>
              <a:chExt cx="10812502" cy="468390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xmlns="" id="{5C4A1604-2E88-BC45-504F-4CCBC600FD31}"/>
                  </a:ext>
                </a:extLst>
              </p:cNvPr>
              <p:cNvGrpSpPr/>
              <p:nvPr/>
            </p:nvGrpSpPr>
            <p:grpSpPr>
              <a:xfrm>
                <a:off x="855938" y="500742"/>
                <a:ext cx="10812502" cy="4683902"/>
                <a:chOff x="5619749" y="2136018"/>
                <a:chExt cx="6103375" cy="4683902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xmlns="" id="{A6F514E8-8D02-A477-DE69-0EC7057AA5E1}"/>
                    </a:ext>
                  </a:extLst>
                </p:cNvPr>
                <p:cNvSpPr txBox="1"/>
                <p:nvPr/>
              </p:nvSpPr>
              <p:spPr>
                <a:xfrm>
                  <a:off x="5627124" y="3403600"/>
                  <a:ext cx="6096000" cy="3416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en-US" b="0" i="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Georgia" panose="02040502050405020303" pitchFamily="18" charset="0"/>
                    </a:rPr>
                    <a:t>Predictive maintenance obtain early warnings of potential engine failures.</a:t>
                  </a:r>
                </a:p>
                <a:p>
                  <a:pPr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en-US" b="0" i="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Georgia" panose="02040502050405020303" pitchFamily="18" charset="0"/>
                    </a:rPr>
                    <a:t>Random Forest Classifier 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was proven robust performance and ability to recognize important elements that influence the results of classification jobs.</a:t>
                  </a:r>
                </a:p>
                <a:p>
                  <a:pPr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Engine 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RPM, Fuel pressure, </a:t>
                  </a:r>
                  <a:r>
                    <a:rPr lang="en-US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Lub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 oil temperature and </a:t>
                  </a:r>
                  <a:r>
                    <a:rPr lang="en-US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Lub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 oil 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pressure are found to be effective indicators in maintaining the engine health.</a:t>
                  </a:r>
                </a:p>
                <a:p>
                  <a:pPr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Allows </a:t>
                  </a:r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eorgia" panose="02040502050405020303" pitchFamily="18" charset="0"/>
                    </a:rPr>
                    <a:t>maintenance and repair processes to be carried out as required by the actual condition of the system and planned into already-scheduled production downtimes.</a:t>
                  </a:r>
                </a:p>
                <a:p>
                  <a:pPr>
                    <a:lnSpc>
                      <a:spcPct val="150000"/>
                    </a:lnSpc>
                    <a:buFont typeface="Wingdings" pitchFamily="2" charset="2"/>
                    <a:buChar char="Ø"/>
                  </a:pP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DAEFD0A8-5A9F-4549-8B2A-99A9778AF140}"/>
                    </a:ext>
                  </a:extLst>
                </p:cNvPr>
                <p:cNvSpPr txBox="1"/>
                <p:nvPr/>
              </p:nvSpPr>
              <p:spPr>
                <a:xfrm>
                  <a:off x="5619749" y="2136018"/>
                  <a:ext cx="609600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3">
                          <a:lumMod val="50000"/>
                        </a:schemeClr>
                      </a:solidFill>
                      <a:latin typeface="Georgia" panose="02040502050405020303" pitchFamily="18" charset="0"/>
                    </a:rPr>
                    <a:t>Conclusion</a:t>
                  </a:r>
                  <a:endParaRPr lang="en-IN" sz="36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228B0D3E-73EA-A11F-7712-4C2BC19D752A}"/>
                  </a:ext>
                </a:extLst>
              </p:cNvPr>
              <p:cNvSpPr txBox="1"/>
              <p:nvPr/>
            </p:nvSpPr>
            <p:spPr>
              <a:xfrm>
                <a:off x="8665513" y="3336212"/>
                <a:ext cx="284382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Electromagnetism</a:t>
                </a:r>
                <a:endParaRPr lang="en-IN" sz="20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788361A-7A4E-9950-FCB2-6C2EBF0B4D6E}"/>
                </a:ext>
              </a:extLst>
            </p:cNvPr>
            <p:cNvGrpSpPr/>
            <p:nvPr/>
          </p:nvGrpSpPr>
          <p:grpSpPr>
            <a:xfrm>
              <a:off x="10845800" y="241300"/>
              <a:ext cx="1144270" cy="274320"/>
              <a:chOff x="673100" y="330200"/>
              <a:chExt cx="1144270" cy="2743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E9C9B45D-A6E8-FAE1-E83E-E0E1B27FE44D}"/>
                  </a:ext>
                </a:extLst>
              </p:cNvPr>
              <p:cNvSpPr/>
              <p:nvPr/>
            </p:nvSpPr>
            <p:spPr>
              <a:xfrm>
                <a:off x="673100" y="330200"/>
                <a:ext cx="274320" cy="2743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E09F3E4A-4A7D-00D6-F09A-6F898CE4E1B5}"/>
                  </a:ext>
                </a:extLst>
              </p:cNvPr>
              <p:cNvSpPr/>
              <p:nvPr/>
            </p:nvSpPr>
            <p:spPr>
              <a:xfrm>
                <a:off x="1108075" y="330200"/>
                <a:ext cx="274320" cy="2743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57FA5A32-1E58-9C4E-0C64-2BADECEC7ADE}"/>
                  </a:ext>
                </a:extLst>
              </p:cNvPr>
              <p:cNvSpPr/>
              <p:nvPr/>
            </p:nvSpPr>
            <p:spPr>
              <a:xfrm>
                <a:off x="1543050" y="330200"/>
                <a:ext cx="274320" cy="2743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5242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F28509D-C3DC-D1FA-8757-9BCD9D2E31A8}"/>
              </a:ext>
            </a:extLst>
          </p:cNvPr>
          <p:cNvSpPr/>
          <p:nvPr/>
        </p:nvSpPr>
        <p:spPr>
          <a:xfrm>
            <a:off x="2085975" y="1228725"/>
            <a:ext cx="751522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eorgia" panose="02040502050405020303" pitchFamily="18" charset="0"/>
                <a:cs typeface="Segoe UI" panose="020B0502040204020203" pitchFamily="34" charset="0"/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407615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294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Admin</cp:lastModifiedBy>
  <cp:revision>81</cp:revision>
  <dcterms:created xsi:type="dcterms:W3CDTF">2021-12-28T10:25:34Z</dcterms:created>
  <dcterms:modified xsi:type="dcterms:W3CDTF">2023-08-11T18:11:52Z</dcterms:modified>
</cp:coreProperties>
</file>