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55401d400b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55401d400b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55401d400b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55401d400b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5401d400b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5401d400b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5401d400b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55401d400b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55401d400b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55401d400b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55401d400b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55401d400b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55401d400b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55401d400b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55401d400b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55401d400b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55401d400b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55401d400b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55401d400b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55401d400b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2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t>Email Spam Classification Using Machine Learning</a:t>
            </a:r>
            <a:endParaRPr b="1" sz="2800"/>
          </a:p>
        </p:txBody>
      </p:sp>
      <p:sp>
        <p:nvSpPr>
          <p:cNvPr id="135" name="Google Shape;135;p13"/>
          <p:cNvSpPr txBox="1"/>
          <p:nvPr>
            <p:ph idx="1" type="subTitle"/>
          </p:nvPr>
        </p:nvSpPr>
        <p:spPr>
          <a:xfrm>
            <a:off x="5773750" y="3375600"/>
            <a:ext cx="3140700" cy="84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        Harshitha Pothula</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69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t>Conclusion</a:t>
            </a:r>
            <a:endParaRPr b="1" sz="3000"/>
          </a:p>
        </p:txBody>
      </p:sp>
      <p:sp>
        <p:nvSpPr>
          <p:cNvPr id="189" name="Google Shape;189;p22"/>
          <p:cNvSpPr txBox="1"/>
          <p:nvPr>
            <p:ph idx="1" type="body"/>
          </p:nvPr>
        </p:nvSpPr>
        <p:spPr>
          <a:xfrm>
            <a:off x="1297500" y="1212425"/>
            <a:ext cx="7038900" cy="326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900"/>
              <a:t>Spam is a major problem in today's world. Spam messages are the most unwanted messages the end user clients receive in our daily lives. Spam emails are available nothing but an ad for any company, any kind of virus etc. It will be too much. It is easy for hackers to access our system using these spam emails.</a:t>
            </a:r>
            <a:endParaRPr sz="1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3000"/>
              <a:t>THANK YOU</a:t>
            </a:r>
            <a:endParaRPr b="1"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69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400"/>
              <a:t>Contents</a:t>
            </a:r>
            <a:endParaRPr b="1" sz="3400"/>
          </a:p>
        </p:txBody>
      </p:sp>
      <p:sp>
        <p:nvSpPr>
          <p:cNvPr id="141" name="Google Shape;141;p14"/>
          <p:cNvSpPr txBox="1"/>
          <p:nvPr>
            <p:ph idx="1" type="body"/>
          </p:nvPr>
        </p:nvSpPr>
        <p:spPr>
          <a:xfrm>
            <a:off x="1297500" y="1307850"/>
            <a:ext cx="7038900" cy="36381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Introduction</a:t>
            </a:r>
            <a:endParaRPr sz="1900"/>
          </a:p>
          <a:p>
            <a:pPr indent="-349250" lvl="0" marL="457200" rtl="0" algn="l">
              <a:spcBef>
                <a:spcPts val="0"/>
              </a:spcBef>
              <a:spcAft>
                <a:spcPts val="0"/>
              </a:spcAft>
              <a:buSzPts val="1900"/>
              <a:buChar char="●"/>
            </a:pPr>
            <a:r>
              <a:rPr lang="en" sz="1900"/>
              <a:t>Technologies</a:t>
            </a:r>
            <a:endParaRPr sz="1900"/>
          </a:p>
          <a:p>
            <a:pPr indent="-349250" lvl="0" marL="457200" rtl="0" algn="l">
              <a:spcBef>
                <a:spcPts val="0"/>
              </a:spcBef>
              <a:spcAft>
                <a:spcPts val="0"/>
              </a:spcAft>
              <a:buSzPts val="1900"/>
              <a:buChar char="●"/>
            </a:pPr>
            <a:r>
              <a:rPr lang="en" sz="1900"/>
              <a:t>Libraries</a:t>
            </a:r>
            <a:endParaRPr sz="1900"/>
          </a:p>
          <a:p>
            <a:pPr indent="-349250" lvl="0" marL="457200" rtl="0" algn="l">
              <a:spcBef>
                <a:spcPts val="0"/>
              </a:spcBef>
              <a:spcAft>
                <a:spcPts val="0"/>
              </a:spcAft>
              <a:buSzPts val="1900"/>
              <a:buChar char="●"/>
            </a:pPr>
            <a:r>
              <a:rPr lang="en" sz="1900"/>
              <a:t>Machine Learning</a:t>
            </a:r>
            <a:endParaRPr sz="1900"/>
          </a:p>
          <a:p>
            <a:pPr indent="-349250" lvl="0" marL="457200" rtl="0" algn="l">
              <a:spcBef>
                <a:spcPts val="0"/>
              </a:spcBef>
              <a:spcAft>
                <a:spcPts val="0"/>
              </a:spcAft>
              <a:buSzPts val="1900"/>
              <a:buChar char="●"/>
            </a:pPr>
            <a:r>
              <a:rPr lang="en" sz="1900"/>
              <a:t>Data Set</a:t>
            </a:r>
            <a:endParaRPr sz="1900"/>
          </a:p>
          <a:p>
            <a:pPr indent="-349250" lvl="0" marL="457200" rtl="0" algn="l">
              <a:spcBef>
                <a:spcPts val="0"/>
              </a:spcBef>
              <a:spcAft>
                <a:spcPts val="0"/>
              </a:spcAft>
              <a:buSzPts val="1900"/>
              <a:buChar char="●"/>
            </a:pPr>
            <a:r>
              <a:rPr lang="en" sz="1900"/>
              <a:t>Problem Definition</a:t>
            </a:r>
            <a:endParaRPr sz="1900"/>
          </a:p>
          <a:p>
            <a:pPr indent="-349250" lvl="0" marL="457200" rtl="0" algn="l">
              <a:spcBef>
                <a:spcPts val="0"/>
              </a:spcBef>
              <a:spcAft>
                <a:spcPts val="0"/>
              </a:spcAft>
              <a:buSzPts val="1900"/>
              <a:buChar char="●"/>
            </a:pPr>
            <a:r>
              <a:rPr lang="en" sz="1900"/>
              <a:t>Algorithms</a:t>
            </a:r>
            <a:endParaRPr sz="1900"/>
          </a:p>
          <a:p>
            <a:pPr indent="-349250" lvl="0" marL="457200" rtl="0" algn="l">
              <a:spcBef>
                <a:spcPts val="0"/>
              </a:spcBef>
              <a:spcAft>
                <a:spcPts val="0"/>
              </a:spcAft>
              <a:buSzPts val="1900"/>
              <a:buChar char="●"/>
            </a:pPr>
            <a:r>
              <a:rPr lang="en" sz="1900"/>
              <a:t>Conclusion</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200"/>
              <a:t>INTRODUCTION</a:t>
            </a:r>
            <a:endParaRPr b="1" sz="3200"/>
          </a:p>
        </p:txBody>
      </p:sp>
      <p:sp>
        <p:nvSpPr>
          <p:cNvPr id="147" name="Google Shape;147;p15"/>
          <p:cNvSpPr txBox="1"/>
          <p:nvPr>
            <p:ph idx="1" type="body"/>
          </p:nvPr>
        </p:nvSpPr>
        <p:spPr>
          <a:xfrm>
            <a:off x="1297500" y="1307850"/>
            <a:ext cx="7038900" cy="3477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700"/>
              <a:t>In today's globalized world, email is a primary source of communication. This communication can vary from personal, business, corporate to government. With the rapid increase in email usage, there has also been increase in the SPAM emails. SPAM emails, also known as junk email involves nearly identical messages sent to numerous recipients by email. Apart from being annoying, spam emails can also pose a security threat to computer system. It is estimated that spam cost businesses on the order of $100 billion in 2007. In this project, we use text mining to perform automatic spam filtering to use emails effectively. We try to identify patterns using Data-mining classification algorithms to enable us classify the emails as HAM or SPAM.</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800"/>
              <a:t>TECHNOLOGIES</a:t>
            </a:r>
            <a:endParaRPr b="1" sz="2800"/>
          </a:p>
        </p:txBody>
      </p:sp>
      <p:sp>
        <p:nvSpPr>
          <p:cNvPr id="153" name="Google Shape;153;p16"/>
          <p:cNvSpPr txBox="1"/>
          <p:nvPr>
            <p:ph idx="1" type="body"/>
          </p:nvPr>
        </p:nvSpPr>
        <p:spPr>
          <a:xfrm>
            <a:off x="1297500" y="1068225"/>
            <a:ext cx="7038900" cy="36855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 sz="2977"/>
              <a:t>Technologies Used:</a:t>
            </a:r>
            <a:endParaRPr b="1" sz="2977"/>
          </a:p>
          <a:p>
            <a:pPr indent="-308610" lvl="0" marL="457200" rtl="0" algn="l">
              <a:spcBef>
                <a:spcPts val="1200"/>
              </a:spcBef>
              <a:spcAft>
                <a:spcPts val="0"/>
              </a:spcAft>
              <a:buSzPct val="60450"/>
              <a:buChar char="●"/>
            </a:pPr>
            <a:r>
              <a:rPr b="1" lang="en" sz="2977"/>
              <a:t>Python</a:t>
            </a:r>
            <a:r>
              <a:rPr lang="en" sz="2977"/>
              <a:t>: </a:t>
            </a:r>
            <a:r>
              <a:rPr lang="en" sz="2877"/>
              <a:t>Python is an interpreted, object-oriented, high-level programming language with dynamic semantics developed by Guido van Rossum</a:t>
            </a:r>
            <a:endParaRPr sz="2877"/>
          </a:p>
          <a:p>
            <a:pPr indent="0" lvl="0" marL="0" rtl="0" algn="l">
              <a:spcBef>
                <a:spcPts val="1200"/>
              </a:spcBef>
              <a:spcAft>
                <a:spcPts val="0"/>
              </a:spcAft>
              <a:buNone/>
            </a:pPr>
            <a:r>
              <a:rPr b="1" lang="en" sz="3077"/>
              <a:t>Libraries:</a:t>
            </a:r>
            <a:endParaRPr b="1" sz="3077"/>
          </a:p>
          <a:p>
            <a:pPr indent="-360956" lvl="0" marL="457200" rtl="0" algn="l">
              <a:spcBef>
                <a:spcPts val="1200"/>
              </a:spcBef>
              <a:spcAft>
                <a:spcPts val="0"/>
              </a:spcAft>
              <a:buSzPct val="100000"/>
              <a:buAutoNum type="arabicPeriod"/>
            </a:pPr>
            <a:r>
              <a:rPr lang="en" sz="2977"/>
              <a:t>Numpy</a:t>
            </a:r>
            <a:endParaRPr sz="2977"/>
          </a:p>
          <a:p>
            <a:pPr indent="-360956" lvl="0" marL="457200" rtl="0" algn="l">
              <a:spcBef>
                <a:spcPts val="0"/>
              </a:spcBef>
              <a:spcAft>
                <a:spcPts val="0"/>
              </a:spcAft>
              <a:buSzPct val="100000"/>
              <a:buAutoNum type="arabicPeriod"/>
            </a:pPr>
            <a:r>
              <a:rPr lang="en" sz="2977"/>
              <a:t>Pandas</a:t>
            </a:r>
            <a:endParaRPr sz="2977"/>
          </a:p>
          <a:p>
            <a:pPr indent="-360956" lvl="0" marL="457200" rtl="0" algn="l">
              <a:spcBef>
                <a:spcPts val="0"/>
              </a:spcBef>
              <a:spcAft>
                <a:spcPts val="0"/>
              </a:spcAft>
              <a:buSzPct val="100000"/>
              <a:buAutoNum type="arabicPeriod"/>
            </a:pPr>
            <a:r>
              <a:rPr lang="en" sz="2977"/>
              <a:t>Sklearn</a:t>
            </a:r>
            <a:endParaRPr sz="2977"/>
          </a:p>
          <a:p>
            <a:pPr indent="-360956" lvl="0" marL="457200" rtl="0" algn="l">
              <a:spcBef>
                <a:spcPts val="0"/>
              </a:spcBef>
              <a:spcAft>
                <a:spcPts val="0"/>
              </a:spcAft>
              <a:buSzPct val="100000"/>
              <a:buAutoNum type="arabicPeriod"/>
            </a:pPr>
            <a:r>
              <a:rPr lang="en" sz="2977"/>
              <a:t>Matplotlib</a:t>
            </a:r>
            <a:endParaRPr sz="2977"/>
          </a:p>
          <a:p>
            <a:pPr indent="0" lvl="0" marL="457200" rtl="0" algn="l">
              <a:spcBef>
                <a:spcPts val="1200"/>
              </a:spcBef>
              <a:spcAft>
                <a:spcPts val="120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642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100"/>
              <a:t>Libraries</a:t>
            </a:r>
            <a:endParaRPr b="1" sz="3100"/>
          </a:p>
        </p:txBody>
      </p:sp>
      <p:sp>
        <p:nvSpPr>
          <p:cNvPr id="159" name="Google Shape;159;p17"/>
          <p:cNvSpPr txBox="1"/>
          <p:nvPr>
            <p:ph idx="1" type="body"/>
          </p:nvPr>
        </p:nvSpPr>
        <p:spPr>
          <a:xfrm>
            <a:off x="1297500" y="924025"/>
            <a:ext cx="7038900" cy="39897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b="1" lang="en" sz="1500"/>
              <a:t>NumPy:-</a:t>
            </a:r>
            <a:r>
              <a:rPr lang="en" sz="1500"/>
              <a:t> NumPy is a library for the Python programming language, adding support for large, multi-dimensional arrays and matrices, along with a large collection of high-level mathematical functions to operate on these arrays. Moreover, NumPy forms the foundation of the Machine Learning stack.</a:t>
            </a:r>
            <a:endParaRPr sz="1500"/>
          </a:p>
          <a:p>
            <a:pPr indent="-323850" lvl="0" marL="457200" rtl="0" algn="l">
              <a:spcBef>
                <a:spcPts val="0"/>
              </a:spcBef>
              <a:spcAft>
                <a:spcPts val="0"/>
              </a:spcAft>
              <a:buSzPts val="1500"/>
              <a:buChar char="●"/>
            </a:pPr>
            <a:r>
              <a:rPr b="1" lang="en" sz="1500"/>
              <a:t>Pandas:-</a:t>
            </a:r>
            <a:r>
              <a:rPr lang="en" sz="1500"/>
              <a:t> Pandas is one of the tools in Machine Learning which is used for data cleaning and analysis. It has features which are used for exploring, cleaning, transforming and visualizing from data.</a:t>
            </a:r>
            <a:endParaRPr sz="1500"/>
          </a:p>
          <a:p>
            <a:pPr indent="-323850" lvl="0" marL="457200" rtl="0" algn="l">
              <a:spcBef>
                <a:spcPts val="0"/>
              </a:spcBef>
              <a:spcAft>
                <a:spcPts val="0"/>
              </a:spcAft>
              <a:buSzPts val="1500"/>
              <a:buChar char="●"/>
            </a:pPr>
            <a:r>
              <a:rPr b="1" lang="en" sz="1500"/>
              <a:t>Sklearn:-</a:t>
            </a:r>
            <a:r>
              <a:rPr lang="en" sz="1500"/>
              <a:t> Sklearn is intended to support research and teaching in NLP or closely related areas, including empirical linguistics, cognitive science, artificial intelligence, information retrieval and machine learning.</a:t>
            </a:r>
            <a:endParaRPr sz="1500"/>
          </a:p>
          <a:p>
            <a:pPr indent="-323850" lvl="0" marL="457200" rtl="0" algn="l">
              <a:spcBef>
                <a:spcPts val="0"/>
              </a:spcBef>
              <a:spcAft>
                <a:spcPts val="0"/>
              </a:spcAft>
              <a:buSzPts val="1500"/>
              <a:buChar char="●"/>
            </a:pPr>
            <a:r>
              <a:rPr b="1" lang="en" sz="1500"/>
              <a:t>Matplotlib:- </a:t>
            </a:r>
            <a:r>
              <a:rPr lang="en" sz="1500"/>
              <a:t>Matplotlib is a low-level library of Python which is used for data visualization. It is easy to use and elulates MATLAB like graphs and visualization. This library is built on the top of NumPy arrays and consist of several plots like line chart, bar chart, histogram, etc.</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69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900"/>
              <a:t>Machine Learning</a:t>
            </a:r>
            <a:endParaRPr b="1" sz="2900"/>
          </a:p>
        </p:txBody>
      </p:sp>
      <p:sp>
        <p:nvSpPr>
          <p:cNvPr id="165" name="Google Shape;165;p18"/>
          <p:cNvSpPr txBox="1"/>
          <p:nvPr>
            <p:ph idx="1" type="body"/>
          </p:nvPr>
        </p:nvSpPr>
        <p:spPr>
          <a:xfrm>
            <a:off x="1297500" y="1212425"/>
            <a:ext cx="7038900" cy="326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Arthur Samuel, an early American leader in the field of computer gaming and artificial intelligence, coined the term "Machine Learning" in 1959 while at IBM. He defined machine learning as "the field of study that gives computers the ability to learn without being explicitly programmed ".</a:t>
            </a:r>
            <a:endParaRPr sz="1700"/>
          </a:p>
          <a:p>
            <a:pPr indent="-336550" lvl="0" marL="457200" rtl="0" algn="l">
              <a:spcBef>
                <a:spcPts val="1200"/>
              </a:spcBef>
              <a:spcAft>
                <a:spcPts val="0"/>
              </a:spcAft>
              <a:buSzPts val="1700"/>
              <a:buChar char="●"/>
            </a:pPr>
            <a:r>
              <a:rPr lang="en" sz="1700"/>
              <a:t>Machine learning is programming computers to optimize a performance criterion using example data or past experience.</a:t>
            </a:r>
            <a:endParaRPr sz="1700"/>
          </a:p>
          <a:p>
            <a:pPr indent="-336550" lvl="0" marL="457200" rtl="0" algn="l">
              <a:spcBef>
                <a:spcPts val="0"/>
              </a:spcBef>
              <a:spcAft>
                <a:spcPts val="0"/>
              </a:spcAft>
              <a:buSzPts val="1700"/>
              <a:buChar char="●"/>
            </a:pPr>
            <a:r>
              <a:rPr lang="en" sz="1700"/>
              <a:t>The field of study known as machine learning is concerned with the question of how to construct computer programs that automatically improve with experience.</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72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t>Dataset</a:t>
            </a:r>
            <a:endParaRPr b="1" sz="2700"/>
          </a:p>
        </p:txBody>
      </p:sp>
      <p:sp>
        <p:nvSpPr>
          <p:cNvPr id="171" name="Google Shape;171;p19"/>
          <p:cNvSpPr txBox="1"/>
          <p:nvPr>
            <p:ph idx="1" type="body"/>
          </p:nvPr>
        </p:nvSpPr>
        <p:spPr>
          <a:xfrm>
            <a:off x="1297500" y="1036175"/>
            <a:ext cx="7038900" cy="3957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600"/>
              <a:t>A machine learning dataset is a collection of data that is used to train the model. A dataset acts as an example to teach the machine learning algorithm how to make predictions. dataset as "a collection of data that is treated as a single unit by a computer". This means that a dataset contains a lot of separate pieces of data but can be used to train an algorithm with the goal of finding predictable patterns inside the whole dataset.</a:t>
            </a:r>
            <a:endParaRPr sz="1600"/>
          </a:p>
          <a:p>
            <a:pPr indent="0" lvl="0" marL="0" rtl="0" algn="l">
              <a:lnSpc>
                <a:spcPct val="95000"/>
              </a:lnSpc>
              <a:spcBef>
                <a:spcPts val="1200"/>
              </a:spcBef>
              <a:spcAft>
                <a:spcPts val="0"/>
              </a:spcAft>
              <a:buNone/>
            </a:pPr>
            <a:r>
              <a:rPr lang="en" sz="1600"/>
              <a:t>How to train the data?</a:t>
            </a:r>
            <a:endParaRPr sz="1600"/>
          </a:p>
          <a:p>
            <a:pPr indent="-330200" lvl="0" marL="457200" rtl="0" algn="l">
              <a:lnSpc>
                <a:spcPct val="95000"/>
              </a:lnSpc>
              <a:spcBef>
                <a:spcPts val="1200"/>
              </a:spcBef>
              <a:spcAft>
                <a:spcPts val="0"/>
              </a:spcAft>
              <a:buSzPts val="1600"/>
              <a:buChar char="●"/>
            </a:pPr>
            <a:r>
              <a:rPr lang="en" sz="1600"/>
              <a:t> Al training data will vary depending on whether you're using supervised or unsupervised learning. Unsupervised learning uses unlabeled data. Models are tasked with finding patterns (or similarities and deviations) in the data to make inferences and reach conclusion.</a:t>
            </a:r>
            <a:endParaRPr sz="1600"/>
          </a:p>
          <a:p>
            <a:pPr indent="-330200" lvl="0" marL="457200" rtl="0" algn="l">
              <a:lnSpc>
                <a:spcPct val="95000"/>
              </a:lnSpc>
              <a:spcBef>
                <a:spcPts val="0"/>
              </a:spcBef>
              <a:spcAft>
                <a:spcPts val="0"/>
              </a:spcAft>
              <a:buSzPts val="1600"/>
              <a:buChar char="●"/>
            </a:pPr>
            <a:r>
              <a:rPr lang="en" sz="1600"/>
              <a:t>With supervised learning, on the other hand, humans must tag, label, or annotate the data to their criteria, in order to train the model to reach the desired conclusion (output)Labeled data is shown in the examples above, where the desired outputs are predetermined.</a:t>
            </a:r>
            <a:endParaRPr sz="1600"/>
          </a:p>
          <a:p>
            <a:pPr indent="0" lvl="0" marL="0" rtl="0" algn="l">
              <a:lnSpc>
                <a:spcPct val="95000"/>
              </a:lnSpc>
              <a:spcBef>
                <a:spcPts val="1200"/>
              </a:spcBef>
              <a:spcAft>
                <a:spcPts val="1200"/>
              </a:spcAft>
              <a:buNone/>
            </a:pPr>
            <a:r>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72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t>Problem Definition</a:t>
            </a:r>
            <a:endParaRPr b="1" sz="2800"/>
          </a:p>
        </p:txBody>
      </p:sp>
      <p:sp>
        <p:nvSpPr>
          <p:cNvPr id="177" name="Google Shape;177;p20"/>
          <p:cNvSpPr txBox="1"/>
          <p:nvPr>
            <p:ph idx="1" type="body"/>
          </p:nvPr>
        </p:nvSpPr>
        <p:spPr>
          <a:xfrm>
            <a:off x="1297500" y="1260500"/>
            <a:ext cx="7038900" cy="3218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Short Message (SMS) and email has grown into a multi-billion dollars commercial industry.</a:t>
            </a:r>
            <a:endParaRPr sz="1800"/>
          </a:p>
          <a:p>
            <a:pPr indent="-342900" lvl="0" marL="457200" rtl="0" algn="l">
              <a:spcBef>
                <a:spcPts val="0"/>
              </a:spcBef>
              <a:spcAft>
                <a:spcPts val="0"/>
              </a:spcAft>
              <a:buSzPts val="1800"/>
              <a:buChar char="●"/>
            </a:pPr>
            <a:r>
              <a:rPr lang="en" sz="1800"/>
              <a:t>SMS spam is still not as common as email spam.</a:t>
            </a:r>
            <a:endParaRPr sz="1800"/>
          </a:p>
          <a:p>
            <a:pPr indent="-342900" lvl="0" marL="457200" rtl="0" algn="l">
              <a:spcBef>
                <a:spcPts val="0"/>
              </a:spcBef>
              <a:spcAft>
                <a:spcPts val="0"/>
              </a:spcAft>
              <a:buSzPts val="1800"/>
              <a:buChar char="●"/>
            </a:pPr>
            <a:r>
              <a:rPr lang="en" sz="1800"/>
              <a:t>SMS Spam is showing growth, and in 2012 in parts of Asia up to 30% of text messages was spam.</a:t>
            </a:r>
            <a:endParaRPr sz="1800"/>
          </a:p>
          <a:p>
            <a:pPr indent="0" lvl="0" marL="0" rtl="0" algn="l">
              <a:spcBef>
                <a:spcPts val="1200"/>
              </a:spcBef>
              <a:spcAft>
                <a:spcPts val="1200"/>
              </a:spcAft>
              <a:buNone/>
            </a:pPr>
            <a:r>
              <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77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900"/>
              <a:t>Algorithms</a:t>
            </a:r>
            <a:endParaRPr b="1" sz="2900"/>
          </a:p>
        </p:txBody>
      </p:sp>
      <p:sp>
        <p:nvSpPr>
          <p:cNvPr id="183" name="Google Shape;183;p21"/>
          <p:cNvSpPr txBox="1"/>
          <p:nvPr>
            <p:ph idx="1" type="body"/>
          </p:nvPr>
        </p:nvSpPr>
        <p:spPr>
          <a:xfrm>
            <a:off x="1297500" y="1164450"/>
            <a:ext cx="7038900" cy="331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Different algorithms that can be used for Email Spam Detection are:</a:t>
            </a:r>
            <a:endParaRPr sz="1800"/>
          </a:p>
          <a:p>
            <a:pPr indent="-342900" lvl="0" marL="457200" rtl="0" algn="l">
              <a:spcBef>
                <a:spcPts val="1200"/>
              </a:spcBef>
              <a:spcAft>
                <a:spcPts val="0"/>
              </a:spcAft>
              <a:buSzPts val="1800"/>
              <a:buAutoNum type="arabicPeriod"/>
            </a:pPr>
            <a:r>
              <a:rPr lang="en" sz="1800"/>
              <a:t>Deep Learning</a:t>
            </a:r>
            <a:endParaRPr sz="1800"/>
          </a:p>
          <a:p>
            <a:pPr indent="-342900" lvl="0" marL="457200" rtl="0" algn="l">
              <a:spcBef>
                <a:spcPts val="0"/>
              </a:spcBef>
              <a:spcAft>
                <a:spcPts val="0"/>
              </a:spcAft>
              <a:buSzPts val="1800"/>
              <a:buAutoNum type="arabicPeriod"/>
            </a:pPr>
            <a:r>
              <a:rPr lang="en" sz="1800"/>
              <a:t>Naive Bayes</a:t>
            </a:r>
            <a:endParaRPr sz="1800"/>
          </a:p>
          <a:p>
            <a:pPr indent="-342900" lvl="0" marL="457200" rtl="0" algn="l">
              <a:spcBef>
                <a:spcPts val="0"/>
              </a:spcBef>
              <a:spcAft>
                <a:spcPts val="0"/>
              </a:spcAft>
              <a:buSzPts val="1800"/>
              <a:buAutoNum type="arabicPeriod"/>
            </a:pPr>
            <a:r>
              <a:rPr lang="en" sz="1800"/>
              <a:t>Support Vector Machine</a:t>
            </a:r>
            <a:endParaRPr sz="1800"/>
          </a:p>
          <a:p>
            <a:pPr indent="-342900" lvl="0" marL="457200" rtl="0" algn="l">
              <a:spcBef>
                <a:spcPts val="0"/>
              </a:spcBef>
              <a:spcAft>
                <a:spcPts val="0"/>
              </a:spcAft>
              <a:buSzPts val="1800"/>
              <a:buAutoNum type="arabicPeriod"/>
            </a:pPr>
            <a:r>
              <a:rPr lang="en" sz="1800"/>
              <a:t>K-Nearest Neighbour</a:t>
            </a:r>
            <a:endParaRPr sz="1800"/>
          </a:p>
          <a:p>
            <a:pPr indent="-342900" lvl="0" marL="457200" rtl="0" algn="l">
              <a:spcBef>
                <a:spcPts val="0"/>
              </a:spcBef>
              <a:spcAft>
                <a:spcPts val="0"/>
              </a:spcAft>
              <a:buSzPts val="1800"/>
              <a:buAutoNum type="arabicPeriod"/>
            </a:pPr>
            <a:r>
              <a:rPr lang="en" sz="1800"/>
              <a:t>Random Forest</a:t>
            </a:r>
            <a:endParaRPr sz="1800"/>
          </a:p>
          <a:p>
            <a:pPr indent="-342900" lvl="0" marL="457200" rtl="0" algn="l">
              <a:spcBef>
                <a:spcPts val="0"/>
              </a:spcBef>
              <a:spcAft>
                <a:spcPts val="0"/>
              </a:spcAft>
              <a:buSzPts val="1800"/>
              <a:buAutoNum type="arabicPeriod"/>
            </a:pPr>
            <a:r>
              <a:rPr lang="en" sz="1800"/>
              <a:t>Multinomial naive</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