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OldStandardTT-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5ab91f50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5ab91f50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5ab91f50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5ab91f50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5ab91f50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5ab91f50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5ab91f50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5ab91f5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5ab91f50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5ab91f50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5ab91f50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5ab91f50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5ab91f50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5ab91f50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5ab91f50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5ab91f50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564950"/>
            <a:ext cx="8118600" cy="100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Roboto"/>
                <a:ea typeface="Roboto"/>
                <a:cs typeface="Roboto"/>
                <a:sym typeface="Roboto"/>
              </a:rPr>
              <a:t>Heart disease classification</a:t>
            </a:r>
            <a:endParaRPr b="1">
              <a:latin typeface="Roboto"/>
              <a:ea typeface="Roboto"/>
              <a:cs typeface="Roboto"/>
              <a:sym typeface="Roboto"/>
            </a:endParaRPr>
          </a:p>
        </p:txBody>
      </p:sp>
      <p:sp>
        <p:nvSpPr>
          <p:cNvPr id="60" name="Google Shape;60;p13"/>
          <p:cNvSpPr txBox="1"/>
          <p:nvPr>
            <p:ph idx="1" type="subTitle"/>
          </p:nvPr>
        </p:nvSpPr>
        <p:spPr>
          <a:xfrm>
            <a:off x="4796325" y="3327875"/>
            <a:ext cx="41394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Harshitha Pothula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Contents</a:t>
            </a:r>
            <a:endParaRPr b="1"/>
          </a:p>
        </p:txBody>
      </p:sp>
      <p:sp>
        <p:nvSpPr>
          <p:cNvPr id="66" name="Google Shape;66;p14"/>
          <p:cNvSpPr txBox="1"/>
          <p:nvPr>
            <p:ph idx="1" type="body"/>
          </p:nvPr>
        </p:nvSpPr>
        <p:spPr>
          <a:xfrm>
            <a:off x="311700" y="1171600"/>
            <a:ext cx="8520600" cy="3758400"/>
          </a:xfrm>
          <a:prstGeom prst="rect">
            <a:avLst/>
          </a:prstGeom>
        </p:spPr>
        <p:txBody>
          <a:bodyPr anchorCtr="0" anchor="t" bIns="91425" lIns="91425" spcFirstLastPara="1" rIns="91425" wrap="square" tIns="91425">
            <a:normAutofit/>
          </a:bodyPr>
          <a:lstStyle/>
          <a:p>
            <a:pPr indent="-368300" lvl="0" marL="457200" rtl="0" algn="l">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Introduction</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Problem statement</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Motivatio</a:t>
            </a:r>
            <a:r>
              <a:rPr lang="en" sz="2200">
                <a:latin typeface="Times New Roman"/>
                <a:ea typeface="Times New Roman"/>
                <a:cs typeface="Times New Roman"/>
                <a:sym typeface="Times New Roman"/>
              </a:rPr>
              <a:t>n</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Objectives</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Algorithm used in base paper</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Applications</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summary</a:t>
            </a:r>
            <a:endParaRPr sz="22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Introduction</a:t>
            </a:r>
            <a:endParaRPr b="1">
              <a:latin typeface="Roboto"/>
              <a:ea typeface="Roboto"/>
              <a:cs typeface="Roboto"/>
              <a:sym typeface="Roboto"/>
            </a:endParaRPr>
          </a:p>
        </p:txBody>
      </p:sp>
      <p:sp>
        <p:nvSpPr>
          <p:cNvPr id="72" name="Google Shape;72;p15"/>
          <p:cNvSpPr txBox="1"/>
          <p:nvPr>
            <p:ph idx="1" type="body"/>
          </p:nvPr>
        </p:nvSpPr>
        <p:spPr>
          <a:xfrm>
            <a:off x="311700" y="1171600"/>
            <a:ext cx="8520600" cy="3822300"/>
          </a:xfrm>
          <a:prstGeom prst="rect">
            <a:avLst/>
          </a:prstGeom>
        </p:spPr>
        <p:txBody>
          <a:bodyPr anchorCtr="0" anchor="t" bIns="91425" lIns="91425" spcFirstLastPara="1" rIns="91425" wrap="square" tIns="91425">
            <a:normAutofit fontScale="47500" lnSpcReduction="10000"/>
          </a:bodyPr>
          <a:lstStyle/>
          <a:p>
            <a:pPr indent="-336680" lvl="0" marL="457200" rtl="0" algn="just">
              <a:spcBef>
                <a:spcPts val="0"/>
              </a:spcBef>
              <a:spcAft>
                <a:spcPts val="0"/>
              </a:spcAft>
              <a:buSzPct val="100000"/>
              <a:buFont typeface="Times New Roman"/>
              <a:buChar char="●"/>
            </a:pPr>
            <a:r>
              <a:rPr lang="en" sz="3583">
                <a:latin typeface="Times New Roman"/>
                <a:ea typeface="Times New Roman"/>
                <a:cs typeface="Times New Roman"/>
                <a:sym typeface="Times New Roman"/>
              </a:rPr>
              <a:t>It is difficult to identify heart disease because of several contributory risk factors such as diabetes, high blood pressure, high cholesterol, abnormal pulse rate and many other factors.</a:t>
            </a:r>
            <a:endParaRPr sz="3583">
              <a:latin typeface="Times New Roman"/>
              <a:ea typeface="Times New Roman"/>
              <a:cs typeface="Times New Roman"/>
              <a:sym typeface="Times New Roman"/>
            </a:endParaRPr>
          </a:p>
          <a:p>
            <a:pPr indent="-336680" lvl="0" marL="457200" rtl="0" algn="just">
              <a:spcBef>
                <a:spcPts val="0"/>
              </a:spcBef>
              <a:spcAft>
                <a:spcPts val="0"/>
              </a:spcAft>
              <a:buSzPct val="100000"/>
              <a:buFont typeface="Times New Roman"/>
              <a:buChar char="●"/>
            </a:pPr>
            <a:r>
              <a:rPr lang="en" sz="3583">
                <a:latin typeface="Times New Roman"/>
                <a:ea typeface="Times New Roman"/>
                <a:cs typeface="Times New Roman"/>
                <a:sym typeface="Times New Roman"/>
              </a:rPr>
              <a:t>Among various life threatening diseases, heart disease has garnered a great deal of attention in medical research.</a:t>
            </a:r>
            <a:endParaRPr sz="3583">
              <a:latin typeface="Times New Roman"/>
              <a:ea typeface="Times New Roman"/>
              <a:cs typeface="Times New Roman"/>
              <a:sym typeface="Times New Roman"/>
            </a:endParaRPr>
          </a:p>
          <a:p>
            <a:pPr indent="-336680" lvl="0" marL="457200" rtl="0" algn="just">
              <a:spcBef>
                <a:spcPts val="0"/>
              </a:spcBef>
              <a:spcAft>
                <a:spcPts val="0"/>
              </a:spcAft>
              <a:buSzPct val="100000"/>
              <a:buFont typeface="Times New Roman"/>
              <a:buChar char="●"/>
            </a:pPr>
            <a:r>
              <a:rPr lang="en" sz="3583">
                <a:latin typeface="Times New Roman"/>
                <a:ea typeface="Times New Roman"/>
                <a:cs typeface="Times New Roman"/>
                <a:sym typeface="Times New Roman"/>
              </a:rPr>
              <a:t>The diagnosis of heart disease is a challenging task, which can offer automated prediction about the heart condition of patient so that further treatment can be made effective.</a:t>
            </a:r>
            <a:endParaRPr sz="3583">
              <a:latin typeface="Times New Roman"/>
              <a:ea typeface="Times New Roman"/>
              <a:cs typeface="Times New Roman"/>
              <a:sym typeface="Times New Roman"/>
            </a:endParaRPr>
          </a:p>
          <a:p>
            <a:pPr indent="-336680" lvl="0" marL="457200" rtl="0" algn="just">
              <a:spcBef>
                <a:spcPts val="0"/>
              </a:spcBef>
              <a:spcAft>
                <a:spcPts val="0"/>
              </a:spcAft>
              <a:buSzPct val="100000"/>
              <a:buFont typeface="Times New Roman"/>
              <a:buChar char="●"/>
            </a:pPr>
            <a:r>
              <a:rPr lang="en" sz="3583">
                <a:latin typeface="Times New Roman"/>
                <a:ea typeface="Times New Roman"/>
                <a:cs typeface="Times New Roman"/>
                <a:sym typeface="Times New Roman"/>
              </a:rPr>
              <a:t>the diagnosis of heart disease is usually based on signs, symptoms of the patient. &gt;The severity of the disease is classified based on various methods like K-Nearest Neighbor Algorithm (KNN), Decision Trees (DT), Genetic algorithm (GA), and Naive Bayes(NB).</a:t>
            </a:r>
            <a:endParaRPr sz="3583">
              <a:latin typeface="Times New Roman"/>
              <a:ea typeface="Times New Roman"/>
              <a:cs typeface="Times New Roman"/>
              <a:sym typeface="Times New Roman"/>
            </a:endParaRPr>
          </a:p>
          <a:p>
            <a:pPr indent="-336680" lvl="0" marL="457200" rtl="0" algn="just">
              <a:spcBef>
                <a:spcPts val="0"/>
              </a:spcBef>
              <a:spcAft>
                <a:spcPts val="0"/>
              </a:spcAft>
              <a:buSzPct val="100000"/>
              <a:buFont typeface="Times New Roman"/>
              <a:buChar char="●"/>
            </a:pPr>
            <a:r>
              <a:rPr lang="en" sz="3583">
                <a:latin typeface="Times New Roman"/>
                <a:ea typeface="Times New Roman"/>
                <a:cs typeface="Times New Roman"/>
                <a:sym typeface="Times New Roman"/>
              </a:rPr>
              <a:t>The nature of heart disease is complex and hence, the disease must be handled carefully. Not doing so may affect the heart or cause premature death.</a:t>
            </a:r>
            <a:endParaRPr sz="3583">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52050" y="251027"/>
            <a:ext cx="8520600" cy="6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00">
                <a:latin typeface="Roboto"/>
                <a:ea typeface="Roboto"/>
                <a:cs typeface="Roboto"/>
                <a:sym typeface="Roboto"/>
              </a:rPr>
              <a:t>Problem Statement</a:t>
            </a:r>
            <a:endParaRPr b="1" sz="2400">
              <a:latin typeface="Roboto"/>
              <a:ea typeface="Roboto"/>
              <a:cs typeface="Roboto"/>
              <a:sym typeface="Roboto"/>
            </a:endParaRPr>
          </a:p>
        </p:txBody>
      </p:sp>
      <p:sp>
        <p:nvSpPr>
          <p:cNvPr id="78" name="Google Shape;78;p16"/>
          <p:cNvSpPr txBox="1"/>
          <p:nvPr>
            <p:ph idx="1" type="body"/>
          </p:nvPr>
        </p:nvSpPr>
        <p:spPr>
          <a:xfrm>
            <a:off x="552050" y="940025"/>
            <a:ext cx="8520600" cy="4101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235">
                <a:latin typeface="Times New Roman"/>
                <a:ea typeface="Times New Roman"/>
                <a:cs typeface="Times New Roman"/>
                <a:sym typeface="Times New Roman"/>
              </a:rPr>
              <a:t>Heart Disease prediction using Machine Learning</a:t>
            </a:r>
            <a:endParaRPr sz="2235">
              <a:latin typeface="Times New Roman"/>
              <a:ea typeface="Times New Roman"/>
              <a:cs typeface="Times New Roman"/>
              <a:sym typeface="Times New Roman"/>
            </a:endParaRPr>
          </a:p>
          <a:p>
            <a:pPr indent="0" lvl="0" marL="0" rtl="0" algn="l">
              <a:spcBef>
                <a:spcPts val="1200"/>
              </a:spcBef>
              <a:spcAft>
                <a:spcPts val="0"/>
              </a:spcAft>
              <a:buNone/>
            </a:pPr>
            <a:r>
              <a:rPr b="1" lang="en" sz="2800">
                <a:latin typeface="Roboto"/>
                <a:ea typeface="Roboto"/>
                <a:cs typeface="Roboto"/>
                <a:sym typeface="Roboto"/>
              </a:rPr>
              <a:t>Motivation</a:t>
            </a:r>
            <a:endParaRPr b="1" sz="2800">
              <a:latin typeface="Roboto"/>
              <a:ea typeface="Roboto"/>
              <a:cs typeface="Roboto"/>
              <a:sym typeface="Roboto"/>
            </a:endParaRPr>
          </a:p>
          <a:p>
            <a:pPr indent="-367474" lvl="0" marL="457200" rtl="0" algn="l">
              <a:spcBef>
                <a:spcPts val="1200"/>
              </a:spcBef>
              <a:spcAft>
                <a:spcPts val="0"/>
              </a:spcAft>
              <a:buSzPct val="100000"/>
              <a:buFont typeface="Times New Roman"/>
              <a:buChar char="●"/>
            </a:pPr>
            <a:r>
              <a:rPr lang="en" sz="2364">
                <a:latin typeface="Times New Roman"/>
                <a:ea typeface="Times New Roman"/>
                <a:cs typeface="Times New Roman"/>
                <a:sym typeface="Times New Roman"/>
              </a:rPr>
              <a:t>A major challenge facing healthcare organizations is the provision of quality services at affordable costs.</a:t>
            </a:r>
            <a:endParaRPr sz="2364">
              <a:latin typeface="Times New Roman"/>
              <a:ea typeface="Times New Roman"/>
              <a:cs typeface="Times New Roman"/>
              <a:sym typeface="Times New Roman"/>
            </a:endParaRPr>
          </a:p>
          <a:p>
            <a:pPr indent="-367474" lvl="0" marL="457200" rtl="0" algn="l">
              <a:spcBef>
                <a:spcPts val="0"/>
              </a:spcBef>
              <a:spcAft>
                <a:spcPts val="0"/>
              </a:spcAft>
              <a:buSzPct val="100000"/>
              <a:buFont typeface="Times New Roman"/>
              <a:buChar char="●"/>
            </a:pPr>
            <a:r>
              <a:rPr lang="en" sz="2364">
                <a:latin typeface="Times New Roman"/>
                <a:ea typeface="Times New Roman"/>
                <a:cs typeface="Times New Roman"/>
                <a:sym typeface="Times New Roman"/>
              </a:rPr>
              <a:t>Quality service implies diagnosing patients correctly and administering treatments that are effective.</a:t>
            </a:r>
            <a:endParaRPr sz="2364">
              <a:latin typeface="Times New Roman"/>
              <a:ea typeface="Times New Roman"/>
              <a:cs typeface="Times New Roman"/>
              <a:sym typeface="Times New Roman"/>
            </a:endParaRPr>
          </a:p>
          <a:p>
            <a:pPr indent="-367474" lvl="0" marL="457200" rtl="0" algn="l">
              <a:spcBef>
                <a:spcPts val="0"/>
              </a:spcBef>
              <a:spcAft>
                <a:spcPts val="0"/>
              </a:spcAft>
              <a:buSzPct val="100000"/>
              <a:buFont typeface="Times New Roman"/>
              <a:buChar char="●"/>
            </a:pPr>
            <a:r>
              <a:rPr lang="en" sz="2364">
                <a:latin typeface="Times New Roman"/>
                <a:ea typeface="Times New Roman"/>
                <a:cs typeface="Times New Roman"/>
                <a:sym typeface="Times New Roman"/>
              </a:rPr>
              <a:t>Poor clinical decisions can lead to disastrous consequences which are therefore unacceptable</a:t>
            </a:r>
            <a:endParaRPr sz="2364">
              <a:latin typeface="Times New Roman"/>
              <a:ea typeface="Times New Roman"/>
              <a:cs typeface="Times New Roman"/>
              <a:sym typeface="Times New Roman"/>
            </a:endParaRPr>
          </a:p>
          <a:p>
            <a:pPr indent="-367474" lvl="0" marL="457200" rtl="0" algn="l">
              <a:spcBef>
                <a:spcPts val="0"/>
              </a:spcBef>
              <a:spcAft>
                <a:spcPts val="0"/>
              </a:spcAft>
              <a:buSzPct val="100000"/>
              <a:buFont typeface="Times New Roman"/>
              <a:buChar char="●"/>
            </a:pPr>
            <a:r>
              <a:rPr lang="en" sz="2364">
                <a:latin typeface="Times New Roman"/>
                <a:ea typeface="Times New Roman"/>
                <a:cs typeface="Times New Roman"/>
                <a:sym typeface="Times New Roman"/>
              </a:rPr>
              <a:t>Hospitals must also minimize the cost of clinical tests.</a:t>
            </a:r>
            <a:endParaRPr sz="2364">
              <a:latin typeface="Times New Roman"/>
              <a:ea typeface="Times New Roman"/>
              <a:cs typeface="Times New Roman"/>
              <a:sym typeface="Times New Roman"/>
            </a:endParaRPr>
          </a:p>
          <a:p>
            <a:pPr indent="-367474" lvl="0" marL="457200" rtl="0" algn="l">
              <a:spcBef>
                <a:spcPts val="0"/>
              </a:spcBef>
              <a:spcAft>
                <a:spcPts val="0"/>
              </a:spcAft>
              <a:buSzPct val="100000"/>
              <a:buFont typeface="Times New Roman"/>
              <a:buChar char="●"/>
            </a:pPr>
            <a:r>
              <a:rPr lang="en" sz="2364">
                <a:latin typeface="Times New Roman"/>
                <a:ea typeface="Times New Roman"/>
                <a:cs typeface="Times New Roman"/>
                <a:sym typeface="Times New Roman"/>
              </a:rPr>
              <a:t>They can achieve this results by employing appropriate computer based information and decision support system</a:t>
            </a:r>
            <a:endParaRPr sz="2364">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Objectives</a:t>
            </a:r>
            <a:endParaRPr b="1">
              <a:latin typeface="Roboto"/>
              <a:ea typeface="Roboto"/>
              <a:cs typeface="Roboto"/>
              <a:sym typeface="Roboto"/>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The main objective of this research is to develop a heart prediction system, the system can discover and extract hidden knowledge associated with diseases from heart data set. </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This system aims to exploit machine learning techniques on medical data set to assist in the prediction of the heart disease.</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Reduce the cost of medical tests.</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To help avoid human biases.</a:t>
            </a:r>
            <a:endParaRPr sz="23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Algorithms Used</a:t>
            </a:r>
            <a:endParaRPr b="1">
              <a:latin typeface="Roboto"/>
              <a:ea typeface="Roboto"/>
              <a:cs typeface="Roboto"/>
              <a:sym typeface="Roboto"/>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Logistic Regression</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Naive Bayes</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K-nearest Neighbor</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Decision Tree</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Support Vector Machine</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Random Forest</a:t>
            </a:r>
            <a:endParaRPr sz="2300">
              <a:latin typeface="Times New Roman"/>
              <a:ea typeface="Times New Roman"/>
              <a:cs typeface="Times New Roman"/>
              <a:sym typeface="Times New Roman"/>
            </a:endParaRPr>
          </a:p>
          <a:p>
            <a:pPr indent="0" lvl="0" marL="457200" rtl="0" algn="l">
              <a:spcBef>
                <a:spcPts val="1200"/>
              </a:spcBef>
              <a:spcAft>
                <a:spcPts val="120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Applications</a:t>
            </a:r>
            <a:endParaRPr b="1">
              <a:latin typeface="Roboto"/>
              <a:ea typeface="Roboto"/>
              <a:cs typeface="Roboto"/>
              <a:sym typeface="Roboto"/>
            </a:endParaRPr>
          </a:p>
        </p:txBody>
      </p:sp>
      <p:sp>
        <p:nvSpPr>
          <p:cNvPr id="96" name="Google Shape;96;p19"/>
          <p:cNvSpPr txBox="1"/>
          <p:nvPr>
            <p:ph idx="1" type="body"/>
          </p:nvPr>
        </p:nvSpPr>
        <p:spPr>
          <a:xfrm>
            <a:off x="311700" y="1171600"/>
            <a:ext cx="8520600" cy="3630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2300">
                <a:latin typeface="Times New Roman"/>
                <a:ea typeface="Times New Roman"/>
                <a:cs typeface="Times New Roman"/>
                <a:sym typeface="Times New Roman"/>
              </a:rPr>
              <a:t>Medical Institutions:-</a:t>
            </a:r>
            <a:endParaRPr sz="23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2300">
                <a:latin typeface="Times New Roman"/>
                <a:ea typeface="Times New Roman"/>
                <a:cs typeface="Times New Roman"/>
                <a:sym typeface="Times New Roman"/>
              </a:rPr>
              <a:t>To teach medical students how the heart attack been measured, or how to identify that the person is suffering from heart disease.</a:t>
            </a:r>
            <a:endParaRPr sz="23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23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2300">
                <a:latin typeface="Times New Roman"/>
                <a:ea typeface="Times New Roman"/>
                <a:cs typeface="Times New Roman"/>
                <a:sym typeface="Times New Roman"/>
              </a:rPr>
              <a:t>Hospitals:</a:t>
            </a:r>
            <a:endParaRPr sz="2300">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100"/>
              <a:buFont typeface="Arial"/>
              <a:buNone/>
            </a:pPr>
            <a:r>
              <a:rPr lang="en" sz="2300">
                <a:latin typeface="Times New Roman"/>
                <a:ea typeface="Times New Roman"/>
                <a:cs typeface="Times New Roman"/>
                <a:sym typeface="Times New Roman"/>
              </a:rPr>
              <a:t>To detect that is the person having heart disease or not.</a:t>
            </a:r>
            <a:endParaRPr sz="23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2400">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Summary</a:t>
            </a:r>
            <a:endParaRPr b="1">
              <a:latin typeface="Roboto"/>
              <a:ea typeface="Roboto"/>
              <a:cs typeface="Roboto"/>
              <a:sym typeface="Roboto"/>
            </a:endParaRPr>
          </a:p>
        </p:txBody>
      </p:sp>
      <p:sp>
        <p:nvSpPr>
          <p:cNvPr id="102" name="Google Shape;102;p20"/>
          <p:cNvSpPr txBox="1"/>
          <p:nvPr>
            <p:ph idx="1" type="body"/>
          </p:nvPr>
        </p:nvSpPr>
        <p:spPr>
          <a:xfrm>
            <a:off x="311700" y="123567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latin typeface="Times New Roman"/>
                <a:ea typeface="Times New Roman"/>
                <a:cs typeface="Times New Roman"/>
                <a:sym typeface="Times New Roman"/>
              </a:rPr>
              <a:t>Heart disease prediction is challenging and very important in medical field. However, the mortality rate can be drastically controlled if the disease is detected at early stage and preventive measures are adopted as soon as possible.The proposed hybrid HRFLM approach is combined the characteristics of random forest(RF) and linear method(IM).HRFLM proved to be quite accurate in the prediction of heart disease.</a:t>
            </a:r>
            <a:endParaRPr sz="2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