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18" r:id="rId1"/>
    <p:sldMasterId id="2147484035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219C8C-AC84-410C-983F-744D15300541}">
  <a:tblStyle styleId="{85219C8C-AC84-410C-983F-744D153005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3c7eed7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3c7eed7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3c7eed7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3c7eed7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3c7eed7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3c7eed7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3c7eed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3c7eed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3c7eed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3c7eed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3c7eed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3c7eed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3c7eed7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3c7eed7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3c7eed7c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3c7eed7c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3c7eed7c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3c7eed7c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3c7eed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3c7eed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3c7eed7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3c7eed7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5450d41b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5450d41b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79607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84805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7300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71581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149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13863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93885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79519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4EC6-CC12-48BC-9C4D-69D33E9D2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E8A5D-2B2D-4C0C-B93E-4113A97B7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954A-5C4D-4025-801C-BF2019BE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7C97-20A7-497E-8CD3-E5755C7D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FE60-A926-45CC-B9CC-0DE36368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443153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CDCE-A05B-4F06-BC83-96BB1728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ACD-AFB2-4F81-A18C-4FF1299E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1325-01B7-4C90-8160-515EDA5D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3A71-6A7A-4566-A8DE-EBACBEBA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BFC0-E097-4677-9CC4-D9F3D2E0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346461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EBC6-0B24-4F74-ABC3-EAC39C5E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966D-FBDA-453F-A24C-354C8D4E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38B-1B41-40E0-8A7C-3AA95662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3723-9D3A-4FFF-8977-9394400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ACB7E-E85F-4832-9B03-47E65C9A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27753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749295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0658-A949-4453-BD3F-BA6BA7CB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34F6-2CCB-4C27-9C17-7B35D2D3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BEE3E-EED3-4FE6-B612-B4A802A2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CE64D-438E-417D-8BEA-0F917427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5F0E7-B51C-4777-A116-81800DFF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02BA-0055-44EC-81CE-42F76DBF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082493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6EC4-1438-40CB-B99E-464C8740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95AE5-2419-490C-8370-3BDDE24AA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07229-5F0D-44C8-A170-902BB590B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C3A98-9E87-48A9-B2A6-960BEDE6A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3B267-5D12-430C-824C-B6198887C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CE4EA-BCED-4DA4-ADA1-58BC4906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B1F27-9B7C-4A5A-BEE7-BC2D06F3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1A40B-52D3-4197-B9DA-6C218DB5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077536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03C-4FB7-4410-BDD5-719764AB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5B372-6528-4D72-B8F0-0E6900BF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9075D-387A-4059-9A30-F0C39EBF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4D643-E816-467C-B862-C4A4A7EF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445558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A056D-7BF7-4670-9CFE-61A711F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CECAE-94EC-4609-B3BD-4839BA6F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E9252-2A4F-4BC1-9BD3-096566D7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2743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D0D4-F8C7-4F86-9667-46EA5E16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31CB-D05E-47EB-89D2-9E1307FB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75637-97E2-4700-B529-414D1C6D8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BF99D-BB3A-45EF-83E7-1819F1E3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6220E-1303-46C6-AC64-2AAE74FC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CAB6C-0C81-4686-9B73-2D17EF6A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010995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3FA6-46B4-4CAE-85C3-F32B1908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33BAC-1F22-4A47-972B-3C2BAD05D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B816-B86A-411F-88A7-CAF94B39F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60167-BFE5-4256-B796-B9A2172F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B8040-523A-41A8-9FB9-0A245D38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906D4-E841-4460-9E42-78B74ECC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87802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8B5C-5EF3-431A-AAAA-22D5E480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9AEC1-24C3-4120-9BFC-9990F0DF3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8047-38A5-4991-A7CC-E1D95600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22E3-78BE-4B37-907A-8A852F20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222E-731D-49A1-8A8D-0BC288F8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61142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66598-AF99-48F8-ACBC-5364EB103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9AD6C-F36C-4E8C-B3B5-CE5630B68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0B1D-8AAD-45D2-9A2A-C8EC20C6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6FB5-2DAF-4315-A7BE-07E3E90A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F1DD-DE06-4D88-A4C2-504EF2C7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286608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627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1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39548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51547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98742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678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677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9154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199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68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CA621-E798-4106-9725-2AE629E1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8A12A-2620-4FF2-B5ED-0CD5F230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AE576-EDF8-4FA2-843B-46E9C5D8F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A9A2-E213-4ECE-889C-EBDB637826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7727B-FCD1-431A-9720-00246995E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824D-9F65-46F5-B5BD-6A95A22EA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60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15125"/>
            <a:ext cx="8520600" cy="13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Crime Prediction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696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Kevin Ward(A20416479)  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Harshitha Rangaswamy(A20400223)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   </a:t>
            </a:r>
            <a:r>
              <a:rPr lang="en-US" sz="2400" dirty="0" err="1">
                <a:solidFill>
                  <a:schemeClr val="dk1"/>
                </a:solidFill>
              </a:rPr>
              <a:t>Prerna</a:t>
            </a:r>
            <a:r>
              <a:rPr lang="en-US" sz="2400" dirty="0">
                <a:solidFill>
                  <a:schemeClr val="dk1"/>
                </a:solidFill>
              </a:rPr>
              <a:t> Kumari (A20428292)</a:t>
            </a:r>
          </a:p>
          <a:p>
            <a:pPr algn="ctr">
              <a:spcBef>
                <a:spcPts val="0"/>
              </a:spcBef>
            </a:pPr>
            <a:r>
              <a:rPr lang="en-US" sz="2400" dirty="0" err="1">
                <a:solidFill>
                  <a:schemeClr val="dk1"/>
                </a:solidFill>
              </a:rPr>
              <a:t>Kavyashree</a:t>
            </a:r>
            <a:r>
              <a:rPr lang="en-US" sz="2400" dirty="0">
                <a:solidFill>
                  <a:schemeClr val="dk1"/>
                </a:solidFill>
              </a:rPr>
              <a:t> Shankar(A20381191)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15" y="2194559"/>
            <a:ext cx="1948925" cy="2692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37200" y="329050"/>
            <a:ext cx="8469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  <a:latin typeface="+mn-lt"/>
              </a:rPr>
              <a:t>Ridge Regression</a:t>
            </a:r>
            <a:endParaRPr sz="36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258400" y="968300"/>
            <a:ext cx="4738500" cy="41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When we fit ridge regression for different value of alpha 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lang="en"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For lower value of alpha overfitting is evident and higher value of alpha underfitting is evident.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In order to reduce underfitting and overfitting we fine tune alpha using cross validation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For 0.01 being the alpha value we found that the estimated function tracks the actual function.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600" y="1237150"/>
            <a:ext cx="3789000" cy="326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>
            <p:extLst>
              <p:ext uri="{D42A27DB-BD31-4B8C-83A1-F6EECF244321}">
                <p14:modId xmlns:p14="http://schemas.microsoft.com/office/powerpoint/2010/main" val="971847271"/>
              </p:ext>
            </p:extLst>
          </p:nvPr>
        </p:nvGraphicFramePr>
        <p:xfrm>
          <a:off x="1505500" y="1399484"/>
          <a:ext cx="2121620" cy="1942950"/>
        </p:xfrm>
        <a:graphic>
          <a:graphicData uri="http://schemas.openxmlformats.org/drawingml/2006/table">
            <a:tbl>
              <a:tblPr>
                <a:noFill/>
                <a:tableStyleId>{85219C8C-AC84-410C-983F-744D15300541}</a:tableStyleId>
              </a:tblPr>
              <a:tblGrid>
                <a:gridCol w="106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alpha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MSE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0.13086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0.13076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0.13088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0.1321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03140" y="3916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  <a:latin typeface="+mn-lt"/>
              </a:rPr>
              <a:t>Multilayer Perceptron (MLP)</a:t>
            </a:r>
            <a:endParaRPr sz="36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models were performed to test and compare the MLP.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1) Linear Regression 		CV Linear Regression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2) MLP		CV MLP		 PCA CV MLP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391" y="2640330"/>
            <a:ext cx="5227200" cy="24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1097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  <a:latin typeface="+mn-lt"/>
              </a:rPr>
              <a:t>PCA Choice</a:t>
            </a:r>
            <a:endParaRPr sz="3600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75" y="682445"/>
            <a:ext cx="7336449" cy="446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3231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  <a:latin typeface="+mn-lt"/>
              </a:rPr>
              <a:t>PCA Node Reduction</a:t>
            </a:r>
            <a:endParaRPr sz="3600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11700" y="995049"/>
            <a:ext cx="3747750" cy="37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722187" y="995063"/>
            <a:ext cx="3747750" cy="374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65040" y="1848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  <a:latin typeface="+mn-lt"/>
              </a:rPr>
              <a:t>Conclusion</a:t>
            </a:r>
            <a:endParaRPr sz="36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6504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Comparative analysis of algorithms prove that not every model is a best fit to the data.</a:t>
            </a:r>
          </a:p>
          <a:p>
            <a:pPr marL="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best model found out to be </a:t>
            </a:r>
            <a:r>
              <a:rPr lang="en-US"/>
              <a:t>Linear Regression </a:t>
            </a:r>
            <a:r>
              <a:rPr lang="en-US" dirty="0"/>
              <a:t>which has the least MSE compared to other models.</a:t>
            </a:r>
          </a:p>
          <a:p>
            <a:pPr marL="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We learnt about the features that can have an effect over prediction of Crime rate in USA.</a:t>
            </a:r>
          </a:p>
          <a:p>
            <a:pPr marL="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Features affecting high crime are – under poverty, low high school graduates, divorced people.</a:t>
            </a:r>
          </a:p>
          <a:p>
            <a:pPr marL="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Features for low crime are - Parents are with children and vice-versa (PCtFarm2Par, PctKids2Par), increase in women employment and high household income.</a:t>
            </a:r>
          </a:p>
          <a:p>
            <a:pPr marL="3429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45075" y="258450"/>
            <a:ext cx="87360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B0F0"/>
                </a:solidFill>
                <a:latin typeface="+mn-lt"/>
              </a:rPr>
              <a:t>Introduction</a:t>
            </a:r>
            <a:endParaRPr sz="44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Crime prediction is potentially a powerful tool to be utilized by law enforcement.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Main obvious factors for increase in crime are unemployment and under poverty.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Aim of our project is to determine all other factors which affect the crime rate of a country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On considering these factors, there is possibility that the crime can be reduced.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For this reason we set out to teach algorithms to predict violent crime rates.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120" y="979350"/>
            <a:ext cx="857550" cy="125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75" y="91025"/>
            <a:ext cx="4610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95425"/>
            <a:ext cx="85206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B0F0"/>
                </a:solidFill>
                <a:latin typeface="+mn-lt"/>
              </a:rPr>
              <a:t>Data Set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Crime Rate in Communities within United States 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and the data set is  from UCI Repository.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Data set contains 128 attributes and 1994 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instances.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After pre-processing the number of attributes 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were reduced to 104.</a:t>
            </a:r>
          </a:p>
          <a:p>
            <a:pPr indent="0">
              <a:buNone/>
            </a:pPr>
            <a:r>
              <a:rPr lang="en-US" sz="2000" dirty="0">
                <a:solidFill>
                  <a:schemeClr val="dk1"/>
                </a:solidFill>
              </a:rPr>
              <a:t>Minor modification considered on the dataset is</a:t>
            </a:r>
          </a:p>
          <a:p>
            <a:pPr indent="0">
              <a:buNone/>
            </a:pPr>
            <a:r>
              <a:rPr lang="en-US" sz="2000" dirty="0">
                <a:solidFill>
                  <a:schemeClr val="dk1"/>
                </a:solidFill>
              </a:rPr>
              <a:t>numeric data is normalized to the range 0.00-1.00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Data set includes features like population of a </a:t>
            </a:r>
            <a:r>
              <a:rPr lang="en-US" sz="2000" dirty="0" err="1">
                <a:solidFill>
                  <a:schemeClr val="dk1"/>
                </a:solidFill>
              </a:rPr>
              <a:t>community,income,education,illegal</a:t>
            </a:r>
            <a:r>
              <a:rPr lang="en-US" sz="2000" dirty="0">
                <a:solidFill>
                  <a:schemeClr val="dk1"/>
                </a:solidFill>
              </a:rPr>
              <a:t> activities,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People living in city, police officers etc. </a:t>
            </a: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700" y="1234800"/>
            <a:ext cx="2542125" cy="3334075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+mn-lt"/>
              </a:rPr>
              <a:t>Data Cleaning and Preprocessing </a:t>
            </a:r>
            <a:endParaRPr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Remove special character and punctuation, remove unwanted spaces.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Replacing null values with the mean as it maintained the distribution.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Also checked for the skewness by plotting the data by the histogram. </a:t>
            </a:r>
            <a:endParaRPr>
              <a:solidFill>
                <a:srgbClr val="000000"/>
              </a:solidFill>
            </a:endParaRPr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300" y="2314125"/>
            <a:ext cx="4514850" cy="25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6281-9047-4278-BEF8-618E9D45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en-US">
                <a:solidFill>
                  <a:srgbClr val="00B0F0"/>
                </a:solidFill>
                <a:latin typeface="+mn-lt"/>
              </a:rPr>
              <a:t>Data Preparation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A55EA-97A3-43D1-AA3D-3B489E614A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152525"/>
            <a:ext cx="8521700" cy="341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We plotted histogram for top features which are highly correlated with ‘ViolentCrimesPerPop’.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EF711A3-7754-4287-B753-6A8C4FF6A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1" y="1753472"/>
            <a:ext cx="288988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D6DEEA0-1650-40D6-8224-E9BA89DCD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24" y="1470381"/>
            <a:ext cx="2866901" cy="19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5FE0D18-D01C-4A9E-8BC9-DEDF5A49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24" y="3466072"/>
            <a:ext cx="2866901" cy="167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C34198F-35DF-48E2-A8E3-9E2ED64B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97" y="3422053"/>
            <a:ext cx="3011805" cy="172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2A51666-FCFD-48E6-9631-120AB62A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08" y="1470381"/>
            <a:ext cx="3011805" cy="203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80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58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</a:rPr>
              <a:t>Approaches and Models Implemented</a:t>
            </a:r>
            <a:endParaRPr sz="3600" dirty="0">
              <a:solidFill>
                <a:srgbClr val="00B0F0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K-Means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Decision Trees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Linear Regression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Ridge Regression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Multi-Layer perceptron 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00" y="3526725"/>
            <a:ext cx="252412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575" y="2571750"/>
            <a:ext cx="2491700" cy="24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4375" y="995525"/>
            <a:ext cx="2524125" cy="16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2525" y="1204049"/>
            <a:ext cx="2637050" cy="35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78325" y="488975"/>
            <a:ext cx="4434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  <a:latin typeface="+mn-lt"/>
              </a:rPr>
              <a:t>K-means</a:t>
            </a:r>
            <a:endParaRPr sz="36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11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Using K-means all the states are grouped into two clusters based on crime rate.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Based on the results states with crime rate &gt;0.4 are labeled as High Crime Area and states with crime rate&lt;0.1 are labeled as Low Crime Area.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From the elbow method graph it is clear that number of clusters is 2.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300" y="936800"/>
            <a:ext cx="3847375" cy="34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54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  <a:latin typeface="+mn-lt"/>
              </a:rPr>
              <a:t>Decision Trees</a:t>
            </a:r>
            <a:endParaRPr sz="36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821725"/>
            <a:ext cx="8520600" cy="4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Varied the training data from 70 to 90 % to see how the accuracy is affected and selected the best performing. The test train split taken is 0.15.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Used sklearn Metrics to compute Accuracy, Recall, precision and F1-Score.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 values of the accuracy, precision,recall and f1-score, obtained are: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775" y="2397325"/>
            <a:ext cx="7781874" cy="26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867</TotalTime>
  <Words>561</Words>
  <Application>Microsoft Office PowerPoint</Application>
  <PresentationFormat>On-screen Show (16:9)</PresentationFormat>
  <Paragraphs>76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Wingdings 3</vt:lpstr>
      <vt:lpstr>1_Facet</vt:lpstr>
      <vt:lpstr>Office Theme</vt:lpstr>
      <vt:lpstr>Crime Prediction</vt:lpstr>
      <vt:lpstr>Introduction</vt:lpstr>
      <vt:lpstr>Data Set</vt:lpstr>
      <vt:lpstr>Data Cleaning and Preprocessing </vt:lpstr>
      <vt:lpstr>Data Preparation</vt:lpstr>
      <vt:lpstr>Approaches and Models Implemented</vt:lpstr>
      <vt:lpstr>K-means</vt:lpstr>
      <vt:lpstr>PowerPoint Presentation</vt:lpstr>
      <vt:lpstr>Decision Trees</vt:lpstr>
      <vt:lpstr>Ridge Regression</vt:lpstr>
      <vt:lpstr>Multilayer Perceptron (MLP)</vt:lpstr>
      <vt:lpstr>PCA Choice</vt:lpstr>
      <vt:lpstr>PCA Node Reduction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Prediction</dc:title>
  <cp:lastModifiedBy>harshitha rangaswamy</cp:lastModifiedBy>
  <cp:revision>19</cp:revision>
  <dcterms:modified xsi:type="dcterms:W3CDTF">2018-11-28T23:58:19Z</dcterms:modified>
</cp:coreProperties>
</file>