
<file path=[Content_Types].xml><?xml version="1.0" encoding="utf-8"?>
<Types xmlns="http://schemas.openxmlformats.org/package/2006/content-types">
  <Default Extension="jpeg" ContentType="image/jpeg"/>
  <Default Extension="rels" ContentType="application/vnd.openxmlformats-package.relationships+xml"/>
  <Default Extension="webp" ContentType="image/webp"/>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80" d="100"/>
          <a:sy n="80" d="100"/>
        </p:scale>
        <p:origin x="58" y="11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05D059-3AE9-D0BE-73A9-4ABA87B3AD8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DB8AF72-B2E4-4D44-893C-AA6F193506F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E9620D7-8159-893D-2A28-459F4FEAC463}"/>
              </a:ext>
            </a:extLst>
          </p:cNvPr>
          <p:cNvSpPr>
            <a:spLocks noGrp="1"/>
          </p:cNvSpPr>
          <p:nvPr>
            <p:ph type="dt" sz="half" idx="10"/>
          </p:nvPr>
        </p:nvSpPr>
        <p:spPr/>
        <p:txBody>
          <a:bodyPr/>
          <a:lstStyle/>
          <a:p>
            <a:fld id="{E2990917-D3B5-4EF1-BB56-F73D42B29F43}" type="datetimeFigureOut">
              <a:rPr lang="en-IN" smtClean="0"/>
              <a:t>08-02-2025</a:t>
            </a:fld>
            <a:endParaRPr lang="en-IN"/>
          </a:p>
        </p:txBody>
      </p:sp>
      <p:sp>
        <p:nvSpPr>
          <p:cNvPr id="5" name="Footer Placeholder 4">
            <a:extLst>
              <a:ext uri="{FF2B5EF4-FFF2-40B4-BE49-F238E27FC236}">
                <a16:creationId xmlns:a16="http://schemas.microsoft.com/office/drawing/2014/main" id="{362D7060-2CE0-6860-7511-622A2376278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39EB89F-3C80-31CF-B3B5-56373570B5AA}"/>
              </a:ext>
            </a:extLst>
          </p:cNvPr>
          <p:cNvSpPr>
            <a:spLocks noGrp="1"/>
          </p:cNvSpPr>
          <p:nvPr>
            <p:ph type="sldNum" sz="quarter" idx="12"/>
          </p:nvPr>
        </p:nvSpPr>
        <p:spPr/>
        <p:txBody>
          <a:bodyPr/>
          <a:lstStyle/>
          <a:p>
            <a:fld id="{9F6E9768-6AA5-4DF0-8A5B-E86495A567A5}" type="slidenum">
              <a:rPr lang="en-IN" smtClean="0"/>
              <a:t>‹#›</a:t>
            </a:fld>
            <a:endParaRPr lang="en-IN"/>
          </a:p>
        </p:txBody>
      </p:sp>
    </p:spTree>
    <p:extLst>
      <p:ext uri="{BB962C8B-B14F-4D97-AF65-F5344CB8AC3E}">
        <p14:creationId xmlns:p14="http://schemas.microsoft.com/office/powerpoint/2010/main" val="25587803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2E702C-59FC-F19F-9A4F-9B7FA8EC233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284D99E-A1FB-2743-4910-D70A200A0AA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92F9FE1-3911-A70E-EF4C-165E8829BA65}"/>
              </a:ext>
            </a:extLst>
          </p:cNvPr>
          <p:cNvSpPr>
            <a:spLocks noGrp="1"/>
          </p:cNvSpPr>
          <p:nvPr>
            <p:ph type="dt" sz="half" idx="10"/>
          </p:nvPr>
        </p:nvSpPr>
        <p:spPr/>
        <p:txBody>
          <a:bodyPr/>
          <a:lstStyle/>
          <a:p>
            <a:fld id="{E2990917-D3B5-4EF1-BB56-F73D42B29F43}" type="datetimeFigureOut">
              <a:rPr lang="en-IN" smtClean="0"/>
              <a:t>08-02-2025</a:t>
            </a:fld>
            <a:endParaRPr lang="en-IN"/>
          </a:p>
        </p:txBody>
      </p:sp>
      <p:sp>
        <p:nvSpPr>
          <p:cNvPr id="5" name="Footer Placeholder 4">
            <a:extLst>
              <a:ext uri="{FF2B5EF4-FFF2-40B4-BE49-F238E27FC236}">
                <a16:creationId xmlns:a16="http://schemas.microsoft.com/office/drawing/2014/main" id="{CB85B599-4C2D-0D2E-237F-DB69D679BEA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C1F9424-3F4A-ED5B-08E2-8CEFD186D9F2}"/>
              </a:ext>
            </a:extLst>
          </p:cNvPr>
          <p:cNvSpPr>
            <a:spLocks noGrp="1"/>
          </p:cNvSpPr>
          <p:nvPr>
            <p:ph type="sldNum" sz="quarter" idx="12"/>
          </p:nvPr>
        </p:nvSpPr>
        <p:spPr/>
        <p:txBody>
          <a:bodyPr/>
          <a:lstStyle/>
          <a:p>
            <a:fld id="{9F6E9768-6AA5-4DF0-8A5B-E86495A567A5}" type="slidenum">
              <a:rPr lang="en-IN" smtClean="0"/>
              <a:t>‹#›</a:t>
            </a:fld>
            <a:endParaRPr lang="en-IN"/>
          </a:p>
        </p:txBody>
      </p:sp>
    </p:spTree>
    <p:extLst>
      <p:ext uri="{BB962C8B-B14F-4D97-AF65-F5344CB8AC3E}">
        <p14:creationId xmlns:p14="http://schemas.microsoft.com/office/powerpoint/2010/main" val="13110969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B679C46-BAFB-6442-4717-C75B35B9DA1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B4794D7-A332-3FED-2663-6A7788ADBF9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FFA2FD1-5EC0-A482-4410-B1F10B18CE89}"/>
              </a:ext>
            </a:extLst>
          </p:cNvPr>
          <p:cNvSpPr>
            <a:spLocks noGrp="1"/>
          </p:cNvSpPr>
          <p:nvPr>
            <p:ph type="dt" sz="half" idx="10"/>
          </p:nvPr>
        </p:nvSpPr>
        <p:spPr/>
        <p:txBody>
          <a:bodyPr/>
          <a:lstStyle/>
          <a:p>
            <a:fld id="{E2990917-D3B5-4EF1-BB56-F73D42B29F43}" type="datetimeFigureOut">
              <a:rPr lang="en-IN" smtClean="0"/>
              <a:t>08-02-2025</a:t>
            </a:fld>
            <a:endParaRPr lang="en-IN"/>
          </a:p>
        </p:txBody>
      </p:sp>
      <p:sp>
        <p:nvSpPr>
          <p:cNvPr id="5" name="Footer Placeholder 4">
            <a:extLst>
              <a:ext uri="{FF2B5EF4-FFF2-40B4-BE49-F238E27FC236}">
                <a16:creationId xmlns:a16="http://schemas.microsoft.com/office/drawing/2014/main" id="{8591B098-57DA-1E04-E7B5-DF029AE2139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CD8CCEF-CBA8-896C-5E16-04564A6D02F9}"/>
              </a:ext>
            </a:extLst>
          </p:cNvPr>
          <p:cNvSpPr>
            <a:spLocks noGrp="1"/>
          </p:cNvSpPr>
          <p:nvPr>
            <p:ph type="sldNum" sz="quarter" idx="12"/>
          </p:nvPr>
        </p:nvSpPr>
        <p:spPr/>
        <p:txBody>
          <a:bodyPr/>
          <a:lstStyle/>
          <a:p>
            <a:fld id="{9F6E9768-6AA5-4DF0-8A5B-E86495A567A5}" type="slidenum">
              <a:rPr lang="en-IN" smtClean="0"/>
              <a:t>‹#›</a:t>
            </a:fld>
            <a:endParaRPr lang="en-IN"/>
          </a:p>
        </p:txBody>
      </p:sp>
    </p:spTree>
    <p:extLst>
      <p:ext uri="{BB962C8B-B14F-4D97-AF65-F5344CB8AC3E}">
        <p14:creationId xmlns:p14="http://schemas.microsoft.com/office/powerpoint/2010/main" val="14308028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259B3-3FBA-C9FB-1B78-C63F10B585E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454A3F9-A8F4-B618-4853-56C92DA5197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F087C65-8CFA-828A-B71E-F1258350E900}"/>
              </a:ext>
            </a:extLst>
          </p:cNvPr>
          <p:cNvSpPr>
            <a:spLocks noGrp="1"/>
          </p:cNvSpPr>
          <p:nvPr>
            <p:ph type="dt" sz="half" idx="10"/>
          </p:nvPr>
        </p:nvSpPr>
        <p:spPr/>
        <p:txBody>
          <a:bodyPr/>
          <a:lstStyle/>
          <a:p>
            <a:fld id="{E2990917-D3B5-4EF1-BB56-F73D42B29F43}" type="datetimeFigureOut">
              <a:rPr lang="en-IN" smtClean="0"/>
              <a:t>08-02-2025</a:t>
            </a:fld>
            <a:endParaRPr lang="en-IN"/>
          </a:p>
        </p:txBody>
      </p:sp>
      <p:sp>
        <p:nvSpPr>
          <p:cNvPr id="5" name="Footer Placeholder 4">
            <a:extLst>
              <a:ext uri="{FF2B5EF4-FFF2-40B4-BE49-F238E27FC236}">
                <a16:creationId xmlns:a16="http://schemas.microsoft.com/office/drawing/2014/main" id="{127C805A-7C0B-0BC5-8805-37DA617F504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517B524-E948-ACC6-ABA4-F37A7936D845}"/>
              </a:ext>
            </a:extLst>
          </p:cNvPr>
          <p:cNvSpPr>
            <a:spLocks noGrp="1"/>
          </p:cNvSpPr>
          <p:nvPr>
            <p:ph type="sldNum" sz="quarter" idx="12"/>
          </p:nvPr>
        </p:nvSpPr>
        <p:spPr/>
        <p:txBody>
          <a:bodyPr/>
          <a:lstStyle/>
          <a:p>
            <a:fld id="{9F6E9768-6AA5-4DF0-8A5B-E86495A567A5}" type="slidenum">
              <a:rPr lang="en-IN" smtClean="0"/>
              <a:t>‹#›</a:t>
            </a:fld>
            <a:endParaRPr lang="en-IN"/>
          </a:p>
        </p:txBody>
      </p:sp>
    </p:spTree>
    <p:extLst>
      <p:ext uri="{BB962C8B-B14F-4D97-AF65-F5344CB8AC3E}">
        <p14:creationId xmlns:p14="http://schemas.microsoft.com/office/powerpoint/2010/main" val="7515322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62B086-0F76-5637-1E19-73DF42385C8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BDCCF94-24D1-6514-3270-5DC32978B9A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12DEB9B-8293-C624-27FC-1AAD9CB0ACC4}"/>
              </a:ext>
            </a:extLst>
          </p:cNvPr>
          <p:cNvSpPr>
            <a:spLocks noGrp="1"/>
          </p:cNvSpPr>
          <p:nvPr>
            <p:ph type="dt" sz="half" idx="10"/>
          </p:nvPr>
        </p:nvSpPr>
        <p:spPr/>
        <p:txBody>
          <a:bodyPr/>
          <a:lstStyle/>
          <a:p>
            <a:fld id="{E2990917-D3B5-4EF1-BB56-F73D42B29F43}" type="datetimeFigureOut">
              <a:rPr lang="en-IN" smtClean="0"/>
              <a:t>08-02-2025</a:t>
            </a:fld>
            <a:endParaRPr lang="en-IN"/>
          </a:p>
        </p:txBody>
      </p:sp>
      <p:sp>
        <p:nvSpPr>
          <p:cNvPr id="5" name="Footer Placeholder 4">
            <a:extLst>
              <a:ext uri="{FF2B5EF4-FFF2-40B4-BE49-F238E27FC236}">
                <a16:creationId xmlns:a16="http://schemas.microsoft.com/office/drawing/2014/main" id="{311D6649-4C3E-ABE5-8E5E-C6A0D47770B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7CBF3B7-D61F-36A8-344A-87AF7A0C8CCE}"/>
              </a:ext>
            </a:extLst>
          </p:cNvPr>
          <p:cNvSpPr>
            <a:spLocks noGrp="1"/>
          </p:cNvSpPr>
          <p:nvPr>
            <p:ph type="sldNum" sz="quarter" idx="12"/>
          </p:nvPr>
        </p:nvSpPr>
        <p:spPr/>
        <p:txBody>
          <a:bodyPr/>
          <a:lstStyle/>
          <a:p>
            <a:fld id="{9F6E9768-6AA5-4DF0-8A5B-E86495A567A5}" type="slidenum">
              <a:rPr lang="en-IN" smtClean="0"/>
              <a:t>‹#›</a:t>
            </a:fld>
            <a:endParaRPr lang="en-IN"/>
          </a:p>
        </p:txBody>
      </p:sp>
    </p:spTree>
    <p:extLst>
      <p:ext uri="{BB962C8B-B14F-4D97-AF65-F5344CB8AC3E}">
        <p14:creationId xmlns:p14="http://schemas.microsoft.com/office/powerpoint/2010/main" val="17065179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7C8D5-5D58-3281-32E9-3EE2B3566D4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44808CE-D299-FF23-C5A6-3EB93D7AAEB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7A205DF-940D-EA1B-D450-048928EDD9A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6832248-D052-E322-05BF-C3F0CFDE5133}"/>
              </a:ext>
            </a:extLst>
          </p:cNvPr>
          <p:cNvSpPr>
            <a:spLocks noGrp="1"/>
          </p:cNvSpPr>
          <p:nvPr>
            <p:ph type="dt" sz="half" idx="10"/>
          </p:nvPr>
        </p:nvSpPr>
        <p:spPr/>
        <p:txBody>
          <a:bodyPr/>
          <a:lstStyle/>
          <a:p>
            <a:fld id="{E2990917-D3B5-4EF1-BB56-F73D42B29F43}" type="datetimeFigureOut">
              <a:rPr lang="en-IN" smtClean="0"/>
              <a:t>08-02-2025</a:t>
            </a:fld>
            <a:endParaRPr lang="en-IN"/>
          </a:p>
        </p:txBody>
      </p:sp>
      <p:sp>
        <p:nvSpPr>
          <p:cNvPr id="6" name="Footer Placeholder 5">
            <a:extLst>
              <a:ext uri="{FF2B5EF4-FFF2-40B4-BE49-F238E27FC236}">
                <a16:creationId xmlns:a16="http://schemas.microsoft.com/office/drawing/2014/main" id="{E06BFEAA-7476-069B-E2FE-542BD081EAD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B32ACBB-0F1F-7D56-9D4B-B439088C9F21}"/>
              </a:ext>
            </a:extLst>
          </p:cNvPr>
          <p:cNvSpPr>
            <a:spLocks noGrp="1"/>
          </p:cNvSpPr>
          <p:nvPr>
            <p:ph type="sldNum" sz="quarter" idx="12"/>
          </p:nvPr>
        </p:nvSpPr>
        <p:spPr/>
        <p:txBody>
          <a:bodyPr/>
          <a:lstStyle/>
          <a:p>
            <a:fld id="{9F6E9768-6AA5-4DF0-8A5B-E86495A567A5}" type="slidenum">
              <a:rPr lang="en-IN" smtClean="0"/>
              <a:t>‹#›</a:t>
            </a:fld>
            <a:endParaRPr lang="en-IN"/>
          </a:p>
        </p:txBody>
      </p:sp>
    </p:spTree>
    <p:extLst>
      <p:ext uri="{BB962C8B-B14F-4D97-AF65-F5344CB8AC3E}">
        <p14:creationId xmlns:p14="http://schemas.microsoft.com/office/powerpoint/2010/main" val="24774369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5EBD4A-B0E8-BA95-E84E-F875EBD7722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AD7AD09-A61E-F776-F3C0-98384713407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AAE1D2D-84EB-908A-C1B0-1D4AB159234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F4D45EA-A973-E318-BA2C-481518E63EC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3098953-4931-265D-D455-70E93172569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A67810B-CEB2-49D7-AA1D-0F8D31A66D71}"/>
              </a:ext>
            </a:extLst>
          </p:cNvPr>
          <p:cNvSpPr>
            <a:spLocks noGrp="1"/>
          </p:cNvSpPr>
          <p:nvPr>
            <p:ph type="dt" sz="half" idx="10"/>
          </p:nvPr>
        </p:nvSpPr>
        <p:spPr/>
        <p:txBody>
          <a:bodyPr/>
          <a:lstStyle/>
          <a:p>
            <a:fld id="{E2990917-D3B5-4EF1-BB56-F73D42B29F43}" type="datetimeFigureOut">
              <a:rPr lang="en-IN" smtClean="0"/>
              <a:t>08-02-2025</a:t>
            </a:fld>
            <a:endParaRPr lang="en-IN"/>
          </a:p>
        </p:txBody>
      </p:sp>
      <p:sp>
        <p:nvSpPr>
          <p:cNvPr id="8" name="Footer Placeholder 7">
            <a:extLst>
              <a:ext uri="{FF2B5EF4-FFF2-40B4-BE49-F238E27FC236}">
                <a16:creationId xmlns:a16="http://schemas.microsoft.com/office/drawing/2014/main" id="{C2297E37-9700-6905-8D52-218A93DB5E7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2AF680F-F922-D910-FD3F-A78C1121B7B5}"/>
              </a:ext>
            </a:extLst>
          </p:cNvPr>
          <p:cNvSpPr>
            <a:spLocks noGrp="1"/>
          </p:cNvSpPr>
          <p:nvPr>
            <p:ph type="sldNum" sz="quarter" idx="12"/>
          </p:nvPr>
        </p:nvSpPr>
        <p:spPr/>
        <p:txBody>
          <a:bodyPr/>
          <a:lstStyle/>
          <a:p>
            <a:fld id="{9F6E9768-6AA5-4DF0-8A5B-E86495A567A5}" type="slidenum">
              <a:rPr lang="en-IN" smtClean="0"/>
              <a:t>‹#›</a:t>
            </a:fld>
            <a:endParaRPr lang="en-IN"/>
          </a:p>
        </p:txBody>
      </p:sp>
    </p:spTree>
    <p:extLst>
      <p:ext uri="{BB962C8B-B14F-4D97-AF65-F5344CB8AC3E}">
        <p14:creationId xmlns:p14="http://schemas.microsoft.com/office/powerpoint/2010/main" val="40857685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D961E8-B766-1FE3-8B8F-F997513D5C0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188EFAA-E908-9C7D-0DF4-8AC33C85D1AF}"/>
              </a:ext>
            </a:extLst>
          </p:cNvPr>
          <p:cNvSpPr>
            <a:spLocks noGrp="1"/>
          </p:cNvSpPr>
          <p:nvPr>
            <p:ph type="dt" sz="half" idx="10"/>
          </p:nvPr>
        </p:nvSpPr>
        <p:spPr/>
        <p:txBody>
          <a:bodyPr/>
          <a:lstStyle/>
          <a:p>
            <a:fld id="{E2990917-D3B5-4EF1-BB56-F73D42B29F43}" type="datetimeFigureOut">
              <a:rPr lang="en-IN" smtClean="0"/>
              <a:t>08-02-2025</a:t>
            </a:fld>
            <a:endParaRPr lang="en-IN"/>
          </a:p>
        </p:txBody>
      </p:sp>
      <p:sp>
        <p:nvSpPr>
          <p:cNvPr id="4" name="Footer Placeholder 3">
            <a:extLst>
              <a:ext uri="{FF2B5EF4-FFF2-40B4-BE49-F238E27FC236}">
                <a16:creationId xmlns:a16="http://schemas.microsoft.com/office/drawing/2014/main" id="{E8722318-B9DB-7E24-34FD-358FE19F2D6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236D055-C079-42C2-A861-887A49E9CDE3}"/>
              </a:ext>
            </a:extLst>
          </p:cNvPr>
          <p:cNvSpPr>
            <a:spLocks noGrp="1"/>
          </p:cNvSpPr>
          <p:nvPr>
            <p:ph type="sldNum" sz="quarter" idx="12"/>
          </p:nvPr>
        </p:nvSpPr>
        <p:spPr/>
        <p:txBody>
          <a:bodyPr/>
          <a:lstStyle/>
          <a:p>
            <a:fld id="{9F6E9768-6AA5-4DF0-8A5B-E86495A567A5}" type="slidenum">
              <a:rPr lang="en-IN" smtClean="0"/>
              <a:t>‹#›</a:t>
            </a:fld>
            <a:endParaRPr lang="en-IN"/>
          </a:p>
        </p:txBody>
      </p:sp>
    </p:spTree>
    <p:extLst>
      <p:ext uri="{BB962C8B-B14F-4D97-AF65-F5344CB8AC3E}">
        <p14:creationId xmlns:p14="http://schemas.microsoft.com/office/powerpoint/2010/main" val="14409867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2175BA9-59DB-23D3-FD72-BF9B076C98C2}"/>
              </a:ext>
            </a:extLst>
          </p:cNvPr>
          <p:cNvSpPr>
            <a:spLocks noGrp="1"/>
          </p:cNvSpPr>
          <p:nvPr>
            <p:ph type="dt" sz="half" idx="10"/>
          </p:nvPr>
        </p:nvSpPr>
        <p:spPr/>
        <p:txBody>
          <a:bodyPr/>
          <a:lstStyle/>
          <a:p>
            <a:fld id="{E2990917-D3B5-4EF1-BB56-F73D42B29F43}" type="datetimeFigureOut">
              <a:rPr lang="en-IN" smtClean="0"/>
              <a:t>08-02-2025</a:t>
            </a:fld>
            <a:endParaRPr lang="en-IN"/>
          </a:p>
        </p:txBody>
      </p:sp>
      <p:sp>
        <p:nvSpPr>
          <p:cNvPr id="3" name="Footer Placeholder 2">
            <a:extLst>
              <a:ext uri="{FF2B5EF4-FFF2-40B4-BE49-F238E27FC236}">
                <a16:creationId xmlns:a16="http://schemas.microsoft.com/office/drawing/2014/main" id="{6D250F11-2B26-4AC5-2A4C-9198565CBB4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47B8869-2E81-99EA-6CFE-02CE5F02DFCF}"/>
              </a:ext>
            </a:extLst>
          </p:cNvPr>
          <p:cNvSpPr>
            <a:spLocks noGrp="1"/>
          </p:cNvSpPr>
          <p:nvPr>
            <p:ph type="sldNum" sz="quarter" idx="12"/>
          </p:nvPr>
        </p:nvSpPr>
        <p:spPr/>
        <p:txBody>
          <a:bodyPr/>
          <a:lstStyle/>
          <a:p>
            <a:fld id="{9F6E9768-6AA5-4DF0-8A5B-E86495A567A5}" type="slidenum">
              <a:rPr lang="en-IN" smtClean="0"/>
              <a:t>‹#›</a:t>
            </a:fld>
            <a:endParaRPr lang="en-IN"/>
          </a:p>
        </p:txBody>
      </p:sp>
    </p:spTree>
    <p:extLst>
      <p:ext uri="{BB962C8B-B14F-4D97-AF65-F5344CB8AC3E}">
        <p14:creationId xmlns:p14="http://schemas.microsoft.com/office/powerpoint/2010/main" val="41039162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FFBC9-43EB-FFE0-289C-303EE91A099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FE9A3FC-CE9B-F59D-7D48-A3EB36B9534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6C884A2-40F5-E360-68F4-57476A8DC02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94879C8-5464-E5AE-4C91-5CAA93847076}"/>
              </a:ext>
            </a:extLst>
          </p:cNvPr>
          <p:cNvSpPr>
            <a:spLocks noGrp="1"/>
          </p:cNvSpPr>
          <p:nvPr>
            <p:ph type="dt" sz="half" idx="10"/>
          </p:nvPr>
        </p:nvSpPr>
        <p:spPr/>
        <p:txBody>
          <a:bodyPr/>
          <a:lstStyle/>
          <a:p>
            <a:fld id="{E2990917-D3B5-4EF1-BB56-F73D42B29F43}" type="datetimeFigureOut">
              <a:rPr lang="en-IN" smtClean="0"/>
              <a:t>08-02-2025</a:t>
            </a:fld>
            <a:endParaRPr lang="en-IN"/>
          </a:p>
        </p:txBody>
      </p:sp>
      <p:sp>
        <p:nvSpPr>
          <p:cNvPr id="6" name="Footer Placeholder 5">
            <a:extLst>
              <a:ext uri="{FF2B5EF4-FFF2-40B4-BE49-F238E27FC236}">
                <a16:creationId xmlns:a16="http://schemas.microsoft.com/office/drawing/2014/main" id="{FB29847E-63EA-6767-F93B-58EA2E24DD0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7200031-76D5-A3B5-1EC5-EF49ACCC7472}"/>
              </a:ext>
            </a:extLst>
          </p:cNvPr>
          <p:cNvSpPr>
            <a:spLocks noGrp="1"/>
          </p:cNvSpPr>
          <p:nvPr>
            <p:ph type="sldNum" sz="quarter" idx="12"/>
          </p:nvPr>
        </p:nvSpPr>
        <p:spPr/>
        <p:txBody>
          <a:bodyPr/>
          <a:lstStyle/>
          <a:p>
            <a:fld id="{9F6E9768-6AA5-4DF0-8A5B-E86495A567A5}" type="slidenum">
              <a:rPr lang="en-IN" smtClean="0"/>
              <a:t>‹#›</a:t>
            </a:fld>
            <a:endParaRPr lang="en-IN"/>
          </a:p>
        </p:txBody>
      </p:sp>
    </p:spTree>
    <p:extLst>
      <p:ext uri="{BB962C8B-B14F-4D97-AF65-F5344CB8AC3E}">
        <p14:creationId xmlns:p14="http://schemas.microsoft.com/office/powerpoint/2010/main" val="27510936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734BEB-09C0-55F9-DBD5-377CB5D796C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CB07A2B-328F-C0FB-9F39-70EEA41C2A4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73EC43C-4025-5638-4C43-66EBBB81B1D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8FA78DB-3382-8B57-A1A5-86ED8BD8EECD}"/>
              </a:ext>
            </a:extLst>
          </p:cNvPr>
          <p:cNvSpPr>
            <a:spLocks noGrp="1"/>
          </p:cNvSpPr>
          <p:nvPr>
            <p:ph type="dt" sz="half" idx="10"/>
          </p:nvPr>
        </p:nvSpPr>
        <p:spPr/>
        <p:txBody>
          <a:bodyPr/>
          <a:lstStyle/>
          <a:p>
            <a:fld id="{E2990917-D3B5-4EF1-BB56-F73D42B29F43}" type="datetimeFigureOut">
              <a:rPr lang="en-IN" smtClean="0"/>
              <a:t>08-02-2025</a:t>
            </a:fld>
            <a:endParaRPr lang="en-IN"/>
          </a:p>
        </p:txBody>
      </p:sp>
      <p:sp>
        <p:nvSpPr>
          <p:cNvPr id="6" name="Footer Placeholder 5">
            <a:extLst>
              <a:ext uri="{FF2B5EF4-FFF2-40B4-BE49-F238E27FC236}">
                <a16:creationId xmlns:a16="http://schemas.microsoft.com/office/drawing/2014/main" id="{A20E84D7-3DF6-F460-96A0-E479135BD54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1041DD5-2D31-7874-61A4-178D701BDAE9}"/>
              </a:ext>
            </a:extLst>
          </p:cNvPr>
          <p:cNvSpPr>
            <a:spLocks noGrp="1"/>
          </p:cNvSpPr>
          <p:nvPr>
            <p:ph type="sldNum" sz="quarter" idx="12"/>
          </p:nvPr>
        </p:nvSpPr>
        <p:spPr/>
        <p:txBody>
          <a:bodyPr/>
          <a:lstStyle/>
          <a:p>
            <a:fld id="{9F6E9768-6AA5-4DF0-8A5B-E86495A567A5}" type="slidenum">
              <a:rPr lang="en-IN" smtClean="0"/>
              <a:t>‹#›</a:t>
            </a:fld>
            <a:endParaRPr lang="en-IN"/>
          </a:p>
        </p:txBody>
      </p:sp>
    </p:spTree>
    <p:extLst>
      <p:ext uri="{BB962C8B-B14F-4D97-AF65-F5344CB8AC3E}">
        <p14:creationId xmlns:p14="http://schemas.microsoft.com/office/powerpoint/2010/main" val="5327173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52CA265-CE04-7105-0700-E0EFC7DB21F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C10423F-1589-CF37-0D46-62A99B575C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9889267-428D-6A19-2106-FB00093EB49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2990917-D3B5-4EF1-BB56-F73D42B29F43}" type="datetimeFigureOut">
              <a:rPr lang="en-IN" smtClean="0"/>
              <a:t>08-02-2025</a:t>
            </a:fld>
            <a:endParaRPr lang="en-IN"/>
          </a:p>
        </p:txBody>
      </p:sp>
      <p:sp>
        <p:nvSpPr>
          <p:cNvPr id="5" name="Footer Placeholder 4">
            <a:extLst>
              <a:ext uri="{FF2B5EF4-FFF2-40B4-BE49-F238E27FC236}">
                <a16:creationId xmlns:a16="http://schemas.microsoft.com/office/drawing/2014/main" id="{FBB3E504-459E-FDD9-8E92-5E482C90939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242E78DD-B0B7-496A-043A-C596D3C1C39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F6E9768-6AA5-4DF0-8A5B-E86495A567A5}" type="slidenum">
              <a:rPr lang="en-IN" smtClean="0"/>
              <a:t>‹#›</a:t>
            </a:fld>
            <a:endParaRPr lang="en-IN"/>
          </a:p>
        </p:txBody>
      </p:sp>
    </p:spTree>
    <p:extLst>
      <p:ext uri="{BB962C8B-B14F-4D97-AF65-F5344CB8AC3E}">
        <p14:creationId xmlns:p14="http://schemas.microsoft.com/office/powerpoint/2010/main" val="20185693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webp"/><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F4209B-6944-13F4-25EB-992D9ACCFB3F}"/>
              </a:ext>
            </a:extLst>
          </p:cNvPr>
          <p:cNvSpPr>
            <a:spLocks noGrp="1"/>
          </p:cNvSpPr>
          <p:nvPr>
            <p:ph type="ctrTitle"/>
          </p:nvPr>
        </p:nvSpPr>
        <p:spPr>
          <a:xfrm>
            <a:off x="1314450" y="1362075"/>
            <a:ext cx="8420100" cy="3500005"/>
          </a:xfrm>
          <a:solidFill>
            <a:schemeClr val="accent4">
              <a:lumMod val="20000"/>
              <a:lumOff val="80000"/>
            </a:schemeClr>
          </a:solidFill>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a:normAutofit/>
          </a:bodyPr>
          <a:lstStyle/>
          <a:p>
            <a:r>
              <a:rPr lang="en-US" b="1" i="0" dirty="0">
                <a:effectLst/>
                <a:latin typeface="Roboto" panose="02000000000000000000" pitchFamily="2" charset="0"/>
              </a:rPr>
              <a:t>Coffee Quality Analysis With Power BI</a:t>
            </a:r>
            <a:br>
              <a:rPr lang="en-US" b="1" i="0" dirty="0">
                <a:effectLst/>
                <a:latin typeface="Roboto" panose="02000000000000000000" pitchFamily="2" charset="0"/>
              </a:rPr>
            </a:br>
            <a:endParaRPr lang="en-IN" dirty="0"/>
          </a:p>
        </p:txBody>
      </p:sp>
      <p:sp>
        <p:nvSpPr>
          <p:cNvPr id="3" name="Subtitle 2">
            <a:extLst>
              <a:ext uri="{FF2B5EF4-FFF2-40B4-BE49-F238E27FC236}">
                <a16:creationId xmlns:a16="http://schemas.microsoft.com/office/drawing/2014/main" id="{692EB94F-AFD7-6D1B-EBF9-10D16BC51A7D}"/>
              </a:ext>
            </a:extLst>
          </p:cNvPr>
          <p:cNvSpPr>
            <a:spLocks noGrp="1"/>
          </p:cNvSpPr>
          <p:nvPr>
            <p:ph type="subTitle" idx="1"/>
          </p:nvPr>
        </p:nvSpPr>
        <p:spPr>
          <a:xfrm>
            <a:off x="6990194" y="4076989"/>
            <a:ext cx="3620655" cy="785091"/>
          </a:xfrm>
        </p:spPr>
        <p:txBody>
          <a:bodyPr>
            <a:normAutofit fontScale="92500" lnSpcReduction="10000"/>
          </a:bodyPr>
          <a:lstStyle/>
          <a:p>
            <a:r>
              <a:rPr lang="en-IN" dirty="0"/>
              <a:t>By</a:t>
            </a:r>
          </a:p>
          <a:p>
            <a:r>
              <a:rPr lang="en-IN" dirty="0"/>
              <a:t>Harshitha Reddy</a:t>
            </a:r>
          </a:p>
          <a:p>
            <a:endParaRPr lang="en-IN" dirty="0"/>
          </a:p>
        </p:txBody>
      </p:sp>
    </p:spTree>
    <p:extLst>
      <p:ext uri="{BB962C8B-B14F-4D97-AF65-F5344CB8AC3E}">
        <p14:creationId xmlns:p14="http://schemas.microsoft.com/office/powerpoint/2010/main" val="35979374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01595E-4A5D-2577-B47B-09803EA543C0}"/>
              </a:ext>
            </a:extLst>
          </p:cNvPr>
          <p:cNvSpPr>
            <a:spLocks noGrp="1"/>
          </p:cNvSpPr>
          <p:nvPr>
            <p:ph type="title"/>
          </p:nvPr>
        </p:nvSpPr>
        <p:spPr>
          <a:xfrm>
            <a:off x="638175" y="55562"/>
            <a:ext cx="10515600" cy="1325563"/>
          </a:xfrm>
          <a:blipFill>
            <a:blip r:embed="rId2"/>
            <a:tile tx="0" ty="0" sx="100000" sy="100000" flip="none" algn="tl"/>
          </a:blipFill>
        </p:spPr>
        <p:txBody>
          <a:bodyPr/>
          <a:lstStyle/>
          <a:p>
            <a:r>
              <a:rPr lang="en-IN" b="0" i="0" dirty="0">
                <a:effectLst/>
                <a:latin typeface="Roboto" panose="02000000000000000000" pitchFamily="2" charset="0"/>
              </a:rPr>
              <a:t>Introduction</a:t>
            </a:r>
            <a:br>
              <a:rPr lang="en-IN" b="0" i="0" dirty="0">
                <a:effectLst/>
                <a:latin typeface="Roboto" panose="02000000000000000000" pitchFamily="2" charset="0"/>
              </a:rPr>
            </a:br>
            <a:endParaRPr lang="en-IN" dirty="0"/>
          </a:p>
        </p:txBody>
      </p:sp>
      <p:sp>
        <p:nvSpPr>
          <p:cNvPr id="3" name="Content Placeholder 2">
            <a:extLst>
              <a:ext uri="{FF2B5EF4-FFF2-40B4-BE49-F238E27FC236}">
                <a16:creationId xmlns:a16="http://schemas.microsoft.com/office/drawing/2014/main" id="{22C72783-CC6A-7AB6-642A-C5EA26A24BC4}"/>
              </a:ext>
            </a:extLst>
          </p:cNvPr>
          <p:cNvSpPr>
            <a:spLocks noGrp="1"/>
          </p:cNvSpPr>
          <p:nvPr>
            <p:ph idx="1"/>
          </p:nvPr>
        </p:nvSpPr>
        <p:spPr>
          <a:xfrm>
            <a:off x="838200" y="1381125"/>
            <a:ext cx="10515600" cy="5063693"/>
          </a:xfrm>
          <a:blipFill>
            <a:blip r:embed="rId2"/>
            <a:tile tx="0" ty="0" sx="100000" sy="100000" flip="none" algn="tl"/>
          </a:blipFill>
        </p:spPr>
        <p:txBody>
          <a:bodyPr>
            <a:normAutofit/>
          </a:bodyPr>
          <a:lstStyle/>
          <a:p>
            <a:r>
              <a:rPr lang="en-US" sz="2000" b="0" i="0" dirty="0">
                <a:solidFill>
                  <a:srgbClr val="333333"/>
                </a:solidFill>
                <a:effectLst/>
                <a:latin typeface="Lato" panose="020F0502020204030203" pitchFamily="34" charset="0"/>
              </a:rPr>
              <a:t>Ensuring consistent coffee quality is a top priority for businesses operating within the global supply chain. The </a:t>
            </a:r>
            <a:r>
              <a:rPr lang="en-US" sz="2000" b="1" i="0" dirty="0">
                <a:solidFill>
                  <a:srgbClr val="333333"/>
                </a:solidFill>
                <a:effectLst/>
                <a:latin typeface="Lato" panose="020F0502020204030203" pitchFamily="34" charset="0"/>
              </a:rPr>
              <a:t>Coffee Quality Institute (CQI)</a:t>
            </a:r>
            <a:r>
              <a:rPr lang="en-US" sz="2000" b="0" i="0" dirty="0">
                <a:solidFill>
                  <a:srgbClr val="333333"/>
                </a:solidFill>
                <a:effectLst/>
                <a:latin typeface="Lato" panose="020F0502020204030203" pitchFamily="34" charset="0"/>
              </a:rPr>
              <a:t> has released a detailed dataset that covers key factors like sensory evaluations, defect counts, and processing methods. By utilizing </a:t>
            </a:r>
            <a:r>
              <a:rPr lang="en-US" sz="2000" b="1" i="0" dirty="0">
                <a:solidFill>
                  <a:srgbClr val="333333"/>
                </a:solidFill>
                <a:effectLst/>
                <a:latin typeface="Lato" panose="020F0502020204030203" pitchFamily="34" charset="0"/>
              </a:rPr>
              <a:t>data analytics</a:t>
            </a:r>
            <a:r>
              <a:rPr lang="en-US" sz="2000" b="0" i="0" dirty="0">
                <a:solidFill>
                  <a:srgbClr val="333333"/>
                </a:solidFill>
                <a:effectLst/>
                <a:latin typeface="Lato" panose="020F0502020204030203" pitchFamily="34" charset="0"/>
              </a:rPr>
              <a:t> tools like </a:t>
            </a:r>
            <a:r>
              <a:rPr lang="en-US" sz="2000" b="1" i="0" dirty="0">
                <a:solidFill>
                  <a:srgbClr val="333333"/>
                </a:solidFill>
                <a:effectLst/>
                <a:latin typeface="Lato" panose="020F0502020204030203" pitchFamily="34" charset="0"/>
              </a:rPr>
              <a:t>Power BI</a:t>
            </a:r>
            <a:r>
              <a:rPr lang="en-US" sz="2000" b="0" i="0" dirty="0">
                <a:solidFill>
                  <a:srgbClr val="333333"/>
                </a:solidFill>
                <a:effectLst/>
                <a:latin typeface="Lato" panose="020F0502020204030203" pitchFamily="34" charset="0"/>
              </a:rPr>
              <a:t>, businesses can gain insights into what drives coffee quality and optimize their supply chain operations—enhancing production, distribution, and quality control processes</a:t>
            </a:r>
            <a:r>
              <a:rPr lang="en-US" sz="2000" b="0" i="0" dirty="0">
                <a:solidFill>
                  <a:srgbClr val="333333"/>
                </a:solidFill>
                <a:effectLst/>
                <a:highlight>
                  <a:srgbClr val="C0C0C0"/>
                </a:highlight>
                <a:latin typeface="Lato" panose="020F0502020204030203" pitchFamily="34" charset="0"/>
              </a:rPr>
              <a:t>.</a:t>
            </a:r>
            <a:endParaRPr lang="en-IN" sz="2000" dirty="0">
              <a:highlight>
                <a:srgbClr val="C0C0C0"/>
              </a:highlight>
            </a:endParaRPr>
          </a:p>
        </p:txBody>
      </p:sp>
    </p:spTree>
    <p:extLst>
      <p:ext uri="{BB962C8B-B14F-4D97-AF65-F5344CB8AC3E}">
        <p14:creationId xmlns:p14="http://schemas.microsoft.com/office/powerpoint/2010/main" val="2012341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2D319A-DDEA-2A7B-3F30-37A72CAE5AD1}"/>
              </a:ext>
            </a:extLst>
          </p:cNvPr>
          <p:cNvSpPr>
            <a:spLocks noGrp="1"/>
          </p:cNvSpPr>
          <p:nvPr>
            <p:ph type="title"/>
          </p:nvPr>
        </p:nvSpPr>
        <p:spPr>
          <a:xfrm>
            <a:off x="838200" y="771525"/>
            <a:ext cx="10515600" cy="1325563"/>
          </a:xfrm>
        </p:spPr>
        <p:txBody>
          <a:bodyPr/>
          <a:lstStyle/>
          <a:p>
            <a:r>
              <a:rPr lang="en-IN" b="0" i="0" dirty="0">
                <a:effectLst/>
                <a:latin typeface="Roboto" panose="02000000000000000000" pitchFamily="2" charset="0"/>
              </a:rPr>
              <a:t>Objectives</a:t>
            </a:r>
            <a:br>
              <a:rPr lang="en-IN" b="0" i="0" dirty="0">
                <a:effectLst/>
                <a:latin typeface="Roboto" panose="02000000000000000000" pitchFamily="2" charset="0"/>
              </a:rPr>
            </a:br>
            <a:endParaRPr lang="en-IN" dirty="0"/>
          </a:p>
        </p:txBody>
      </p:sp>
      <p:sp>
        <p:nvSpPr>
          <p:cNvPr id="3" name="Content Placeholder 2">
            <a:extLst>
              <a:ext uri="{FF2B5EF4-FFF2-40B4-BE49-F238E27FC236}">
                <a16:creationId xmlns:a16="http://schemas.microsoft.com/office/drawing/2014/main" id="{B87BC048-0897-523B-1A68-66F18F10A107}"/>
              </a:ext>
            </a:extLst>
          </p:cNvPr>
          <p:cNvSpPr>
            <a:spLocks noGrp="1"/>
          </p:cNvSpPr>
          <p:nvPr>
            <p:ph idx="1"/>
          </p:nvPr>
        </p:nvSpPr>
        <p:spPr/>
        <p:txBody>
          <a:bodyPr>
            <a:normAutofit/>
          </a:bodyPr>
          <a:lstStyle/>
          <a:p>
            <a:r>
              <a:rPr lang="en-US" sz="2400" b="0" i="0" dirty="0">
                <a:solidFill>
                  <a:srgbClr val="333333"/>
                </a:solidFill>
                <a:effectLst/>
                <a:latin typeface="Lato" panose="020F0502020204030203" pitchFamily="34" charset="0"/>
              </a:rPr>
              <a:t>The primary goals of this project are:</a:t>
            </a:r>
          </a:p>
          <a:p>
            <a:endParaRPr lang="en-US" dirty="0">
              <a:solidFill>
                <a:srgbClr val="333333"/>
              </a:solidFill>
              <a:latin typeface="Lato" panose="020F0502020204030203" pitchFamily="34" charset="0"/>
            </a:endParaRPr>
          </a:p>
          <a:p>
            <a:pPr algn="l">
              <a:buFont typeface="+mj-lt"/>
              <a:buAutoNum type="arabicPeriod"/>
            </a:pPr>
            <a:r>
              <a:rPr lang="en-US" sz="2000" b="0" i="0" dirty="0">
                <a:solidFill>
                  <a:srgbClr val="333333"/>
                </a:solidFill>
                <a:effectLst/>
                <a:latin typeface="Lato" panose="020F0502020204030203" pitchFamily="34" charset="0"/>
              </a:rPr>
              <a:t>To identify the key determinants of coffee quality as evaluated through sensory attributes such as aroma, flavor, and acidity.</a:t>
            </a:r>
          </a:p>
          <a:p>
            <a:pPr algn="l">
              <a:buFont typeface="+mj-lt"/>
              <a:buAutoNum type="arabicPeriod"/>
            </a:pPr>
            <a:r>
              <a:rPr lang="en-US" sz="2000" b="0" i="0" dirty="0">
                <a:solidFill>
                  <a:srgbClr val="333333"/>
                </a:solidFill>
                <a:effectLst/>
                <a:latin typeface="Lato" panose="020F0502020204030203" pitchFamily="34" charset="0"/>
              </a:rPr>
              <a:t>To explore the correlation between processing methods, origin regions, and coffee quality scores.</a:t>
            </a:r>
          </a:p>
          <a:p>
            <a:pPr algn="l">
              <a:buFont typeface="+mj-lt"/>
              <a:buAutoNum type="arabicPeriod"/>
            </a:pPr>
            <a:r>
              <a:rPr lang="en-US" sz="2000" b="0" i="0" dirty="0">
                <a:solidFill>
                  <a:srgbClr val="333333"/>
                </a:solidFill>
                <a:effectLst/>
                <a:latin typeface="Lato" panose="020F0502020204030203" pitchFamily="34" charset="0"/>
              </a:rPr>
              <a:t>To identify trends or patterns in defect occurrences and their impact on overall coffee quality.</a:t>
            </a:r>
          </a:p>
          <a:p>
            <a:pPr algn="l">
              <a:buFont typeface="+mj-lt"/>
              <a:buAutoNum type="arabicPeriod"/>
            </a:pPr>
            <a:r>
              <a:rPr lang="en-US" sz="2000" b="0" i="0" dirty="0">
                <a:solidFill>
                  <a:srgbClr val="333333"/>
                </a:solidFill>
                <a:effectLst/>
                <a:latin typeface="Lato" panose="020F0502020204030203" pitchFamily="34" charset="0"/>
              </a:rPr>
              <a:t>To analyze how different variables interact to influence the Total Cup Points, an overall measure of coffee quality.</a:t>
            </a:r>
          </a:p>
          <a:p>
            <a:pPr marL="0" indent="0">
              <a:buNone/>
            </a:pPr>
            <a:endParaRPr lang="en-IN" dirty="0"/>
          </a:p>
        </p:txBody>
      </p:sp>
    </p:spTree>
    <p:extLst>
      <p:ext uri="{BB962C8B-B14F-4D97-AF65-F5344CB8AC3E}">
        <p14:creationId xmlns:p14="http://schemas.microsoft.com/office/powerpoint/2010/main" val="25548635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281835-14EB-FD60-C21A-0B8C0A6263A0}"/>
              </a:ext>
            </a:extLst>
          </p:cNvPr>
          <p:cNvSpPr>
            <a:spLocks noGrp="1"/>
          </p:cNvSpPr>
          <p:nvPr>
            <p:ph type="title"/>
          </p:nvPr>
        </p:nvSpPr>
        <p:spPr>
          <a:xfrm>
            <a:off x="838200" y="681037"/>
            <a:ext cx="10515600" cy="1325563"/>
          </a:xfrm>
        </p:spPr>
        <p:txBody>
          <a:bodyPr>
            <a:normAutofit/>
          </a:bodyPr>
          <a:lstStyle/>
          <a:p>
            <a:r>
              <a:rPr lang="en-US" sz="3600" b="0" i="0" dirty="0">
                <a:effectLst/>
                <a:latin typeface="Roboto" panose="02000000000000000000" pitchFamily="2" charset="0"/>
              </a:rPr>
              <a:t>Data Overview of Coffee Quality Data from CQI</a:t>
            </a:r>
            <a:br>
              <a:rPr lang="en-US" sz="3600" b="0" i="0" dirty="0">
                <a:effectLst/>
                <a:latin typeface="Roboto" panose="02000000000000000000" pitchFamily="2" charset="0"/>
              </a:rPr>
            </a:br>
            <a:endParaRPr lang="en-IN" sz="3600" dirty="0"/>
          </a:p>
        </p:txBody>
      </p:sp>
      <p:sp>
        <p:nvSpPr>
          <p:cNvPr id="3" name="Content Placeholder 2">
            <a:extLst>
              <a:ext uri="{FF2B5EF4-FFF2-40B4-BE49-F238E27FC236}">
                <a16:creationId xmlns:a16="http://schemas.microsoft.com/office/drawing/2014/main" id="{2032F276-D3D7-A474-8CD5-50EF19BBB583}"/>
              </a:ext>
            </a:extLst>
          </p:cNvPr>
          <p:cNvSpPr>
            <a:spLocks noGrp="1"/>
          </p:cNvSpPr>
          <p:nvPr>
            <p:ph idx="1"/>
          </p:nvPr>
        </p:nvSpPr>
        <p:spPr/>
        <p:txBody>
          <a:bodyPr>
            <a:normAutofit/>
          </a:bodyPr>
          <a:lstStyle/>
          <a:p>
            <a:pPr marL="0" indent="0" algn="l">
              <a:buNone/>
            </a:pPr>
            <a:r>
              <a:rPr lang="en-US" sz="2000" b="0" i="0" dirty="0">
                <a:solidFill>
                  <a:srgbClr val="333333"/>
                </a:solidFill>
                <a:effectLst/>
                <a:latin typeface="Lato" panose="020F0502020204030203" pitchFamily="34" charset="0"/>
              </a:rPr>
              <a:t>The Coffee Quality Data from CQI includes various features such as:</a:t>
            </a:r>
          </a:p>
          <a:p>
            <a:pPr algn="l"/>
            <a:endParaRPr lang="en-US" sz="2000" b="0" i="0" dirty="0">
              <a:solidFill>
                <a:srgbClr val="333333"/>
              </a:solidFill>
              <a:effectLst/>
              <a:latin typeface="Lato" panose="020F0502020204030203" pitchFamily="34" charset="0"/>
            </a:endParaRPr>
          </a:p>
          <a:p>
            <a:pPr algn="l">
              <a:buFont typeface="Arial" panose="020B0604020202020204" pitchFamily="34" charset="0"/>
              <a:buChar char="•"/>
            </a:pPr>
            <a:r>
              <a:rPr lang="en-US" sz="2000" b="1" i="0" dirty="0">
                <a:solidFill>
                  <a:srgbClr val="333333"/>
                </a:solidFill>
                <a:effectLst/>
                <a:latin typeface="Lato" panose="020F0502020204030203" pitchFamily="34" charset="0"/>
              </a:rPr>
              <a:t>Sensory Evaluations</a:t>
            </a:r>
            <a:r>
              <a:rPr lang="en-US" sz="2000" b="0" i="0" dirty="0">
                <a:solidFill>
                  <a:srgbClr val="333333"/>
                </a:solidFill>
                <a:effectLst/>
                <a:latin typeface="Lato" panose="020F0502020204030203" pitchFamily="34" charset="0"/>
              </a:rPr>
              <a:t>: Aroma, Flavor, Aftertaste, Acidity, Body, Balance, Uniformity, Clean Cup, Sweetness.</a:t>
            </a:r>
          </a:p>
          <a:p>
            <a:pPr algn="l">
              <a:buFont typeface="Arial" panose="020B0604020202020204" pitchFamily="34" charset="0"/>
              <a:buChar char="•"/>
            </a:pPr>
            <a:r>
              <a:rPr lang="en-US" sz="2000" b="1" i="0" dirty="0">
                <a:solidFill>
                  <a:srgbClr val="333333"/>
                </a:solidFill>
                <a:effectLst/>
                <a:latin typeface="Lato" panose="020F0502020204030203" pitchFamily="34" charset="0"/>
              </a:rPr>
              <a:t>Defects</a:t>
            </a:r>
            <a:r>
              <a:rPr lang="en-US" sz="2000" b="0" i="0" dirty="0">
                <a:solidFill>
                  <a:srgbClr val="333333"/>
                </a:solidFill>
                <a:effectLst/>
                <a:latin typeface="Lato" panose="020F0502020204030203" pitchFamily="34" charset="0"/>
              </a:rPr>
              <a:t>: Category One (visual defects) and Category Two (taste defects).</a:t>
            </a:r>
          </a:p>
          <a:p>
            <a:pPr algn="l">
              <a:buFont typeface="Arial" panose="020B0604020202020204" pitchFamily="34" charset="0"/>
              <a:buChar char="•"/>
            </a:pPr>
            <a:r>
              <a:rPr lang="en-US" sz="2000" b="1" i="0" dirty="0">
                <a:solidFill>
                  <a:srgbClr val="333333"/>
                </a:solidFill>
                <a:effectLst/>
                <a:latin typeface="Lato" panose="020F0502020204030203" pitchFamily="34" charset="0"/>
              </a:rPr>
              <a:t>Processing Methods</a:t>
            </a:r>
            <a:r>
              <a:rPr lang="en-US" sz="2000" b="0" i="0" dirty="0">
                <a:solidFill>
                  <a:srgbClr val="333333"/>
                </a:solidFill>
                <a:effectLst/>
                <a:latin typeface="Lato" panose="020F0502020204030203" pitchFamily="34" charset="0"/>
              </a:rPr>
              <a:t>: Washed/Wet, Natural/Dry, Pulped Natural/Honey, etc.</a:t>
            </a:r>
          </a:p>
          <a:p>
            <a:pPr algn="l">
              <a:buFont typeface="Arial" panose="020B0604020202020204" pitchFamily="34" charset="0"/>
              <a:buChar char="•"/>
            </a:pPr>
            <a:r>
              <a:rPr lang="en-US" sz="2000" b="1" i="0" dirty="0">
                <a:solidFill>
                  <a:srgbClr val="333333"/>
                </a:solidFill>
                <a:effectLst/>
                <a:latin typeface="Lato" panose="020F0502020204030203" pitchFamily="34" charset="0"/>
              </a:rPr>
              <a:t>Origin Information</a:t>
            </a:r>
            <a:r>
              <a:rPr lang="en-US" sz="2000" b="0" i="0" dirty="0">
                <a:solidFill>
                  <a:srgbClr val="333333"/>
                </a:solidFill>
                <a:effectLst/>
                <a:latin typeface="Lato" panose="020F0502020204030203" pitchFamily="34" charset="0"/>
              </a:rPr>
              <a:t>: Country of origin, harvest year, and coffee variety.</a:t>
            </a:r>
          </a:p>
          <a:p>
            <a:endParaRPr lang="en-IN" dirty="0"/>
          </a:p>
        </p:txBody>
      </p:sp>
    </p:spTree>
    <p:extLst>
      <p:ext uri="{BB962C8B-B14F-4D97-AF65-F5344CB8AC3E}">
        <p14:creationId xmlns:p14="http://schemas.microsoft.com/office/powerpoint/2010/main" val="19172818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E06C4A-FDF9-1C55-2D0E-5A7EB20C385C}"/>
              </a:ext>
            </a:extLst>
          </p:cNvPr>
          <p:cNvSpPr>
            <a:spLocks noGrp="1"/>
          </p:cNvSpPr>
          <p:nvPr>
            <p:ph type="title"/>
          </p:nvPr>
        </p:nvSpPr>
        <p:spPr>
          <a:xfrm>
            <a:off x="838200" y="758680"/>
            <a:ext cx="10515600" cy="1325563"/>
          </a:xfrm>
        </p:spPr>
        <p:txBody>
          <a:bodyPr>
            <a:normAutofit fontScale="90000"/>
          </a:bodyPr>
          <a:lstStyle/>
          <a:p>
            <a:r>
              <a:rPr lang="en-US" sz="3100" b="0" i="0" dirty="0">
                <a:effectLst/>
                <a:latin typeface="Roboto" panose="02000000000000000000" pitchFamily="2" charset="0"/>
              </a:rPr>
              <a:t>Global Coffee Quality Analysis: Evaluating Coffee Origins, Attributes, and Quality Scores</a:t>
            </a:r>
            <a:br>
              <a:rPr lang="en-US" b="0" i="0" dirty="0">
                <a:effectLst/>
                <a:latin typeface="Roboto" panose="02000000000000000000" pitchFamily="2" charset="0"/>
              </a:rPr>
            </a:br>
            <a:endParaRPr lang="en-IN" dirty="0"/>
          </a:p>
        </p:txBody>
      </p:sp>
      <p:sp>
        <p:nvSpPr>
          <p:cNvPr id="3" name="Content Placeholder 2">
            <a:extLst>
              <a:ext uri="{FF2B5EF4-FFF2-40B4-BE49-F238E27FC236}">
                <a16:creationId xmlns:a16="http://schemas.microsoft.com/office/drawing/2014/main" id="{597996D7-92FB-EEAD-3462-8FD41D8037B1}"/>
              </a:ext>
            </a:extLst>
          </p:cNvPr>
          <p:cNvSpPr>
            <a:spLocks noGrp="1"/>
          </p:cNvSpPr>
          <p:nvPr>
            <p:ph idx="1"/>
          </p:nvPr>
        </p:nvSpPr>
        <p:spPr>
          <a:xfrm>
            <a:off x="838200" y="2167370"/>
            <a:ext cx="10515600" cy="4351338"/>
          </a:xfrm>
        </p:spPr>
        <p:txBody>
          <a:bodyPr>
            <a:normAutofit/>
          </a:bodyPr>
          <a:lstStyle/>
          <a:p>
            <a:r>
              <a:rPr lang="en-US" sz="2000" dirty="0">
                <a:solidFill>
                  <a:srgbClr val="333333"/>
                </a:solidFill>
                <a:latin typeface="Lato" panose="020F0502020204030203" pitchFamily="34" charset="0"/>
              </a:rPr>
              <a:t>T</a:t>
            </a:r>
            <a:r>
              <a:rPr lang="en-US" sz="2000" b="0" i="0" dirty="0">
                <a:solidFill>
                  <a:srgbClr val="333333"/>
                </a:solidFill>
                <a:effectLst/>
                <a:latin typeface="Lato" panose="020F0502020204030203" pitchFamily="34" charset="0"/>
              </a:rPr>
              <a:t>he distribution of different coffee processing methods across countries. The dominant processing method is “Washed/Wet,” followed by “Natural/Dry” and “Pulped Natural/Honey”.</a:t>
            </a:r>
          </a:p>
          <a:p>
            <a:r>
              <a:rPr lang="en-US" sz="2000" dirty="0">
                <a:solidFill>
                  <a:srgbClr val="333333"/>
                </a:solidFill>
                <a:latin typeface="Lato" panose="020F0502020204030203" pitchFamily="34" charset="0"/>
              </a:rPr>
              <a:t>T</a:t>
            </a:r>
            <a:r>
              <a:rPr lang="en-US" sz="2000" b="0" i="0" dirty="0">
                <a:solidFill>
                  <a:srgbClr val="333333"/>
                </a:solidFill>
                <a:effectLst/>
                <a:latin typeface="Lato" panose="020F0502020204030203" pitchFamily="34" charset="0"/>
              </a:rPr>
              <a:t>he coffee samples evaluated and graded each month, notably, the peak grading month is November, followed by January and April.</a:t>
            </a:r>
          </a:p>
          <a:p>
            <a:r>
              <a:rPr lang="en-US" sz="2000" b="0" i="0" dirty="0">
                <a:solidFill>
                  <a:srgbClr val="333333"/>
                </a:solidFill>
                <a:effectLst/>
                <a:latin typeface="Lato" panose="020F0502020204030203" pitchFamily="34" charset="0"/>
              </a:rPr>
              <a:t>Category One defects are more severe and visually identifiable, whereas Category Two defects are subtle and detected through tasting.</a:t>
            </a:r>
          </a:p>
          <a:p>
            <a:r>
              <a:rPr lang="en-US" sz="2000" dirty="0">
                <a:solidFill>
                  <a:srgbClr val="333333"/>
                </a:solidFill>
                <a:latin typeface="Lato" panose="020F0502020204030203" pitchFamily="34" charset="0"/>
              </a:rPr>
              <a:t>Countries by highest cup points are Taiwan, Guatemala, Columbia.</a:t>
            </a:r>
          </a:p>
          <a:p>
            <a:pPr marL="0" indent="0">
              <a:buNone/>
            </a:pPr>
            <a:endParaRPr lang="en-US" sz="2000" dirty="0">
              <a:solidFill>
                <a:srgbClr val="333333"/>
              </a:solidFill>
              <a:latin typeface="Lato" panose="020F0502020204030203" pitchFamily="34" charset="0"/>
            </a:endParaRPr>
          </a:p>
          <a:p>
            <a:endParaRPr lang="en-US" sz="2000" b="0" i="0" dirty="0">
              <a:solidFill>
                <a:srgbClr val="333333"/>
              </a:solidFill>
              <a:effectLst/>
              <a:latin typeface="Lato" panose="020F0502020204030203" pitchFamily="34" charset="0"/>
            </a:endParaRPr>
          </a:p>
          <a:p>
            <a:endParaRPr lang="en-IN" sz="2000" dirty="0"/>
          </a:p>
        </p:txBody>
      </p:sp>
    </p:spTree>
    <p:extLst>
      <p:ext uri="{BB962C8B-B14F-4D97-AF65-F5344CB8AC3E}">
        <p14:creationId xmlns:p14="http://schemas.microsoft.com/office/powerpoint/2010/main" val="35785260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7F3132-34B1-09DA-904F-AE48DD44D216}"/>
              </a:ext>
            </a:extLst>
          </p:cNvPr>
          <p:cNvSpPr>
            <a:spLocks noGrp="1"/>
          </p:cNvSpPr>
          <p:nvPr>
            <p:ph type="title"/>
          </p:nvPr>
        </p:nvSpPr>
        <p:spPr/>
        <p:txBody>
          <a:bodyPr>
            <a:normAutofit/>
          </a:bodyPr>
          <a:lstStyle/>
          <a:p>
            <a:r>
              <a:rPr lang="en-IN" sz="3600" dirty="0">
                <a:latin typeface="Roboto" panose="02000000000000000000" pitchFamily="2" charset="0"/>
                <a:ea typeface="Roboto" panose="02000000000000000000" pitchFamily="2" charset="0"/>
                <a:cs typeface="Roboto" panose="02000000000000000000" pitchFamily="2" charset="0"/>
              </a:rPr>
              <a:t>Insights</a:t>
            </a:r>
          </a:p>
        </p:txBody>
      </p:sp>
      <p:sp>
        <p:nvSpPr>
          <p:cNvPr id="3" name="Content Placeholder 2">
            <a:extLst>
              <a:ext uri="{FF2B5EF4-FFF2-40B4-BE49-F238E27FC236}">
                <a16:creationId xmlns:a16="http://schemas.microsoft.com/office/drawing/2014/main" id="{0BB2031B-1E5F-71A9-AA58-16F6C6D09C3D}"/>
              </a:ext>
            </a:extLst>
          </p:cNvPr>
          <p:cNvSpPr>
            <a:spLocks noGrp="1"/>
          </p:cNvSpPr>
          <p:nvPr>
            <p:ph idx="1"/>
          </p:nvPr>
        </p:nvSpPr>
        <p:spPr/>
        <p:txBody>
          <a:bodyPr/>
          <a:lstStyle/>
          <a:p>
            <a:r>
              <a:rPr lang="en-IN" dirty="0"/>
              <a:t>Aroma, </a:t>
            </a:r>
            <a:r>
              <a:rPr lang="en-IN" dirty="0" err="1"/>
              <a:t>Flavor,Acidity,Body</a:t>
            </a:r>
            <a:r>
              <a:rPr lang="en-IN" dirty="0"/>
              <a:t> are the key attributes that impact coffee quality much. Castillo and Redburn are the top two coffee qualities.</a:t>
            </a:r>
          </a:p>
          <a:p>
            <a:r>
              <a:rPr lang="en-IN" dirty="0"/>
              <a:t>The processing method impacts the coffee bean attributes such as Acidity, Aroma, Body, Balance.</a:t>
            </a:r>
          </a:p>
          <a:p>
            <a:r>
              <a:rPr lang="en-IN" dirty="0"/>
              <a:t>Regions in high altitude produces good quality coffee beans.</a:t>
            </a:r>
          </a:p>
          <a:p>
            <a:r>
              <a:rPr lang="en-IN" dirty="0"/>
              <a:t>Beans washed with Double Anaerobic washed, Semi Washed and Honey methods has high cup points.</a:t>
            </a:r>
          </a:p>
        </p:txBody>
      </p:sp>
    </p:spTree>
    <p:extLst>
      <p:ext uri="{BB962C8B-B14F-4D97-AF65-F5344CB8AC3E}">
        <p14:creationId xmlns:p14="http://schemas.microsoft.com/office/powerpoint/2010/main" val="16341311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29725-B10C-2740-3EBD-5B1D2D9E85E6}"/>
              </a:ext>
            </a:extLst>
          </p:cNvPr>
          <p:cNvSpPr>
            <a:spLocks noGrp="1"/>
          </p:cNvSpPr>
          <p:nvPr>
            <p:ph type="title"/>
          </p:nvPr>
        </p:nvSpPr>
        <p:spPr>
          <a:xfrm>
            <a:off x="838200" y="681037"/>
            <a:ext cx="10515600" cy="1325563"/>
          </a:xfrm>
        </p:spPr>
        <p:txBody>
          <a:bodyPr/>
          <a:lstStyle/>
          <a:p>
            <a:r>
              <a:rPr lang="en-IN" b="0" i="0" dirty="0">
                <a:effectLst/>
                <a:latin typeface="Roboto" panose="02000000000000000000" pitchFamily="2" charset="0"/>
              </a:rPr>
              <a:t>Conclusion</a:t>
            </a:r>
            <a:br>
              <a:rPr lang="en-IN" b="0" i="0" dirty="0">
                <a:effectLst/>
                <a:latin typeface="Roboto" panose="02000000000000000000" pitchFamily="2" charset="0"/>
              </a:rPr>
            </a:br>
            <a:endParaRPr lang="en-IN" dirty="0"/>
          </a:p>
        </p:txBody>
      </p:sp>
      <p:sp>
        <p:nvSpPr>
          <p:cNvPr id="3" name="Content Placeholder 2">
            <a:extLst>
              <a:ext uri="{FF2B5EF4-FFF2-40B4-BE49-F238E27FC236}">
                <a16:creationId xmlns:a16="http://schemas.microsoft.com/office/drawing/2014/main" id="{ED29CB99-4353-898F-F6DE-609F00F3FCB8}"/>
              </a:ext>
            </a:extLst>
          </p:cNvPr>
          <p:cNvSpPr>
            <a:spLocks noGrp="1"/>
          </p:cNvSpPr>
          <p:nvPr>
            <p:ph idx="1"/>
          </p:nvPr>
        </p:nvSpPr>
        <p:spPr>
          <a:xfrm>
            <a:off x="708890" y="1760970"/>
            <a:ext cx="10515600" cy="4351338"/>
          </a:xfrm>
        </p:spPr>
        <p:txBody>
          <a:bodyPr>
            <a:normAutofit/>
          </a:bodyPr>
          <a:lstStyle/>
          <a:p>
            <a:pPr marL="0" indent="0">
              <a:buNone/>
            </a:pPr>
            <a:r>
              <a:rPr lang="en-US" sz="2000" b="0" i="0" dirty="0">
                <a:solidFill>
                  <a:srgbClr val="333333"/>
                </a:solidFill>
                <a:effectLst/>
                <a:latin typeface="Lato" panose="020F0502020204030203" pitchFamily="34" charset="0"/>
              </a:rPr>
              <a:t>This data analytics project, using </a:t>
            </a:r>
            <a:r>
              <a:rPr lang="en-US" sz="2000" b="1" i="0" dirty="0">
                <a:solidFill>
                  <a:srgbClr val="333333"/>
                </a:solidFill>
                <a:effectLst/>
                <a:latin typeface="Lato" panose="020F0502020204030203" pitchFamily="34" charset="0"/>
              </a:rPr>
              <a:t>Power BI</a:t>
            </a:r>
            <a:r>
              <a:rPr lang="en-US" sz="2000" b="0" i="0" dirty="0">
                <a:solidFill>
                  <a:srgbClr val="333333"/>
                </a:solidFill>
                <a:effectLst/>
                <a:latin typeface="Lato" panose="020F0502020204030203" pitchFamily="34" charset="0"/>
              </a:rPr>
              <a:t>, uncovers valuable insights into the factors that drive coffee quality, from processing methods to defect management. By focusing on these key variables, businesses can make more informed decisions that enhance coffee quality and streamline their supply chains. The findings from this analysis offer a clear path forward for improving quality control and operational efficiency in the global coffee market.</a:t>
            </a:r>
            <a:endParaRPr lang="en-IN" sz="2000" dirty="0"/>
          </a:p>
        </p:txBody>
      </p:sp>
    </p:spTree>
    <p:extLst>
      <p:ext uri="{BB962C8B-B14F-4D97-AF65-F5344CB8AC3E}">
        <p14:creationId xmlns:p14="http://schemas.microsoft.com/office/powerpoint/2010/main" val="8498816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082993-9CB2-086A-0B45-84F903FE4A2D}"/>
              </a:ext>
            </a:extLst>
          </p:cNvPr>
          <p:cNvSpPr>
            <a:spLocks noGrp="1"/>
          </p:cNvSpPr>
          <p:nvPr>
            <p:ph type="title"/>
          </p:nvPr>
        </p:nvSpPr>
        <p:spPr/>
        <p:txBody>
          <a:bodyPr/>
          <a:lstStyle/>
          <a:p>
            <a:endParaRPr lang="en-IN"/>
          </a:p>
        </p:txBody>
      </p:sp>
      <p:pic>
        <p:nvPicPr>
          <p:cNvPr id="1026" name="Picture 2" descr="3,363 Coffee Thank You Royalty-Free Photos and Stock Images | Shutterstock">
            <a:extLst>
              <a:ext uri="{FF2B5EF4-FFF2-40B4-BE49-F238E27FC236}">
                <a16:creationId xmlns:a16="http://schemas.microsoft.com/office/drawing/2014/main" id="{60BF97E4-D511-C8CE-4A83-FDB4834C003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546372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519</Words>
  <Application>Microsoft Office PowerPoint</Application>
  <PresentationFormat>Widescreen</PresentationFormat>
  <Paragraphs>32</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Calibri Light</vt:lpstr>
      <vt:lpstr>Lato</vt:lpstr>
      <vt:lpstr>Roboto</vt:lpstr>
      <vt:lpstr>Office Theme</vt:lpstr>
      <vt:lpstr>Coffee Quality Analysis With Power BI </vt:lpstr>
      <vt:lpstr>Introduction </vt:lpstr>
      <vt:lpstr>Objectives </vt:lpstr>
      <vt:lpstr>Data Overview of Coffee Quality Data from CQI </vt:lpstr>
      <vt:lpstr>Global Coffee Quality Analysis: Evaluating Coffee Origins, Attributes, and Quality Scores </vt:lpstr>
      <vt:lpstr>Insights</vt:lpstr>
      <vt:lpstr>Conclusion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Harshitha Reddy Manda</dc:creator>
  <cp:lastModifiedBy>Harshitha Reddy Manda</cp:lastModifiedBy>
  <cp:revision>1</cp:revision>
  <dcterms:created xsi:type="dcterms:W3CDTF">2025-02-08T14:48:04Z</dcterms:created>
  <dcterms:modified xsi:type="dcterms:W3CDTF">2025-02-08T14:50:42Z</dcterms:modified>
</cp:coreProperties>
</file>