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9" r:id="rId3"/>
    <p:sldId id="257" r:id="rId4"/>
    <p:sldId id="258" r:id="rId5"/>
    <p:sldId id="260" r:id="rId6"/>
    <p:sldId id="261" r:id="rId7"/>
    <p:sldId id="262" r:id="rId8"/>
    <p:sldId id="263" r:id="rId9"/>
    <p:sldId id="264" r:id="rId10"/>
    <p:sldId id="265" r:id="rId11"/>
    <p:sldId id="266" r:id="rId12"/>
    <p:sldId id="267" r:id="rId13"/>
    <p:sldId id="268" r:id="rId14"/>
    <p:sldId id="271" r:id="rId15"/>
    <p:sldId id="269"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81" d="100"/>
          <a:sy n="81" d="100"/>
        </p:scale>
        <p:origin x="75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BA458FD-AD07-40EA-B0FB-8819544143F1}" type="datetimeFigureOut">
              <a:rPr lang="en-IN" smtClean="0"/>
              <a:t>24-03-2025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26696C-4B4F-4BBD-9E44-2E689C4E8007}"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9321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A458FD-AD07-40EA-B0FB-8819544143F1}" type="datetimeFigureOut">
              <a:rPr lang="en-IN" smtClean="0"/>
              <a:t>24-03-2025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26696C-4B4F-4BBD-9E44-2E689C4E8007}" type="slidenum">
              <a:rPr lang="en-IN" smtClean="0"/>
              <a:t>‹#›</a:t>
            </a:fld>
            <a:endParaRPr lang="en-IN"/>
          </a:p>
        </p:txBody>
      </p:sp>
    </p:spTree>
    <p:extLst>
      <p:ext uri="{BB962C8B-B14F-4D97-AF65-F5344CB8AC3E}">
        <p14:creationId xmlns:p14="http://schemas.microsoft.com/office/powerpoint/2010/main" val="4180603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A458FD-AD07-40EA-B0FB-8819544143F1}" type="datetimeFigureOut">
              <a:rPr lang="en-IN" smtClean="0"/>
              <a:t>24-03-2025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26696C-4B4F-4BBD-9E44-2E689C4E8007}" type="slidenum">
              <a:rPr lang="en-IN" smtClean="0"/>
              <a:t>‹#›</a:t>
            </a:fld>
            <a:endParaRPr lang="en-IN"/>
          </a:p>
        </p:txBody>
      </p:sp>
    </p:spTree>
    <p:extLst>
      <p:ext uri="{BB962C8B-B14F-4D97-AF65-F5344CB8AC3E}">
        <p14:creationId xmlns:p14="http://schemas.microsoft.com/office/powerpoint/2010/main" val="1306516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A458FD-AD07-40EA-B0FB-8819544143F1}" type="datetimeFigureOut">
              <a:rPr lang="en-IN" smtClean="0"/>
              <a:t>24-03-2025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26696C-4B4F-4BBD-9E44-2E689C4E8007}" type="slidenum">
              <a:rPr lang="en-IN" smtClean="0"/>
              <a:t>‹#›</a:t>
            </a:fld>
            <a:endParaRPr lang="en-IN"/>
          </a:p>
        </p:txBody>
      </p:sp>
    </p:spTree>
    <p:extLst>
      <p:ext uri="{BB962C8B-B14F-4D97-AF65-F5344CB8AC3E}">
        <p14:creationId xmlns:p14="http://schemas.microsoft.com/office/powerpoint/2010/main" val="2420239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A458FD-AD07-40EA-B0FB-8819544143F1}" type="datetimeFigureOut">
              <a:rPr lang="en-IN" smtClean="0"/>
              <a:t>24-03-2025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26696C-4B4F-4BBD-9E44-2E689C4E8007}"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7588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A458FD-AD07-40EA-B0FB-8819544143F1}" type="datetimeFigureOut">
              <a:rPr lang="en-IN" smtClean="0"/>
              <a:t>24-03-2025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26696C-4B4F-4BBD-9E44-2E689C4E8007}" type="slidenum">
              <a:rPr lang="en-IN" smtClean="0"/>
              <a:t>‹#›</a:t>
            </a:fld>
            <a:endParaRPr lang="en-IN"/>
          </a:p>
        </p:txBody>
      </p:sp>
    </p:spTree>
    <p:extLst>
      <p:ext uri="{BB962C8B-B14F-4D97-AF65-F5344CB8AC3E}">
        <p14:creationId xmlns:p14="http://schemas.microsoft.com/office/powerpoint/2010/main" val="1787322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A458FD-AD07-40EA-B0FB-8819544143F1}" type="datetimeFigureOut">
              <a:rPr lang="en-IN" smtClean="0"/>
              <a:t>24-03-2025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626696C-4B4F-4BBD-9E44-2E689C4E8007}" type="slidenum">
              <a:rPr lang="en-IN" smtClean="0"/>
              <a:t>‹#›</a:t>
            </a:fld>
            <a:endParaRPr lang="en-IN"/>
          </a:p>
        </p:txBody>
      </p:sp>
    </p:spTree>
    <p:extLst>
      <p:ext uri="{BB962C8B-B14F-4D97-AF65-F5344CB8AC3E}">
        <p14:creationId xmlns:p14="http://schemas.microsoft.com/office/powerpoint/2010/main" val="3226585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A458FD-AD07-40EA-B0FB-8819544143F1}" type="datetimeFigureOut">
              <a:rPr lang="en-IN" smtClean="0"/>
              <a:t>24-03-2025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626696C-4B4F-4BBD-9E44-2E689C4E8007}" type="slidenum">
              <a:rPr lang="en-IN" smtClean="0"/>
              <a:t>‹#›</a:t>
            </a:fld>
            <a:endParaRPr lang="en-IN"/>
          </a:p>
        </p:txBody>
      </p:sp>
    </p:spTree>
    <p:extLst>
      <p:ext uri="{BB962C8B-B14F-4D97-AF65-F5344CB8AC3E}">
        <p14:creationId xmlns:p14="http://schemas.microsoft.com/office/powerpoint/2010/main" val="4131613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BA458FD-AD07-40EA-B0FB-8819544143F1}" type="datetimeFigureOut">
              <a:rPr lang="en-IN" smtClean="0"/>
              <a:t>24-03-2025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E626696C-4B4F-4BBD-9E44-2E689C4E8007}" type="slidenum">
              <a:rPr lang="en-IN" smtClean="0"/>
              <a:t>‹#›</a:t>
            </a:fld>
            <a:endParaRPr lang="en-IN"/>
          </a:p>
        </p:txBody>
      </p:sp>
    </p:spTree>
    <p:extLst>
      <p:ext uri="{BB962C8B-B14F-4D97-AF65-F5344CB8AC3E}">
        <p14:creationId xmlns:p14="http://schemas.microsoft.com/office/powerpoint/2010/main" val="3828310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BA458FD-AD07-40EA-B0FB-8819544143F1}" type="datetimeFigureOut">
              <a:rPr lang="en-IN" smtClean="0"/>
              <a:t>24-03-2025</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626696C-4B4F-4BBD-9E44-2E689C4E8007}" type="slidenum">
              <a:rPr lang="en-IN" smtClean="0"/>
              <a:t>‹#›</a:t>
            </a:fld>
            <a:endParaRPr lang="en-IN"/>
          </a:p>
        </p:txBody>
      </p:sp>
    </p:spTree>
    <p:extLst>
      <p:ext uri="{BB962C8B-B14F-4D97-AF65-F5344CB8AC3E}">
        <p14:creationId xmlns:p14="http://schemas.microsoft.com/office/powerpoint/2010/main" val="2429830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A458FD-AD07-40EA-B0FB-8819544143F1}" type="datetimeFigureOut">
              <a:rPr lang="en-IN" smtClean="0"/>
              <a:t>24-03-2025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26696C-4B4F-4BBD-9E44-2E689C4E8007}" type="slidenum">
              <a:rPr lang="en-IN" smtClean="0"/>
              <a:t>‹#›</a:t>
            </a:fld>
            <a:endParaRPr lang="en-IN"/>
          </a:p>
        </p:txBody>
      </p:sp>
    </p:spTree>
    <p:extLst>
      <p:ext uri="{BB962C8B-B14F-4D97-AF65-F5344CB8AC3E}">
        <p14:creationId xmlns:p14="http://schemas.microsoft.com/office/powerpoint/2010/main" val="3744842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BA458FD-AD07-40EA-B0FB-8819544143F1}" type="datetimeFigureOut">
              <a:rPr lang="en-IN" smtClean="0"/>
              <a:t>24-03-2025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626696C-4B4F-4BBD-9E44-2E689C4E8007}"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352455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data.gov.in/" TargetMode="External"/><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mailto:harshithasai4073@gmail.com"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073A0-E86C-96C6-643B-32BF2D6D1B15}"/>
              </a:ext>
            </a:extLst>
          </p:cNvPr>
          <p:cNvSpPr>
            <a:spLocks noGrp="1"/>
          </p:cNvSpPr>
          <p:nvPr>
            <p:ph type="ctrTitle"/>
          </p:nvPr>
        </p:nvSpPr>
        <p:spPr>
          <a:xfrm>
            <a:off x="1404722" y="1358272"/>
            <a:ext cx="9382555" cy="2783542"/>
          </a:xfrm>
        </p:spPr>
        <p:txBody>
          <a:bodyPr>
            <a:normAutofit/>
          </a:bodyPr>
          <a:lstStyle/>
          <a:p>
            <a:r>
              <a:rPr lang="en-US" sz="6400" dirty="0">
                <a:latin typeface="Times New Roman" panose="02020603050405020304" pitchFamily="18" charset="0"/>
                <a:cs typeface="Times New Roman" panose="02020603050405020304" pitchFamily="18" charset="0"/>
              </a:rPr>
              <a:t>Petroleum Product Consumption Analysis</a:t>
            </a:r>
            <a:endParaRPr lang="en-IN" sz="6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FF09EBF-FFB9-8612-EDAE-9E5C49960C99}"/>
              </a:ext>
            </a:extLst>
          </p:cNvPr>
          <p:cNvPicPr>
            <a:picLocks noChangeAspect="1"/>
          </p:cNvPicPr>
          <p:nvPr/>
        </p:nvPicPr>
        <p:blipFill>
          <a:blip r:embed="rId2"/>
          <a:stretch>
            <a:fillRect/>
          </a:stretch>
        </p:blipFill>
        <p:spPr>
          <a:xfrm>
            <a:off x="297552" y="176980"/>
            <a:ext cx="687372" cy="934066"/>
          </a:xfrm>
          <a:prstGeom prst="rect">
            <a:avLst/>
          </a:prstGeom>
        </p:spPr>
      </p:pic>
      <p:sp>
        <p:nvSpPr>
          <p:cNvPr id="6" name="TextBox 5">
            <a:extLst>
              <a:ext uri="{FF2B5EF4-FFF2-40B4-BE49-F238E27FC236}">
                <a16:creationId xmlns:a16="http://schemas.microsoft.com/office/drawing/2014/main" id="{C88E6E30-0CF0-DAAF-2D9D-DFE024B7B489}"/>
              </a:ext>
            </a:extLst>
          </p:cNvPr>
          <p:cNvSpPr txBox="1"/>
          <p:nvPr/>
        </p:nvSpPr>
        <p:spPr>
          <a:xfrm>
            <a:off x="1097280" y="259111"/>
            <a:ext cx="6094428" cy="461665"/>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Indian Government Dataset Analysis</a:t>
            </a:r>
          </a:p>
        </p:txBody>
      </p:sp>
      <p:sp>
        <p:nvSpPr>
          <p:cNvPr id="8" name="TextBox 7">
            <a:extLst>
              <a:ext uri="{FF2B5EF4-FFF2-40B4-BE49-F238E27FC236}">
                <a16:creationId xmlns:a16="http://schemas.microsoft.com/office/drawing/2014/main" id="{CC70FD83-74B1-9985-572A-6B4FB0125403}"/>
              </a:ext>
            </a:extLst>
          </p:cNvPr>
          <p:cNvSpPr txBox="1"/>
          <p:nvPr/>
        </p:nvSpPr>
        <p:spPr>
          <a:xfrm>
            <a:off x="558538" y="4779310"/>
            <a:ext cx="6094428" cy="1477328"/>
          </a:xfrm>
          <a:prstGeom prst="rect">
            <a:avLst/>
          </a:prstGeom>
          <a:noFill/>
        </p:spPr>
        <p:txBody>
          <a:bodyPr wrap="square">
            <a:spAutoFit/>
          </a:bodyPr>
          <a:lstStyle/>
          <a:p>
            <a:r>
              <a:rPr lang="en-IN" sz="1800" dirty="0">
                <a:latin typeface="Androgyne" panose="05080000000003050000" pitchFamily="82" charset="0"/>
              </a:rPr>
              <a:t>Source: </a:t>
            </a:r>
            <a:r>
              <a:rPr lang="en-IN" sz="1800" dirty="0">
                <a:latin typeface="Androgyne" panose="05080000000003050000" pitchFamily="82" charset="0"/>
                <a:hlinkClick r:id="rId3"/>
              </a:rPr>
              <a:t>https://www.data.gov.in/</a:t>
            </a:r>
            <a:endParaRPr lang="en-IN" dirty="0">
              <a:latin typeface="Androgyne" panose="05080000000003050000" pitchFamily="82" charset="0"/>
            </a:endParaRPr>
          </a:p>
          <a:p>
            <a:r>
              <a:rPr lang="en-IN" dirty="0">
                <a:latin typeface="Androgyne" panose="05080000000003050000" pitchFamily="82" charset="0"/>
              </a:rPr>
              <a:t>    </a:t>
            </a:r>
            <a:r>
              <a:rPr lang="en-IN" sz="1800" dirty="0">
                <a:latin typeface="Androgyne" panose="05080000000003050000" pitchFamily="82" charset="0"/>
              </a:rPr>
              <a:t>Email : </a:t>
            </a:r>
            <a:r>
              <a:rPr lang="en-IN" sz="1800" dirty="0">
                <a:latin typeface="Androgyne" panose="05080000000003050000" pitchFamily="82" charset="0"/>
                <a:hlinkClick r:id="rId4"/>
              </a:rPr>
              <a:t>harshithasai4073@gmail.com</a:t>
            </a:r>
            <a:endParaRPr lang="en-IN" sz="1800" dirty="0">
              <a:latin typeface="Androgyne" panose="05080000000003050000" pitchFamily="82" charset="0"/>
            </a:endParaRPr>
          </a:p>
          <a:p>
            <a:r>
              <a:rPr lang="en-IN" dirty="0">
                <a:latin typeface="Androgyne" panose="05080000000003050000" pitchFamily="82" charset="0"/>
              </a:rPr>
              <a:t>    Contact: 7207012049</a:t>
            </a:r>
          </a:p>
          <a:p>
            <a:r>
              <a:rPr lang="en-IN" sz="1800" dirty="0">
                <a:latin typeface="Androgyne" panose="05080000000003050000" pitchFamily="82" charset="0"/>
              </a:rPr>
              <a:t>    </a:t>
            </a:r>
            <a:r>
              <a:rPr lang="en-US" sz="1800" dirty="0">
                <a:latin typeface="Androgyne" panose="05080000000003050000" pitchFamily="82" charset="0"/>
              </a:rPr>
              <a:t>LinkedIn: </a:t>
            </a:r>
            <a:r>
              <a:rPr lang="en-US" sz="1800" dirty="0">
                <a:latin typeface="Androgyne" panose="05080000000003050000" pitchFamily="82" charset="0"/>
                <a:hlinkClick r:id="" action="ppaction://hlinkshowjump?jump=firstslide"/>
              </a:rPr>
              <a:t>https://www.linkedin.com/in/harshithasaimadala/</a:t>
            </a:r>
            <a:br>
              <a:rPr lang="en-IN" sz="1800" dirty="0">
                <a:latin typeface="Androgyne" panose="05080000000003050000" pitchFamily="82" charset="0"/>
                <a:hlinkClick r:id="" action="ppaction://hlinkshowjump?jump=firstslide"/>
              </a:rPr>
            </a:br>
            <a:r>
              <a:rPr lang="en-IN" sz="1800" dirty="0">
                <a:latin typeface="Androgyne" panose="05080000000003050000" pitchFamily="82" charset="0"/>
              </a:rPr>
              <a:t>    </a:t>
            </a:r>
            <a:endParaRPr lang="en-IN" dirty="0"/>
          </a:p>
        </p:txBody>
      </p:sp>
      <p:pic>
        <p:nvPicPr>
          <p:cNvPr id="9" name="Picture 8">
            <a:extLst>
              <a:ext uri="{FF2B5EF4-FFF2-40B4-BE49-F238E27FC236}">
                <a16:creationId xmlns:a16="http://schemas.microsoft.com/office/drawing/2014/main" id="{5346C742-EEB6-17F8-033E-14089D34F2CA}"/>
              </a:ext>
            </a:extLst>
          </p:cNvPr>
          <p:cNvPicPr>
            <a:picLocks noChangeAspect="1"/>
          </p:cNvPicPr>
          <p:nvPr/>
        </p:nvPicPr>
        <p:blipFill>
          <a:blip r:embed="rId5"/>
          <a:stretch>
            <a:fillRect/>
          </a:stretch>
        </p:blipFill>
        <p:spPr>
          <a:xfrm>
            <a:off x="641238" y="5187298"/>
            <a:ext cx="199921" cy="107353"/>
          </a:xfrm>
          <a:prstGeom prst="rect">
            <a:avLst/>
          </a:prstGeom>
        </p:spPr>
      </p:pic>
      <p:pic>
        <p:nvPicPr>
          <p:cNvPr id="10" name="Picture 9">
            <a:extLst>
              <a:ext uri="{FF2B5EF4-FFF2-40B4-BE49-F238E27FC236}">
                <a16:creationId xmlns:a16="http://schemas.microsoft.com/office/drawing/2014/main" id="{C7B14519-431D-080F-3987-AA7CBE9BDB63}"/>
              </a:ext>
            </a:extLst>
          </p:cNvPr>
          <p:cNvPicPr>
            <a:picLocks noChangeAspect="1"/>
          </p:cNvPicPr>
          <p:nvPr/>
        </p:nvPicPr>
        <p:blipFill>
          <a:blip r:embed="rId6"/>
          <a:stretch>
            <a:fillRect/>
          </a:stretch>
        </p:blipFill>
        <p:spPr>
          <a:xfrm>
            <a:off x="614915" y="5446168"/>
            <a:ext cx="226244" cy="218190"/>
          </a:xfrm>
          <a:prstGeom prst="rect">
            <a:avLst/>
          </a:prstGeom>
        </p:spPr>
      </p:pic>
      <p:pic>
        <p:nvPicPr>
          <p:cNvPr id="11" name="Picture 2" descr="Linkedin icons for free download | Freepik">
            <a:extLst>
              <a:ext uri="{FF2B5EF4-FFF2-40B4-BE49-F238E27FC236}">
                <a16:creationId xmlns:a16="http://schemas.microsoft.com/office/drawing/2014/main" id="{A0556AC6-C706-5184-5926-1BED222475D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4915" y="5738777"/>
            <a:ext cx="226244" cy="212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6718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116F5-1FC8-3F15-D434-8E9B0A3B90B7}"/>
              </a:ext>
            </a:extLst>
          </p:cNvPr>
          <p:cNvSpPr>
            <a:spLocks noGrp="1"/>
          </p:cNvSpPr>
          <p:nvPr>
            <p:ph type="title"/>
          </p:nvPr>
        </p:nvSpPr>
        <p:spPr>
          <a:xfrm>
            <a:off x="1066800" y="107493"/>
            <a:ext cx="10058400" cy="1450757"/>
          </a:xfrm>
        </p:spPr>
        <p:txBody>
          <a:bodyPr>
            <a:normAutofit/>
          </a:bodyPr>
          <a:lstStyle/>
          <a:p>
            <a:r>
              <a:rPr lang="en-US" sz="3800" dirty="0">
                <a:latin typeface="Times New Roman" panose="02020603050405020304" pitchFamily="18" charset="0"/>
                <a:cs typeface="Times New Roman" panose="02020603050405020304" pitchFamily="18" charset="0"/>
              </a:rPr>
              <a:t>6)Top 10 Consumed Products</a:t>
            </a:r>
            <a:endParaRPr lang="en-IN" sz="3800" dirty="0">
              <a:latin typeface="Times New Roman" panose="02020603050405020304" pitchFamily="18" charset="0"/>
              <a:cs typeface="Times New Roman" panose="02020603050405020304" pitchFamily="18" charset="0"/>
            </a:endParaRPr>
          </a:p>
        </p:txBody>
      </p:sp>
      <p:pic>
        <p:nvPicPr>
          <p:cNvPr id="7170" name="Picture 2">
            <a:extLst>
              <a:ext uri="{FF2B5EF4-FFF2-40B4-BE49-F238E27FC236}">
                <a16:creationId xmlns:a16="http://schemas.microsoft.com/office/drawing/2014/main" id="{A5865435-8FED-B608-B874-44BDB93A441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40987" y="1846263"/>
            <a:ext cx="6370352"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9992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DA037-5EED-734C-FBB5-F7F2BC8D772A}"/>
              </a:ext>
            </a:extLst>
          </p:cNvPr>
          <p:cNvSpPr>
            <a:spLocks noGrp="1"/>
          </p:cNvSpPr>
          <p:nvPr>
            <p:ph type="title"/>
          </p:nvPr>
        </p:nvSpPr>
        <p:spPr/>
        <p:txBody>
          <a:bodyPr>
            <a:normAutofit/>
          </a:bodyPr>
          <a:lstStyle/>
          <a:p>
            <a:r>
              <a:rPr lang="en-US" sz="3800" dirty="0">
                <a:latin typeface="Times New Roman" panose="02020603050405020304" pitchFamily="18" charset="0"/>
                <a:cs typeface="Times New Roman" panose="02020603050405020304" pitchFamily="18" charset="0"/>
              </a:rPr>
              <a:t>7) Top 5 Consumed Products</a:t>
            </a:r>
            <a:endParaRPr lang="en-IN" sz="3800" dirty="0">
              <a:latin typeface="Times New Roman" panose="02020603050405020304" pitchFamily="18" charset="0"/>
              <a:cs typeface="Times New Roman" panose="02020603050405020304" pitchFamily="18" charset="0"/>
            </a:endParaRPr>
          </a:p>
        </p:txBody>
      </p:sp>
      <p:pic>
        <p:nvPicPr>
          <p:cNvPr id="8194" name="Picture 2">
            <a:extLst>
              <a:ext uri="{FF2B5EF4-FFF2-40B4-BE49-F238E27FC236}">
                <a16:creationId xmlns:a16="http://schemas.microsoft.com/office/drawing/2014/main" id="{40DCBA4A-5874-1D4E-8A02-9175E406D4B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76122" y="1846263"/>
            <a:ext cx="3900081"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9869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2BD8A-6358-8C98-E697-0807CB60C17F}"/>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8)Pair Plot Relationship between Numeric Features</a:t>
            </a:r>
            <a:endParaRPr lang="en-IN" sz="3600" dirty="0">
              <a:latin typeface="Times New Roman" panose="02020603050405020304" pitchFamily="18" charset="0"/>
              <a:cs typeface="Times New Roman" panose="02020603050405020304" pitchFamily="18" charset="0"/>
            </a:endParaRPr>
          </a:p>
        </p:txBody>
      </p:sp>
      <p:pic>
        <p:nvPicPr>
          <p:cNvPr id="9218" name="Picture 2">
            <a:extLst>
              <a:ext uri="{FF2B5EF4-FFF2-40B4-BE49-F238E27FC236}">
                <a16:creationId xmlns:a16="http://schemas.microsoft.com/office/drawing/2014/main" id="{F94BC4D2-9721-78D8-D86D-05A0C869790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99712" y="1846263"/>
            <a:ext cx="5652902"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9693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1A8A-3DF2-5EA7-1AC7-7948A8C116C1}"/>
              </a:ext>
            </a:extLst>
          </p:cNvPr>
          <p:cNvSpPr>
            <a:spLocks noGrp="1"/>
          </p:cNvSpPr>
          <p:nvPr>
            <p:ph type="title"/>
          </p:nvPr>
        </p:nvSpPr>
        <p:spPr/>
        <p:txBody>
          <a:bodyPr>
            <a:normAutofit/>
          </a:bodyPr>
          <a:lstStyle/>
          <a:p>
            <a:r>
              <a:rPr lang="en-US" sz="3800" dirty="0">
                <a:latin typeface="Times New Roman" panose="02020603050405020304" pitchFamily="18" charset="0"/>
                <a:cs typeface="Times New Roman" panose="02020603050405020304" pitchFamily="18" charset="0"/>
              </a:rPr>
              <a:t>9) Count of Entries for LPG over the Years</a:t>
            </a:r>
            <a:endParaRPr lang="en-IN" sz="3800" dirty="0">
              <a:latin typeface="Times New Roman" panose="02020603050405020304" pitchFamily="18" charset="0"/>
              <a:cs typeface="Times New Roman" panose="02020603050405020304" pitchFamily="18" charset="0"/>
            </a:endParaRPr>
          </a:p>
        </p:txBody>
      </p:sp>
      <p:pic>
        <p:nvPicPr>
          <p:cNvPr id="10242" name="Picture 2">
            <a:extLst>
              <a:ext uri="{FF2B5EF4-FFF2-40B4-BE49-F238E27FC236}">
                <a16:creationId xmlns:a16="http://schemas.microsoft.com/office/drawing/2014/main" id="{AC84F01B-6A7C-5710-12D0-CE4B2F69F6B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73586" y="1846263"/>
            <a:ext cx="5905154"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3180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B8C2B-A9D5-5CC2-8C3F-2203DB5805D9}"/>
              </a:ext>
            </a:extLst>
          </p:cNvPr>
          <p:cNvSpPr>
            <a:spLocks noGrp="1"/>
          </p:cNvSpPr>
          <p:nvPr>
            <p:ph type="title"/>
          </p:nvPr>
        </p:nvSpPr>
        <p:spPr>
          <a:xfrm>
            <a:off x="1066800" y="135774"/>
            <a:ext cx="10058400" cy="1450757"/>
          </a:xfrm>
        </p:spPr>
        <p:txBody>
          <a:bodyPr>
            <a:normAutofit/>
          </a:bodyPr>
          <a:lstStyle/>
          <a:p>
            <a:r>
              <a:rPr lang="en-US" sz="3800" dirty="0">
                <a:latin typeface="Times New Roman" panose="02020603050405020304" pitchFamily="18" charset="0"/>
                <a:cs typeface="Times New Roman" panose="02020603050405020304" pitchFamily="18" charset="0"/>
              </a:rPr>
              <a:t>10)Regression Plot of Yearly Consumption</a:t>
            </a:r>
            <a:endParaRPr lang="en-IN" sz="3800" dirty="0">
              <a:latin typeface="Times New Roman" panose="02020603050405020304" pitchFamily="18" charset="0"/>
              <a:cs typeface="Times New Roman" panose="02020603050405020304" pitchFamily="18" charset="0"/>
            </a:endParaRPr>
          </a:p>
        </p:txBody>
      </p:sp>
      <p:pic>
        <p:nvPicPr>
          <p:cNvPr id="11266" name="Picture 2">
            <a:extLst>
              <a:ext uri="{FF2B5EF4-FFF2-40B4-BE49-F238E27FC236}">
                <a16:creationId xmlns:a16="http://schemas.microsoft.com/office/drawing/2014/main" id="{63F49D4F-1AC6-92FB-B913-9E396B0BBFD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55960" y="1846263"/>
            <a:ext cx="6340405"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1100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F336A-C605-47EA-B6D8-5CDBF0D8AAA8}"/>
              </a:ext>
            </a:extLst>
          </p:cNvPr>
          <p:cNvSpPr>
            <a:spLocks noGrp="1"/>
          </p:cNvSpPr>
          <p:nvPr>
            <p:ph type="title"/>
          </p:nvPr>
        </p:nvSpPr>
        <p:spPr>
          <a:xfrm>
            <a:off x="559952" y="0"/>
            <a:ext cx="10058400" cy="1450757"/>
          </a:xfrm>
        </p:spPr>
        <p:txBody>
          <a:bodyPr>
            <a:noAutofit/>
          </a:bodyPr>
          <a:lstStyle/>
          <a:p>
            <a:br>
              <a:rPr lang="en-US"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Dataset Observation</a:t>
            </a:r>
          </a:p>
        </p:txBody>
      </p:sp>
      <p:sp>
        <p:nvSpPr>
          <p:cNvPr id="3" name="Content Placeholder 2">
            <a:extLst>
              <a:ext uri="{FF2B5EF4-FFF2-40B4-BE49-F238E27FC236}">
                <a16:creationId xmlns:a16="http://schemas.microsoft.com/office/drawing/2014/main" id="{9B50C512-6594-7E96-8B64-9A25E0CA3404}"/>
              </a:ext>
            </a:extLst>
          </p:cNvPr>
          <p:cNvSpPr>
            <a:spLocks noGrp="1"/>
          </p:cNvSpPr>
          <p:nvPr>
            <p:ph idx="1"/>
          </p:nvPr>
        </p:nvSpPr>
        <p:spPr/>
        <p:txBody>
          <a:bodyPr>
            <a:normAutofit fontScale="85000" lnSpcReduction="10000"/>
          </a:bodyPr>
          <a:lstStyle/>
          <a:p>
            <a:r>
              <a:rPr lang="en-US" dirty="0"/>
              <a:t>The data file, titled `productconsumption.csv`, is read into the notebook with Pandas. A first check is run with `df.info()` to identify data types and missing values, and ‘</a:t>
            </a:r>
            <a:r>
              <a:rPr lang="en-US" dirty="0" err="1"/>
              <a:t>df.head</a:t>
            </a:r>
            <a:r>
              <a:rPr lang="en-US" dirty="0"/>
              <a:t>()’ gives a glimpse of the first rows. This ensures proper understanding of the dataset structure prior to any more advanced analysis.</a:t>
            </a:r>
          </a:p>
          <a:p>
            <a:endParaRPr lang="en-US" dirty="0"/>
          </a:p>
          <a:p>
            <a:r>
              <a:rPr lang="en-US" dirty="0"/>
              <a:t>For cleaning and preprocessing of data, the ‘</a:t>
            </a:r>
            <a:r>
              <a:rPr lang="en-US" dirty="0" err="1"/>
              <a:t>Updated_Date</a:t>
            </a:r>
            <a:r>
              <a:rPr lang="en-US" dirty="0"/>
              <a:t>’ column is changed to datetime format to enable time-based analysis. The dataset contains five important columns: `Month`, `Year`, `Product`, `Quantity`, and ‘</a:t>
            </a:r>
            <a:r>
              <a:rPr lang="en-US" dirty="0" err="1"/>
              <a:t>Updated_Date</a:t>
            </a:r>
            <a:r>
              <a:rPr lang="en-US" dirty="0"/>
              <a:t>’. These attributes assist in analyzing monthly product consumption patterns across various years. While missing or inconsistent values are not specifically addressed in the code that can be seen, additional steps may be necessary to clean the dataset and maintain data integrity.</a:t>
            </a:r>
          </a:p>
          <a:p>
            <a:endParaRPr lang="en-US" dirty="0"/>
          </a:p>
          <a:p>
            <a:r>
              <a:rPr lang="en-US" dirty="0"/>
              <a:t>The dataset seems to be centered on the patterns of fuel consumption, including products like Petrol, Diesel, LPG, and ATF. This would indicate that time-series analysis would be feasible to determine the patterns and seasonality in demand. It would also be interesting to analyze the patterns of consumption over various months and years to give insights into the usage trends as well as any correlations to outside factors. More exploratory data analysis might need to be done to extract significant conclusions from the dataset.</a:t>
            </a:r>
            <a:endParaRPr lang="en-IN" dirty="0"/>
          </a:p>
        </p:txBody>
      </p:sp>
    </p:spTree>
    <p:extLst>
      <p:ext uri="{BB962C8B-B14F-4D97-AF65-F5344CB8AC3E}">
        <p14:creationId xmlns:p14="http://schemas.microsoft.com/office/powerpoint/2010/main" val="38281528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386FE-3DAE-2527-7EE1-F50457BBD93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CA77B4D-8AE8-56C0-0C6D-711EEBF5FA3F}"/>
              </a:ext>
            </a:extLst>
          </p:cNvPr>
          <p:cNvSpPr>
            <a:spLocks noGrp="1"/>
          </p:cNvSpPr>
          <p:nvPr>
            <p:ph idx="1"/>
          </p:nvPr>
        </p:nvSpPr>
        <p:spPr/>
        <p:txBody>
          <a:bodyPr/>
          <a:lstStyle/>
          <a:p>
            <a:r>
              <a:rPr lang="en-US" dirty="0"/>
              <a:t>The analysis of petroleum product consumption reveals significant trends over time, highlighting seasonal variations and demand patterns. Converting date formats enabled time-series analysis, while further exploration can provide insights into external factors affecting fuel consumption. This study helps in understanding market dynamics for better decision-making in the energy sector.</a:t>
            </a:r>
            <a:endParaRPr lang="en-IN" dirty="0"/>
          </a:p>
        </p:txBody>
      </p:sp>
    </p:spTree>
    <p:extLst>
      <p:ext uri="{BB962C8B-B14F-4D97-AF65-F5344CB8AC3E}">
        <p14:creationId xmlns:p14="http://schemas.microsoft.com/office/powerpoint/2010/main" val="4106698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2528D-7B5A-0B31-36F7-982A6369A761}"/>
              </a:ext>
            </a:extLst>
          </p:cNvPr>
          <p:cNvSpPr>
            <a:spLocks noGrp="1"/>
          </p:cNvSpPr>
          <p:nvPr>
            <p:ph type="title"/>
          </p:nvPr>
        </p:nvSpPr>
        <p:spPr>
          <a:xfrm>
            <a:off x="814477" y="263527"/>
            <a:ext cx="10058400" cy="1450757"/>
          </a:xfrm>
        </p:spPr>
        <p:txBody>
          <a:bodyPr/>
          <a:lstStyle/>
          <a:p>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1CE10980-FE6E-4CCF-E81E-E74BDBE4B386}"/>
              </a:ext>
            </a:extLst>
          </p:cNvPr>
          <p:cNvSpPr>
            <a:spLocks noGrp="1"/>
          </p:cNvSpPr>
          <p:nvPr>
            <p:ph idx="1"/>
          </p:nvPr>
        </p:nvSpPr>
        <p:spPr/>
        <p:txBody>
          <a:bodyPr/>
          <a:lstStyle/>
          <a:p>
            <a:pPr>
              <a:buNone/>
            </a:pPr>
            <a:r>
              <a:rPr lang="en-US" sz="2400" dirty="0">
                <a:solidFill>
                  <a:schemeClr val="tx1"/>
                </a:solidFill>
                <a:latin typeface="Times New Roman" panose="02020603050405020304" pitchFamily="18" charset="0"/>
                <a:cs typeface="Times New Roman" panose="02020603050405020304" pitchFamily="18" charset="0"/>
              </a:rPr>
              <a:t>This presentation provides an analysis of the petroleum product consumption dataset, covering:</a:t>
            </a:r>
          </a:p>
          <a:p>
            <a:pPr>
              <a:buNone/>
            </a:pPr>
            <a:endParaRPr lang="en-US" sz="2400" dirty="0">
              <a:solidFill>
                <a:schemeClr val="tx1"/>
              </a:solidFill>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Trends in petroleum consumption over time</a:t>
            </a:r>
          </a:p>
          <a:p>
            <a:pPr lvl="1">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Yearly and sector-wise distribution</a:t>
            </a:r>
          </a:p>
          <a:p>
            <a:pPr lvl="1">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Regional consumption variations</a:t>
            </a:r>
          </a:p>
          <a:p>
            <a:pPr lvl="1">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Key insights and conclusions</a:t>
            </a:r>
          </a:p>
          <a:p>
            <a:endParaRPr lang="en-US" sz="2400" dirty="0">
              <a:solidFill>
                <a:schemeClr val="tx1"/>
              </a:solidFill>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964D4B32-24BC-921B-7770-DCC923F83DC3}"/>
              </a:ext>
            </a:extLst>
          </p:cNvPr>
          <p:cNvPicPr>
            <a:picLocks noChangeAspect="1"/>
          </p:cNvPicPr>
          <p:nvPr/>
        </p:nvPicPr>
        <p:blipFill>
          <a:blip r:embed="rId2"/>
          <a:stretch>
            <a:fillRect/>
          </a:stretch>
        </p:blipFill>
        <p:spPr>
          <a:xfrm>
            <a:off x="209381" y="166644"/>
            <a:ext cx="605096" cy="822261"/>
          </a:xfrm>
          <a:prstGeom prst="rect">
            <a:avLst/>
          </a:prstGeom>
        </p:spPr>
      </p:pic>
    </p:spTree>
    <p:extLst>
      <p:ext uri="{BB962C8B-B14F-4D97-AF65-F5344CB8AC3E}">
        <p14:creationId xmlns:p14="http://schemas.microsoft.com/office/powerpoint/2010/main" val="964777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86EAC-766D-095B-AEE1-95C1C2AA559C}"/>
              </a:ext>
            </a:extLst>
          </p:cNvPr>
          <p:cNvSpPr>
            <a:spLocks noGrp="1"/>
          </p:cNvSpPr>
          <p:nvPr>
            <p:ph type="title"/>
          </p:nvPr>
        </p:nvSpPr>
        <p:spPr>
          <a:xfrm>
            <a:off x="1066800" y="69787"/>
            <a:ext cx="10058400" cy="1450757"/>
          </a:xfrm>
        </p:spPr>
        <p:txBody>
          <a:bodyPr/>
          <a:lstStyle/>
          <a:p>
            <a:r>
              <a:rPr lang="en-US" b="1" dirty="0">
                <a:latin typeface="Times New Roman" panose="02020603050405020304" pitchFamily="18" charset="0"/>
                <a:cs typeface="Times New Roman" panose="02020603050405020304" pitchFamily="18" charset="0"/>
              </a:rPr>
              <a:t>Initial Analysis of the Dataset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55EEA56-3C25-B744-B77D-03751AE8C3AD}"/>
              </a:ext>
            </a:extLst>
          </p:cNvPr>
          <p:cNvSpPr>
            <a:spLocks noGrp="1"/>
          </p:cNvSpPr>
          <p:nvPr>
            <p:ph idx="1"/>
          </p:nvPr>
        </p:nvSpPr>
        <p:spPr>
          <a:xfrm>
            <a:off x="1227055" y="1520544"/>
            <a:ext cx="10058400" cy="4720000"/>
          </a:xfrm>
        </p:spPr>
        <p:txBody>
          <a:bodyPr>
            <a:noAutofit/>
          </a:bodyPr>
          <a:lstStyle/>
          <a:p>
            <a:pPr algn="just">
              <a:buNone/>
            </a:pPr>
            <a:r>
              <a:rPr lang="en-US" sz="1800" b="1" dirty="0">
                <a:latin typeface="Times New Roman" panose="02020603050405020304" pitchFamily="18" charset="0"/>
                <a:cs typeface="Times New Roman" panose="02020603050405020304" pitchFamily="18" charset="0"/>
              </a:rPr>
              <a:t>Dataset Overview:</a:t>
            </a: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dataset contains </a:t>
            </a:r>
            <a:r>
              <a:rPr lang="en-US" sz="1800" b="1" dirty="0">
                <a:latin typeface="Times New Roman" panose="02020603050405020304" pitchFamily="18" charset="0"/>
                <a:cs typeface="Times New Roman" panose="02020603050405020304" pitchFamily="18" charset="0"/>
              </a:rPr>
              <a:t>492 rows and 5 columns</a:t>
            </a:r>
            <a:r>
              <a:rPr lang="en-US" sz="1800" dirty="0">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It records </a:t>
            </a:r>
            <a:r>
              <a:rPr lang="en-US" sz="1800" b="1" dirty="0">
                <a:latin typeface="Times New Roman" panose="02020603050405020304" pitchFamily="18" charset="0"/>
                <a:cs typeface="Times New Roman" panose="02020603050405020304" pitchFamily="18" charset="0"/>
              </a:rPr>
              <a:t>petroleum product consumption data</a:t>
            </a:r>
            <a:r>
              <a:rPr lang="en-US" sz="1800" dirty="0">
                <a:latin typeface="Times New Roman" panose="02020603050405020304" pitchFamily="18" charset="0"/>
                <a:cs typeface="Times New Roman" panose="02020603050405020304" pitchFamily="18" charset="0"/>
              </a:rPr>
              <a:t> by month and year.</a:t>
            </a: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dataset has </a:t>
            </a:r>
            <a:r>
              <a:rPr lang="en-US" sz="1800" b="1" dirty="0">
                <a:latin typeface="Times New Roman" panose="02020603050405020304" pitchFamily="18" charset="0"/>
                <a:cs typeface="Times New Roman" panose="02020603050405020304" pitchFamily="18" charset="0"/>
              </a:rPr>
              <a:t>no missing values</a:t>
            </a:r>
            <a:r>
              <a:rPr lang="en-US" sz="1800" dirty="0">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data types include </a:t>
            </a:r>
            <a:r>
              <a:rPr lang="en-US" sz="1800" b="1" dirty="0">
                <a:latin typeface="Times New Roman" panose="02020603050405020304" pitchFamily="18" charset="0"/>
                <a:cs typeface="Times New Roman" panose="02020603050405020304" pitchFamily="18" charset="0"/>
              </a:rPr>
              <a:t>categorical (Month, Products), numerical (Quantity), and datetime-like (Year, Updated Date) values</a:t>
            </a:r>
            <a:r>
              <a:rPr lang="en-US" sz="1800" dirty="0">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algn="just">
              <a:buNone/>
            </a:pPr>
            <a:r>
              <a:rPr lang="en-US" sz="1800" b="1" dirty="0">
                <a:latin typeface="Times New Roman" panose="02020603050405020304" pitchFamily="18" charset="0"/>
                <a:cs typeface="Times New Roman" panose="02020603050405020304" pitchFamily="18" charset="0"/>
              </a:rPr>
              <a:t>Key Analysis:</a:t>
            </a:r>
          </a:p>
          <a:p>
            <a:pPr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Month, Year:</a:t>
            </a:r>
            <a:r>
              <a:rPr lang="en-US" sz="1800" dirty="0">
                <a:latin typeface="Times New Roman" panose="02020603050405020304" pitchFamily="18" charset="0"/>
                <a:cs typeface="Times New Roman" panose="02020603050405020304" pitchFamily="18" charset="0"/>
              </a:rPr>
              <a:t> Identifies the time period of the petroleum consumption data.</a:t>
            </a:r>
          </a:p>
          <a:p>
            <a:pPr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PRODUCTS:</a:t>
            </a:r>
            <a:r>
              <a:rPr lang="en-US" sz="1800" dirty="0">
                <a:latin typeface="Times New Roman" panose="02020603050405020304" pitchFamily="18" charset="0"/>
                <a:cs typeface="Times New Roman" panose="02020603050405020304" pitchFamily="18" charset="0"/>
              </a:rPr>
              <a:t> Lists different types of petroleum products consumed.</a:t>
            </a:r>
          </a:p>
          <a:p>
            <a:pPr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Quantity (000 Metric </a:t>
            </a:r>
            <a:r>
              <a:rPr lang="en-US" sz="1800" b="1" dirty="0" err="1">
                <a:latin typeface="Times New Roman" panose="02020603050405020304" pitchFamily="18" charset="0"/>
                <a:cs typeface="Times New Roman" panose="02020603050405020304" pitchFamily="18" charset="0"/>
              </a:rPr>
              <a:t>Tonnes</a:t>
            </a:r>
            <a:r>
              <a:rPr lang="en-US" sz="1800" b="1"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Represents the amount of petroleum consumed in metric </a:t>
            </a:r>
            <a:r>
              <a:rPr lang="en-US" sz="1800" dirty="0" err="1">
                <a:latin typeface="Times New Roman" panose="02020603050405020304" pitchFamily="18" charset="0"/>
                <a:cs typeface="Times New Roman" panose="02020603050405020304" pitchFamily="18" charset="0"/>
              </a:rPr>
              <a:t>tonnes</a:t>
            </a:r>
            <a:r>
              <a:rPr lang="en-US" sz="1800" dirty="0">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sz="1800" b="1" dirty="0" err="1">
                <a:latin typeface="Times New Roman" panose="02020603050405020304" pitchFamily="18" charset="0"/>
                <a:cs typeface="Times New Roman" panose="02020603050405020304" pitchFamily="18" charset="0"/>
              </a:rPr>
              <a:t>updated_date</a:t>
            </a:r>
            <a:r>
              <a:rPr lang="en-US" sz="1800" b="1"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Shows when the data was last updated.</a:t>
            </a:r>
          </a:p>
          <a:p>
            <a:pPr algn="jus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E04CCEB-46EE-F8E4-2A95-36CDF73655EC}"/>
              </a:ext>
            </a:extLst>
          </p:cNvPr>
          <p:cNvPicPr>
            <a:picLocks noChangeAspect="1"/>
          </p:cNvPicPr>
          <p:nvPr/>
        </p:nvPicPr>
        <p:blipFill>
          <a:blip r:embed="rId2"/>
          <a:stretch>
            <a:fillRect/>
          </a:stretch>
        </p:blipFill>
        <p:spPr>
          <a:xfrm>
            <a:off x="181100" y="147791"/>
            <a:ext cx="605096" cy="822261"/>
          </a:xfrm>
          <a:prstGeom prst="rect">
            <a:avLst/>
          </a:prstGeom>
        </p:spPr>
      </p:pic>
    </p:spTree>
    <p:extLst>
      <p:ext uri="{BB962C8B-B14F-4D97-AF65-F5344CB8AC3E}">
        <p14:creationId xmlns:p14="http://schemas.microsoft.com/office/powerpoint/2010/main" val="3727346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DF81C-07B0-BA40-CB0C-E34E29612513}"/>
              </a:ext>
            </a:extLst>
          </p:cNvPr>
          <p:cNvSpPr>
            <a:spLocks noGrp="1"/>
          </p:cNvSpPr>
          <p:nvPr>
            <p:ph type="title"/>
          </p:nvPr>
        </p:nvSpPr>
        <p:spPr>
          <a:xfrm>
            <a:off x="867265" y="0"/>
            <a:ext cx="9553123" cy="901174"/>
          </a:xfrm>
        </p:spPr>
        <p:txBody>
          <a:bodyPr/>
          <a:lstStyle/>
          <a:p>
            <a:r>
              <a:rPr lang="en-IN" dirty="0">
                <a:latin typeface="Times New Roman" panose="02020603050405020304" pitchFamily="18" charset="0"/>
                <a:cs typeface="Times New Roman" panose="02020603050405020304" pitchFamily="18" charset="0"/>
              </a:rPr>
              <a:t>Data Analysis &amp; Visualization</a:t>
            </a:r>
          </a:p>
        </p:txBody>
      </p:sp>
      <p:pic>
        <p:nvPicPr>
          <p:cNvPr id="1026" name="Picture 2">
            <a:extLst>
              <a:ext uri="{FF2B5EF4-FFF2-40B4-BE49-F238E27FC236}">
                <a16:creationId xmlns:a16="http://schemas.microsoft.com/office/drawing/2014/main" id="{98385541-202E-AEAC-15E2-4CC81E24853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98396" y="1846263"/>
            <a:ext cx="6855534" cy="40227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6DEF661C-5AB6-69B0-EDF4-003EAE7CFA6F}"/>
              </a:ext>
            </a:extLst>
          </p:cNvPr>
          <p:cNvPicPr>
            <a:picLocks noChangeAspect="1"/>
          </p:cNvPicPr>
          <p:nvPr/>
        </p:nvPicPr>
        <p:blipFill>
          <a:blip r:embed="rId3"/>
          <a:stretch>
            <a:fillRect/>
          </a:stretch>
        </p:blipFill>
        <p:spPr>
          <a:xfrm>
            <a:off x="181100" y="147791"/>
            <a:ext cx="605096" cy="822261"/>
          </a:xfrm>
          <a:prstGeom prst="rect">
            <a:avLst/>
          </a:prstGeom>
        </p:spPr>
      </p:pic>
      <p:sp>
        <p:nvSpPr>
          <p:cNvPr id="6" name="TextBox 5">
            <a:extLst>
              <a:ext uri="{FF2B5EF4-FFF2-40B4-BE49-F238E27FC236}">
                <a16:creationId xmlns:a16="http://schemas.microsoft.com/office/drawing/2014/main" id="{CFF12BB7-EAE4-E856-E4B6-50D0E83E0AF8}"/>
              </a:ext>
            </a:extLst>
          </p:cNvPr>
          <p:cNvSpPr txBox="1"/>
          <p:nvPr/>
        </p:nvSpPr>
        <p:spPr>
          <a:xfrm>
            <a:off x="992171" y="989012"/>
            <a:ext cx="7416537" cy="677108"/>
          </a:xfrm>
          <a:prstGeom prst="rect">
            <a:avLst/>
          </a:prstGeom>
          <a:noFill/>
        </p:spPr>
        <p:txBody>
          <a:bodyPr wrap="square">
            <a:spAutoFit/>
          </a:bodyPr>
          <a:lstStyle/>
          <a:p>
            <a:r>
              <a:rPr lang="en-IN" sz="3800" dirty="0">
                <a:latin typeface="Times New Roman" panose="02020603050405020304" pitchFamily="18" charset="0"/>
                <a:cs typeface="Times New Roman" panose="02020603050405020304" pitchFamily="18" charset="0"/>
              </a:rPr>
              <a:t>1)Monthly Consumption Trends</a:t>
            </a:r>
          </a:p>
        </p:txBody>
      </p:sp>
    </p:spTree>
    <p:extLst>
      <p:ext uri="{BB962C8B-B14F-4D97-AF65-F5344CB8AC3E}">
        <p14:creationId xmlns:p14="http://schemas.microsoft.com/office/powerpoint/2010/main" val="2062576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773F7-208B-5A70-FD68-03F445ED7864}"/>
              </a:ext>
            </a:extLst>
          </p:cNvPr>
          <p:cNvSpPr>
            <a:spLocks noGrp="1"/>
          </p:cNvSpPr>
          <p:nvPr>
            <p:ph type="title"/>
          </p:nvPr>
        </p:nvSpPr>
        <p:spPr>
          <a:xfrm>
            <a:off x="710781" y="263633"/>
            <a:ext cx="10058400" cy="1450757"/>
          </a:xfrm>
        </p:spPr>
        <p:txBody>
          <a:bodyPr>
            <a:normAutofit/>
          </a:bodyPr>
          <a:lstStyle/>
          <a:p>
            <a:r>
              <a:rPr lang="en-IN" sz="3800" dirty="0">
                <a:latin typeface="Times New Roman" panose="02020603050405020304" pitchFamily="18" charset="0"/>
                <a:cs typeface="Times New Roman" panose="02020603050405020304" pitchFamily="18" charset="0"/>
                <a:sym typeface="Wingdings" panose="05000000000000000000" pitchFamily="2" charset="2"/>
              </a:rPr>
              <a:t>2) </a:t>
            </a:r>
            <a:r>
              <a:rPr lang="en-IN" sz="3800" dirty="0">
                <a:latin typeface="Times New Roman" panose="02020603050405020304" pitchFamily="18" charset="0"/>
                <a:cs typeface="Times New Roman" panose="02020603050405020304" pitchFamily="18" charset="0"/>
              </a:rPr>
              <a:t>Product-Wise Consumption</a:t>
            </a:r>
          </a:p>
        </p:txBody>
      </p:sp>
      <p:pic>
        <p:nvPicPr>
          <p:cNvPr id="2050" name="Picture 2">
            <a:extLst>
              <a:ext uri="{FF2B5EF4-FFF2-40B4-BE49-F238E27FC236}">
                <a16:creationId xmlns:a16="http://schemas.microsoft.com/office/drawing/2014/main" id="{BB233EDA-5FF2-9C70-F69C-28EEA7968AE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12965" y="1846263"/>
            <a:ext cx="6426396"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6221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6B87B-7253-99A3-6224-73BB3B2C48C2}"/>
              </a:ext>
            </a:extLst>
          </p:cNvPr>
          <p:cNvSpPr>
            <a:spLocks noGrp="1"/>
          </p:cNvSpPr>
          <p:nvPr>
            <p:ph type="title"/>
          </p:nvPr>
        </p:nvSpPr>
        <p:spPr>
          <a:xfrm>
            <a:off x="1066800" y="258322"/>
            <a:ext cx="10058400" cy="1450757"/>
          </a:xfrm>
        </p:spPr>
        <p:txBody>
          <a:bodyPr>
            <a:normAutofit/>
          </a:bodyPr>
          <a:lstStyle/>
          <a:p>
            <a:r>
              <a:rPr lang="en-IN" sz="3800" dirty="0">
                <a:latin typeface="Times New Roman" panose="02020603050405020304" pitchFamily="18" charset="0"/>
                <a:cs typeface="Times New Roman" panose="02020603050405020304" pitchFamily="18" charset="0"/>
              </a:rPr>
              <a:t>3)Yearly Consumption Trend</a:t>
            </a:r>
          </a:p>
        </p:txBody>
      </p:sp>
      <p:pic>
        <p:nvPicPr>
          <p:cNvPr id="3074" name="Picture 2">
            <a:extLst>
              <a:ext uri="{FF2B5EF4-FFF2-40B4-BE49-F238E27FC236}">
                <a16:creationId xmlns:a16="http://schemas.microsoft.com/office/drawing/2014/main" id="{E1C732C3-D3B4-B516-2541-BAAF3502A6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0457" y="1970890"/>
            <a:ext cx="7371761" cy="3773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9545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7CC21-FAD9-FCC7-EF8C-94AC6BB7151A}"/>
              </a:ext>
            </a:extLst>
          </p:cNvPr>
          <p:cNvSpPr>
            <a:spLocks noGrp="1"/>
          </p:cNvSpPr>
          <p:nvPr>
            <p:ph type="title"/>
          </p:nvPr>
        </p:nvSpPr>
        <p:spPr>
          <a:xfrm>
            <a:off x="984159" y="98067"/>
            <a:ext cx="10058400" cy="1450757"/>
          </a:xfrm>
        </p:spPr>
        <p:txBody>
          <a:bodyPr>
            <a:normAutofit/>
          </a:bodyPr>
          <a:lstStyle/>
          <a:p>
            <a:r>
              <a:rPr lang="en-US" sz="3800" dirty="0">
                <a:latin typeface="Times New Roman" panose="02020603050405020304" pitchFamily="18" charset="0"/>
                <a:cs typeface="Times New Roman" panose="02020603050405020304" pitchFamily="18" charset="0"/>
              </a:rPr>
              <a:t> 4) Correlation Analysis</a:t>
            </a:r>
            <a:endParaRPr lang="en-IN" sz="3800" dirty="0">
              <a:latin typeface="Times New Roman" panose="02020603050405020304" pitchFamily="18" charset="0"/>
              <a:cs typeface="Times New Roman" panose="02020603050405020304" pitchFamily="18" charset="0"/>
            </a:endParaRPr>
          </a:p>
        </p:txBody>
      </p:sp>
      <p:pic>
        <p:nvPicPr>
          <p:cNvPr id="4098" name="Picture 2">
            <a:extLst>
              <a:ext uri="{FF2B5EF4-FFF2-40B4-BE49-F238E27FC236}">
                <a16:creationId xmlns:a16="http://schemas.microsoft.com/office/drawing/2014/main" id="{E7C517FE-EC16-DD79-4012-63282EEB002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44301" y="1846263"/>
            <a:ext cx="5563724"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8637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5B9BA-D327-B15C-62ED-F79455868F2A}"/>
              </a:ext>
            </a:extLst>
          </p:cNvPr>
          <p:cNvSpPr>
            <a:spLocks noGrp="1"/>
          </p:cNvSpPr>
          <p:nvPr>
            <p:ph type="title"/>
          </p:nvPr>
        </p:nvSpPr>
        <p:spPr>
          <a:xfrm>
            <a:off x="748488" y="126347"/>
            <a:ext cx="10058400" cy="1450757"/>
          </a:xfrm>
        </p:spPr>
        <p:txBody>
          <a:bodyPr>
            <a:normAutofit/>
          </a:bodyPr>
          <a:lstStyle/>
          <a:p>
            <a:r>
              <a:rPr lang="en-US" sz="3800" dirty="0">
                <a:latin typeface="Times New Roman" panose="02020603050405020304" pitchFamily="18" charset="0"/>
                <a:cs typeface="Times New Roman" panose="02020603050405020304" pitchFamily="18" charset="0"/>
              </a:rPr>
              <a:t>   4)Pair Plot of Numerical Features</a:t>
            </a:r>
            <a:endParaRPr lang="en-IN" sz="3800" dirty="0">
              <a:latin typeface="Times New Roman" panose="02020603050405020304" pitchFamily="18" charset="0"/>
              <a:cs typeface="Times New Roman" panose="02020603050405020304" pitchFamily="18" charset="0"/>
            </a:endParaRPr>
          </a:p>
        </p:txBody>
      </p:sp>
      <p:pic>
        <p:nvPicPr>
          <p:cNvPr id="5122" name="Picture 2">
            <a:extLst>
              <a:ext uri="{FF2B5EF4-FFF2-40B4-BE49-F238E27FC236}">
                <a16:creationId xmlns:a16="http://schemas.microsoft.com/office/drawing/2014/main" id="{19698BB5-ADAD-C921-1B6B-BFEC700AE7C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84637" y="1902824"/>
            <a:ext cx="4022725"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7356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BE3A4-71A4-37AB-56FC-2E5619D5C9F5}"/>
              </a:ext>
            </a:extLst>
          </p:cNvPr>
          <p:cNvSpPr>
            <a:spLocks noGrp="1"/>
          </p:cNvSpPr>
          <p:nvPr>
            <p:ph type="title"/>
          </p:nvPr>
        </p:nvSpPr>
        <p:spPr/>
        <p:txBody>
          <a:bodyPr>
            <a:normAutofit/>
          </a:bodyPr>
          <a:lstStyle/>
          <a:p>
            <a:r>
              <a:rPr lang="en-US" sz="3800" dirty="0">
                <a:latin typeface="Times New Roman" panose="02020603050405020304" pitchFamily="18" charset="0"/>
                <a:cs typeface="Times New Roman" panose="02020603050405020304" pitchFamily="18" charset="0"/>
              </a:rPr>
              <a:t>5) Histogram of Product Consumption</a:t>
            </a:r>
            <a:endParaRPr lang="en-IN" sz="3800" dirty="0">
              <a:latin typeface="Times New Roman" panose="02020603050405020304" pitchFamily="18" charset="0"/>
              <a:cs typeface="Times New Roman" panose="02020603050405020304" pitchFamily="18" charset="0"/>
            </a:endParaRPr>
          </a:p>
        </p:txBody>
      </p:sp>
      <p:pic>
        <p:nvPicPr>
          <p:cNvPr id="6146" name="Picture 2">
            <a:extLst>
              <a:ext uri="{FF2B5EF4-FFF2-40B4-BE49-F238E27FC236}">
                <a16:creationId xmlns:a16="http://schemas.microsoft.com/office/drawing/2014/main" id="{6DDB5B9D-971C-22B0-C381-2DFEE4C3850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89176" y="1846263"/>
            <a:ext cx="6273974"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7087975"/>
      </p:ext>
    </p:extLst>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46464A"/>
      </a:dk2>
      <a:lt2>
        <a:srgbClr val="D1D9E1"/>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docProps/app.xml><?xml version="1.0" encoding="utf-8"?>
<Properties xmlns="http://schemas.openxmlformats.org/officeDocument/2006/extended-properties" xmlns:vt="http://schemas.openxmlformats.org/officeDocument/2006/docPropsVTypes">
  <Template>Retrospect</Template>
  <TotalTime>58</TotalTime>
  <Words>580</Words>
  <Application>Microsoft Office PowerPoint</Application>
  <PresentationFormat>Widescreen</PresentationFormat>
  <Paragraphs>45</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Androgyne</vt:lpstr>
      <vt:lpstr>Arial</vt:lpstr>
      <vt:lpstr>Calibri</vt:lpstr>
      <vt:lpstr>Calibri Light</vt:lpstr>
      <vt:lpstr>Times New Roman</vt:lpstr>
      <vt:lpstr>Retrospect</vt:lpstr>
      <vt:lpstr>Petroleum Product Consumption Analysis</vt:lpstr>
      <vt:lpstr>Introduction</vt:lpstr>
      <vt:lpstr>Initial Analysis of the Dataset</vt:lpstr>
      <vt:lpstr>Data Analysis &amp; Visualization</vt:lpstr>
      <vt:lpstr>2) Product-Wise Consumption</vt:lpstr>
      <vt:lpstr>3)Yearly Consumption Trend</vt:lpstr>
      <vt:lpstr> 4) Correlation Analysis</vt:lpstr>
      <vt:lpstr>   4)Pair Plot of Numerical Features</vt:lpstr>
      <vt:lpstr>5) Histogram of Product Consumption</vt:lpstr>
      <vt:lpstr>6)Top 10 Consumed Products</vt:lpstr>
      <vt:lpstr>7) Top 5 Consumed Products</vt:lpstr>
      <vt:lpstr>8)Pair Plot Relationship between Numeric Features</vt:lpstr>
      <vt:lpstr>9) Count of Entries for LPG over the Years</vt:lpstr>
      <vt:lpstr>10)Regression Plot of Yearly Consumption</vt:lpstr>
      <vt:lpstr>   Dataset Observation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Harshitha Sai</dc:creator>
  <cp:lastModifiedBy>Harshitha Sai</cp:lastModifiedBy>
  <cp:revision>1</cp:revision>
  <dcterms:created xsi:type="dcterms:W3CDTF">2025-03-24T04:16:50Z</dcterms:created>
  <dcterms:modified xsi:type="dcterms:W3CDTF">2025-03-24T05:15:11Z</dcterms:modified>
</cp:coreProperties>
</file>