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4" r:id="rId7"/>
    <p:sldId id="265"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1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79BF-0D8F-439C-06AE-4AE121FEF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5E79EBD-DE2A-C283-77A3-4832A0A3C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4816B3-C3B1-102C-E199-91358970D9F0}"/>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22E3D4C9-CE91-FD43-EC62-09FCAD1D80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E501D-4C38-6752-1C21-FB8FA520497B}"/>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4942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A546-65E0-56E7-9FF7-5CC1D452C1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BCDB41-11C9-38AF-5197-FAC46DC66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17E3DF-C53B-D706-1D46-C930C5FED926}"/>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D195AB6F-BF1D-1DF8-E68A-722F751103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04FCD-552A-0F56-70D4-0C0EA3D3C909}"/>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0387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0FA01-9A95-F764-BC77-D6754F034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41B465-4411-45CC-90A7-3B68DCB49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5402E9-9397-477C-F661-91638B66849C}"/>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19E2D245-C1A2-D4D6-B371-2756E272CC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5F8074-FFA9-A5B0-CC80-F64CB1796478}"/>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276632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963-CA4B-ECC0-76F4-C903971398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82A5D2-E910-2B5A-72C6-8F7397B7E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61BEA0-1BB8-0E90-6F33-ACBFD39E746B}"/>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67EEA5D2-EF7F-C3CF-FFBD-A1177F363F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FFFE4F-A6D9-18C2-20C7-235656ECCC34}"/>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296847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85E2-F83C-1FAB-F81A-B26624B06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325571-332E-F253-1C4D-5C0A7EA02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22CDF-E9DB-9598-ABC5-5F13D06BEFE4}"/>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24842B01-616F-4EEF-1651-8489E75F51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D6D66-2DEB-891B-AE07-E00C816F99A4}"/>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95389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F63C-B1EA-B97F-E998-5551D25728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DB887-1893-3800-1300-E05392991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CD883A-D107-BF93-B12D-F3189D7BF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C305C4-AA2A-81B3-FD97-F1B70D303171}"/>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803FA0E3-369A-41A0-4BEF-E7C93C6D8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09848-75FA-F944-FCB7-9A44E414FE5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49685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FB14-B36F-377C-A581-6838B1068D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280ADB-FAAF-EC91-7B08-45147A14B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4C6D6-5098-3C84-D257-1BF7C399C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5260FE-64BD-BA59-BA47-1705BC598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0D3DD-5FD0-6C41-E020-C8B0819BF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134D39-9DC2-32AD-09AA-2E8E3D863897}"/>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8" name="Footer Placeholder 7">
            <a:extLst>
              <a:ext uri="{FF2B5EF4-FFF2-40B4-BE49-F238E27FC236}">
                <a16:creationId xmlns:a16="http://schemas.microsoft.com/office/drawing/2014/main" id="{A34439A1-32EE-B1C3-367D-4CB8C667BA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4A80C9-B0FC-0899-1101-469686071729}"/>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142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45D8-0E31-5B5F-30B0-026AA916D6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26E1B3-3DFF-D8B4-EED8-A5ED53C3344C}"/>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4" name="Footer Placeholder 3">
            <a:extLst>
              <a:ext uri="{FF2B5EF4-FFF2-40B4-BE49-F238E27FC236}">
                <a16:creationId xmlns:a16="http://schemas.microsoft.com/office/drawing/2014/main" id="{4FA7EE82-EB42-DDDD-AAFE-45E37B3821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32D2793-7BCA-66BE-AE0A-AE8E9AEC4C2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343941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A77AA-CAFC-ABE1-9830-6D0314651BBB}"/>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3" name="Footer Placeholder 2">
            <a:extLst>
              <a:ext uri="{FF2B5EF4-FFF2-40B4-BE49-F238E27FC236}">
                <a16:creationId xmlns:a16="http://schemas.microsoft.com/office/drawing/2014/main" id="{43CDB4CB-56B5-8DAF-6AD2-400F0CAC49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F8ACEB-6F61-B47B-B5DB-8DB91048984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1912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19CE-4650-EDDE-A262-3C2891889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D8A429-8D1C-07BE-EA8F-7312D696A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BC16D2-1CAB-8D03-B100-24D6919C1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41729-7CA8-0371-9A4F-2BF57DE44677}"/>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4888255B-EB51-4A36-2624-2A472B82A9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D4EF62-ADDD-817F-4466-026309BCBCF3}"/>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304017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F7AC-7E58-4F51-A6A9-AB41839DC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6338E9-BBF1-BA5C-A8A4-33843817B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A3FDC88-B08F-DDE4-D1CF-4B2DE410B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0F6D-7759-7BFB-734B-172856F2DEBD}"/>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146A23FE-F980-C428-83CA-B61528CC70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76A526-7FC9-E919-8CF3-27BDE72ED9C1}"/>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91502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B537F-F722-6FC0-10B3-4806E7B0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74A566-EDF8-E3D3-DF14-C1B7C5F76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DD1B9-E448-D1A9-5CC8-7B11231F8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3D54E2FA-8BC5-317C-E29C-82BD0552E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CFA8C0-10F2-6930-FD4D-14252E430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5043D-1924-4AFE-9DF8-7DB460D28353}" type="slidenum">
              <a:rPr lang="en-GB" smtClean="0"/>
              <a:t>‹#›</a:t>
            </a:fld>
            <a:endParaRPr lang="en-GB"/>
          </a:p>
        </p:txBody>
      </p:sp>
    </p:spTree>
    <p:extLst>
      <p:ext uri="{BB962C8B-B14F-4D97-AF65-F5344CB8AC3E}">
        <p14:creationId xmlns:p14="http://schemas.microsoft.com/office/powerpoint/2010/main" val="36125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illustrations/introducci%C3%B3n-negocio-pantalla-3195427/"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icon-poster-diploma-title-document-1978095/"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fr/agenda-cahier-notes-%C3%A9crire-laissez-360425/"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medium.freecodecamp.org/portfolio-app-using-react-618814e35843"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deviantart.com/chocotemplates/art/Office-Desk-Background-148278416"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penclipart.org/detail/171431/group"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457913"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3A872-3EFD-B184-C795-F0CCC5069931}"/>
              </a:ext>
            </a:extLst>
          </p:cNvPr>
          <p:cNvSpPr txBox="1"/>
          <p:nvPr/>
        </p:nvSpPr>
        <p:spPr>
          <a:xfrm>
            <a:off x="4480560" y="1076960"/>
            <a:ext cx="6634480" cy="5324535"/>
          </a:xfrm>
          <a:prstGeom prst="rect">
            <a:avLst/>
          </a:prstGeom>
          <a:noFill/>
        </p:spPr>
        <p:txBody>
          <a:bodyPr wrap="square" rtlCol="0">
            <a:spAutoFit/>
          </a:bodyPr>
          <a:lstStyle/>
          <a:p>
            <a:r>
              <a:rPr lang="en-US" sz="4000" b="1" dirty="0"/>
              <a:t>	</a:t>
            </a:r>
            <a:r>
              <a:rPr lang="en-US" sz="4000" b="1" dirty="0">
                <a:solidFill>
                  <a:schemeClr val="accent1">
                    <a:lumMod val="75000"/>
                  </a:schemeClr>
                </a:solidFill>
              </a:rPr>
              <a:t>STUDENT DETAILS</a:t>
            </a:r>
          </a:p>
          <a:p>
            <a:endParaRPr lang="en-US" sz="4000" b="1" dirty="0"/>
          </a:p>
          <a:p>
            <a:r>
              <a:rPr lang="en-US" sz="2800" b="1" dirty="0">
                <a:solidFill>
                  <a:srgbClr val="00B0F0"/>
                </a:solidFill>
              </a:rPr>
              <a:t>YANDRAPATI.HARSHITHA SAMPATH</a:t>
            </a:r>
          </a:p>
          <a:p>
            <a:r>
              <a:rPr lang="en-US" sz="2800" b="1" dirty="0">
                <a:solidFill>
                  <a:srgbClr val="00B0F0"/>
                </a:solidFill>
              </a:rPr>
              <a:t>20761A05J2</a:t>
            </a:r>
          </a:p>
          <a:p>
            <a:endParaRPr lang="en-US" sz="2800" b="1" dirty="0">
              <a:solidFill>
                <a:srgbClr val="00B0F0"/>
              </a:solidFill>
            </a:endParaRPr>
          </a:p>
          <a:p>
            <a:r>
              <a:rPr lang="en-US" sz="2800" b="1" dirty="0">
                <a:solidFill>
                  <a:srgbClr val="00B0F0"/>
                </a:solidFill>
              </a:rPr>
              <a:t>LAKIREDDY BALIREDDY COLLEGE OF ENGINNEING</a:t>
            </a:r>
          </a:p>
          <a:p>
            <a:endParaRPr lang="en-US" sz="4000" b="1" dirty="0">
              <a:solidFill>
                <a:srgbClr val="00B0F0"/>
              </a:solidFill>
            </a:endParaRPr>
          </a:p>
          <a:p>
            <a:endParaRPr lang="en-US" sz="4000" b="1" dirty="0"/>
          </a:p>
          <a:p>
            <a:endParaRPr lang="en-GB" sz="4000" b="1" dirty="0"/>
          </a:p>
        </p:txBody>
      </p:sp>
    </p:spTree>
    <p:extLst>
      <p:ext uri="{BB962C8B-B14F-4D97-AF65-F5344CB8AC3E}">
        <p14:creationId xmlns:p14="http://schemas.microsoft.com/office/powerpoint/2010/main" val="18436126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BC862-FEA9-01A2-ABFE-813EB993E530}"/>
              </a:ext>
            </a:extLst>
          </p:cNvPr>
          <p:cNvSpPr txBox="1"/>
          <p:nvPr/>
        </p:nvSpPr>
        <p:spPr>
          <a:xfrm>
            <a:off x="284480" y="599440"/>
            <a:ext cx="6126480" cy="646331"/>
          </a:xfrm>
          <a:prstGeom prst="rect">
            <a:avLst/>
          </a:prstGeom>
          <a:solidFill>
            <a:schemeClr val="bg1"/>
          </a:solidFill>
        </p:spPr>
        <p:txBody>
          <a:bodyPr wrap="square" rtlCol="0">
            <a:spAutoFit/>
          </a:bodyPr>
          <a:lstStyle/>
          <a:p>
            <a:r>
              <a:rPr lang="en-US" sz="3600" b="1" dirty="0">
                <a:solidFill>
                  <a:srgbClr val="FF0000"/>
                </a:solidFill>
                <a:effectLst>
                  <a:outerShdw blurRad="38100" dist="38100" dir="2700000" algn="tl">
                    <a:srgbClr val="000000">
                      <a:alpha val="43137"/>
                    </a:srgbClr>
                  </a:outerShdw>
                </a:effectLst>
              </a:rPr>
              <a:t>LINKS</a:t>
            </a:r>
            <a:endParaRPr lang="en-GB" sz="3600" b="1"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C935BB3-AEF8-D04C-68DE-31044B2B1EFC}"/>
              </a:ext>
            </a:extLst>
          </p:cNvPr>
          <p:cNvSpPr txBox="1"/>
          <p:nvPr/>
        </p:nvSpPr>
        <p:spPr>
          <a:xfrm>
            <a:off x="386080" y="2939366"/>
            <a:ext cx="6126480" cy="646331"/>
          </a:xfrm>
          <a:prstGeom prst="rect">
            <a:avLst/>
          </a:prstGeom>
          <a:solidFill>
            <a:schemeClr val="bg1"/>
          </a:solidFill>
        </p:spPr>
        <p:txBody>
          <a:bodyPr wrap="square" rtlCol="0">
            <a:spAutoFit/>
          </a:bodyPr>
          <a:lstStyle/>
          <a:p>
            <a:r>
              <a:rPr lang="en-US" sz="3600" b="1" dirty="0">
                <a:solidFill>
                  <a:srgbClr val="FF0000"/>
                </a:solidFill>
                <a:effectLst>
                  <a:outerShdw blurRad="38100" dist="38100" dir="2700000" algn="tl">
                    <a:srgbClr val="000000">
                      <a:alpha val="43137"/>
                    </a:srgbClr>
                  </a:outerShdw>
                </a:effectLst>
              </a:rPr>
              <a:t>REFERENCED LINKS</a:t>
            </a:r>
            <a:endParaRPr lang="en-IN" sz="3600" b="1" dirty="0">
              <a:solidFill>
                <a:srgbClr val="FF00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49A901C-49A1-EBA5-4BD4-702092A35893}"/>
              </a:ext>
            </a:extLst>
          </p:cNvPr>
          <p:cNvSpPr txBox="1"/>
          <p:nvPr/>
        </p:nvSpPr>
        <p:spPr>
          <a:xfrm flipH="1">
            <a:off x="503068" y="4021585"/>
            <a:ext cx="5215780" cy="369332"/>
          </a:xfrm>
          <a:prstGeom prst="rect">
            <a:avLst/>
          </a:prstGeom>
          <a:noFill/>
        </p:spPr>
        <p:txBody>
          <a:bodyPr wrap="square" rtlCol="0">
            <a:spAutoFit/>
          </a:bodyPr>
          <a:lstStyle/>
          <a:p>
            <a:r>
              <a:rPr lang="en-IN" dirty="0"/>
              <a:t>https://www.w3schools.com/Css/css_link.asp</a:t>
            </a:r>
          </a:p>
        </p:txBody>
      </p:sp>
      <p:sp>
        <p:nvSpPr>
          <p:cNvPr id="7" name="TextBox 6">
            <a:extLst>
              <a:ext uri="{FF2B5EF4-FFF2-40B4-BE49-F238E27FC236}">
                <a16:creationId xmlns:a16="http://schemas.microsoft.com/office/drawing/2014/main" id="{1AD06334-5D4E-0C67-1BF5-FABD674B5727}"/>
              </a:ext>
            </a:extLst>
          </p:cNvPr>
          <p:cNvSpPr txBox="1"/>
          <p:nvPr/>
        </p:nvSpPr>
        <p:spPr>
          <a:xfrm>
            <a:off x="503068" y="4456590"/>
            <a:ext cx="4801489" cy="369332"/>
          </a:xfrm>
          <a:prstGeom prst="rect">
            <a:avLst/>
          </a:prstGeom>
          <a:noFill/>
        </p:spPr>
        <p:txBody>
          <a:bodyPr wrap="square" rtlCol="0">
            <a:spAutoFit/>
          </a:bodyPr>
          <a:lstStyle/>
          <a:p>
            <a:r>
              <a:rPr lang="en-IN"/>
              <a:t>https://www.javatpoint.com/javascript-tutorial</a:t>
            </a:r>
            <a:endParaRPr lang="en-IN" dirty="0"/>
          </a:p>
        </p:txBody>
      </p:sp>
      <p:sp>
        <p:nvSpPr>
          <p:cNvPr id="8" name="TextBox 7">
            <a:extLst>
              <a:ext uri="{FF2B5EF4-FFF2-40B4-BE49-F238E27FC236}">
                <a16:creationId xmlns:a16="http://schemas.microsoft.com/office/drawing/2014/main" id="{111505DB-51DE-6DEE-88AA-56FF0DD33E3D}"/>
              </a:ext>
            </a:extLst>
          </p:cNvPr>
          <p:cNvSpPr txBox="1"/>
          <p:nvPr/>
        </p:nvSpPr>
        <p:spPr>
          <a:xfrm>
            <a:off x="503068" y="4826805"/>
            <a:ext cx="5299969" cy="369332"/>
          </a:xfrm>
          <a:prstGeom prst="rect">
            <a:avLst/>
          </a:prstGeom>
          <a:noFill/>
        </p:spPr>
        <p:txBody>
          <a:bodyPr wrap="square" rtlCol="0">
            <a:spAutoFit/>
          </a:bodyPr>
          <a:lstStyle/>
          <a:p>
            <a:r>
              <a:rPr lang="en-IN" dirty="0"/>
              <a:t>https://www.w3schools.com/html/html_attributes.asp</a:t>
            </a:r>
          </a:p>
        </p:txBody>
      </p:sp>
      <p:sp>
        <p:nvSpPr>
          <p:cNvPr id="10" name="TextBox 9">
            <a:extLst>
              <a:ext uri="{FF2B5EF4-FFF2-40B4-BE49-F238E27FC236}">
                <a16:creationId xmlns:a16="http://schemas.microsoft.com/office/drawing/2014/main" id="{9B39C863-0F0D-AF20-EACA-46CD724CB076}"/>
              </a:ext>
            </a:extLst>
          </p:cNvPr>
          <p:cNvSpPr txBox="1"/>
          <p:nvPr/>
        </p:nvSpPr>
        <p:spPr>
          <a:xfrm>
            <a:off x="503068" y="1527509"/>
            <a:ext cx="6096000" cy="369332"/>
          </a:xfrm>
          <a:prstGeom prst="rect">
            <a:avLst/>
          </a:prstGeom>
          <a:noFill/>
        </p:spPr>
        <p:txBody>
          <a:bodyPr wrap="square">
            <a:spAutoFit/>
          </a:bodyPr>
          <a:lstStyle/>
          <a:p>
            <a:r>
              <a:rPr lang="en-US" dirty="0"/>
              <a:t>https://github.com/HarshithaSampath/Portfolio</a:t>
            </a:r>
          </a:p>
        </p:txBody>
      </p:sp>
    </p:spTree>
    <p:extLst>
      <p:ext uri="{BB962C8B-B14F-4D97-AF65-F5344CB8AC3E}">
        <p14:creationId xmlns:p14="http://schemas.microsoft.com/office/powerpoint/2010/main" val="40593238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B6F1D-2A8F-BD37-D485-0B4ECFC34196}"/>
              </a:ext>
            </a:extLst>
          </p:cNvPr>
          <p:cNvSpPr txBox="1"/>
          <p:nvPr/>
        </p:nvSpPr>
        <p:spPr>
          <a:xfrm>
            <a:off x="558800" y="2794000"/>
            <a:ext cx="7203440" cy="3877985"/>
          </a:xfrm>
          <a:prstGeom prst="rect">
            <a:avLst/>
          </a:prstGeom>
          <a:noFill/>
        </p:spPr>
        <p:txBody>
          <a:bodyPr wrap="square" rtlCol="0">
            <a:spAutoFit/>
          </a:bodyPr>
          <a:lstStyle/>
          <a:p>
            <a:r>
              <a:rPr lang="en-US" sz="4000" dirty="0"/>
              <a:t>		</a:t>
            </a:r>
            <a:r>
              <a:rPr lang="en-US" sz="4000" b="1" i="1" dirty="0">
                <a:solidFill>
                  <a:schemeClr val="accent1">
                    <a:lumMod val="50000"/>
                  </a:schemeClr>
                </a:solidFill>
              </a:rPr>
              <a:t>CREATING</a:t>
            </a:r>
          </a:p>
          <a:p>
            <a:r>
              <a:rPr lang="en-US" sz="4000" b="1" i="1" dirty="0">
                <a:solidFill>
                  <a:schemeClr val="accent1">
                    <a:lumMod val="50000"/>
                  </a:schemeClr>
                </a:solidFill>
              </a:rPr>
              <a:t> 			A </a:t>
            </a:r>
          </a:p>
          <a:p>
            <a:r>
              <a:rPr lang="en-US" sz="4000" b="1" i="1" dirty="0">
                <a:solidFill>
                  <a:schemeClr val="accent1">
                    <a:lumMod val="50000"/>
                  </a:schemeClr>
                </a:solidFill>
              </a:rPr>
              <a:t>		PORTFOLIO</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6771E14-9731-FC3C-2543-2000DB29EBA5}"/>
              </a:ext>
            </a:extLst>
          </p:cNvPr>
          <p:cNvSpPr txBox="1"/>
          <p:nvPr/>
        </p:nvSpPr>
        <p:spPr>
          <a:xfrm>
            <a:off x="762000" y="883920"/>
            <a:ext cx="5618480" cy="707886"/>
          </a:xfrm>
          <a:prstGeom prst="rect">
            <a:avLst/>
          </a:prstGeom>
          <a:noFill/>
        </p:spPr>
        <p:txBody>
          <a:bodyPr wrap="square" rtlCol="0">
            <a:spAutoFit/>
          </a:bodyPr>
          <a:lstStyle/>
          <a:p>
            <a:r>
              <a:rPr lang="en-US" sz="4000" b="1" dirty="0">
                <a:solidFill>
                  <a:srgbClr val="C00000"/>
                </a:solidFill>
                <a:effectLst>
                  <a:outerShdw blurRad="38100" dist="38100" dir="2700000" algn="tl">
                    <a:srgbClr val="000000">
                      <a:alpha val="43137"/>
                    </a:srgbClr>
                  </a:outerShdw>
                </a:effectLst>
              </a:rPr>
              <a:t>PROJECT TITLE</a:t>
            </a:r>
            <a:endParaRPr lang="en-GB"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43949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99712-AD92-F497-D436-C9BA210A5CF4}"/>
              </a:ext>
            </a:extLst>
          </p:cNvPr>
          <p:cNvSpPr txBox="1"/>
          <p:nvPr/>
        </p:nvSpPr>
        <p:spPr>
          <a:xfrm>
            <a:off x="883920" y="477520"/>
            <a:ext cx="5212080" cy="6617196"/>
          </a:xfrm>
          <a:prstGeom prst="rect">
            <a:avLst/>
          </a:prstGeom>
          <a:noFill/>
        </p:spPr>
        <p:txBody>
          <a:bodyPr wrap="square" rtlCol="0">
            <a:spAutoFit/>
          </a:bodyPr>
          <a:lstStyle/>
          <a:p>
            <a:r>
              <a:rPr lang="en-US" sz="3600" u="sng" dirty="0">
                <a:solidFill>
                  <a:schemeClr val="tx1">
                    <a:lumMod val="95000"/>
                    <a:lumOff val="5000"/>
                  </a:schemeClr>
                </a:solidFill>
              </a:rPr>
              <a:t>AGENDA</a:t>
            </a:r>
          </a:p>
          <a:p>
            <a:endParaRPr lang="en-US" sz="3600" u="sng" dirty="0">
              <a:solidFill>
                <a:schemeClr val="tx1">
                  <a:lumMod val="95000"/>
                  <a:lumOff val="5000"/>
                </a:schemeClr>
              </a:solidFill>
            </a:endParaRPr>
          </a:p>
          <a:p>
            <a:pPr algn="just"/>
            <a:r>
              <a:rPr lang="en-US" sz="2800" b="0" i="0" dirty="0">
                <a:solidFill>
                  <a:srgbClr val="4D5156"/>
                </a:solidFill>
                <a:effectLst/>
                <a:latin typeface="Roboto" panose="02000000000000000000" pitchFamily="2" charset="0"/>
              </a:rPr>
              <a:t>A portfolio website is a unique way to showcase your work and let others know about yourself. It’s like an evergreen platform for your projects, case studies, and information about you. In addition, it’s one of the best ways to express your personality, experience, and capabilities.</a:t>
            </a:r>
            <a:endParaRPr lang="en-US" sz="2800" u="sng" dirty="0">
              <a:solidFill>
                <a:schemeClr val="tx1">
                  <a:lumMod val="95000"/>
                  <a:lumOff val="5000"/>
                </a:schemeClr>
              </a:solidFill>
            </a:endParaRPr>
          </a:p>
          <a:p>
            <a:endParaRPr lang="en-US" sz="3600" u="sng" dirty="0">
              <a:solidFill>
                <a:schemeClr val="tx1">
                  <a:lumMod val="95000"/>
                  <a:lumOff val="5000"/>
                </a:schemeClr>
              </a:solidFill>
            </a:endParaRPr>
          </a:p>
          <a:p>
            <a:pPr lvl="1"/>
            <a:endParaRPr lang="en-GB" sz="3600" u="sng" dirty="0">
              <a:solidFill>
                <a:schemeClr val="tx1">
                  <a:lumMod val="95000"/>
                  <a:lumOff val="5000"/>
                </a:schemeClr>
              </a:solidFill>
            </a:endParaRPr>
          </a:p>
        </p:txBody>
      </p:sp>
      <p:pic>
        <p:nvPicPr>
          <p:cNvPr id="7" name="Picture 6">
            <a:extLst>
              <a:ext uri="{FF2B5EF4-FFF2-40B4-BE49-F238E27FC236}">
                <a16:creationId xmlns:a16="http://schemas.microsoft.com/office/drawing/2014/main" id="{6F78ECDD-032F-1009-122F-74F4C1C94E8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66560" y="-71120"/>
            <a:ext cx="5303520" cy="6858000"/>
          </a:xfrm>
          <a:prstGeom prst="rect">
            <a:avLst/>
          </a:prstGeom>
        </p:spPr>
      </p:pic>
    </p:spTree>
    <p:extLst>
      <p:ext uri="{BB962C8B-B14F-4D97-AF65-F5344CB8AC3E}">
        <p14:creationId xmlns:p14="http://schemas.microsoft.com/office/powerpoint/2010/main" val="2868791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837473B0-CC2E-450A-ABE3-18F120FF3D39}">
                <a1611:picAttrSrcUrl xmlns:a1611="http://schemas.microsoft.com/office/drawing/2016/11/main" r:id="rId3"/>
              </a:ext>
            </a:extLst>
          </a:blip>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634B8-9E4C-BCE0-9CF7-49E447384EAF}"/>
              </a:ext>
            </a:extLst>
          </p:cNvPr>
          <p:cNvSpPr txBox="1"/>
          <p:nvPr/>
        </p:nvSpPr>
        <p:spPr>
          <a:xfrm>
            <a:off x="3728720" y="660400"/>
            <a:ext cx="8310880" cy="6174896"/>
          </a:xfrm>
          <a:prstGeom prst="rect">
            <a:avLst/>
          </a:prstGeom>
          <a:noFill/>
        </p:spPr>
        <p:txBody>
          <a:bodyPr wrap="square" rtlCol="0">
            <a:spAutoFit/>
          </a:bodyPr>
          <a:lstStyle/>
          <a:p>
            <a:r>
              <a:rPr lang="en-US" sz="4000" b="1" dirty="0">
                <a:solidFill>
                  <a:schemeClr val="bg1"/>
                </a:solidFill>
              </a:rPr>
              <a:t>PROJECT OVERVIEW</a:t>
            </a:r>
          </a:p>
          <a:p>
            <a:pPr algn="l" fontAlgn="base">
              <a:lnSpc>
                <a:spcPct val="150000"/>
              </a:lnSpc>
            </a:pPr>
            <a:r>
              <a:rPr lang="en-US" sz="2400" b="0" i="0" dirty="0">
                <a:solidFill>
                  <a:schemeClr val="bg1"/>
                </a:solidFill>
                <a:effectLst/>
                <a:latin typeface="Lato" panose="020F0502020204030203" pitchFamily="34" charset="0"/>
              </a:rPr>
              <a:t>As a developer or student , you need an online presence. You can cultivate this online presence on social media platforms such as Twitter, Facebook, and Instagram. But those are not entirely your own, as the moderators of those platforms have almost full control over your account.</a:t>
            </a:r>
          </a:p>
          <a:p>
            <a:pPr algn="l" fontAlgn="base">
              <a:lnSpc>
                <a:spcPct val="150000"/>
              </a:lnSpc>
            </a:pPr>
            <a:r>
              <a:rPr lang="en-US" sz="2400" b="0" i="0" dirty="0">
                <a:solidFill>
                  <a:schemeClr val="bg1"/>
                </a:solidFill>
                <a:effectLst/>
                <a:latin typeface="Lato" panose="020F0502020204030203" pitchFamily="34" charset="0"/>
              </a:rPr>
              <a:t>With your own portfolio website, it's live on your own domain online. And people can easily find you when they search for your name on a search engine like Google, provided you put the right things in place when it comes to SEO</a:t>
            </a:r>
            <a:r>
              <a:rPr lang="en-US" sz="2400" b="0" i="0" dirty="0">
                <a:solidFill>
                  <a:srgbClr val="0A0A23"/>
                </a:solidFill>
                <a:effectLst/>
                <a:latin typeface="Lato" panose="020F0502020204030203" pitchFamily="34" charset="0"/>
              </a:rPr>
              <a:t>.</a:t>
            </a:r>
          </a:p>
        </p:txBody>
      </p:sp>
    </p:spTree>
    <p:extLst>
      <p:ext uri="{BB962C8B-B14F-4D97-AF65-F5344CB8AC3E}">
        <p14:creationId xmlns:p14="http://schemas.microsoft.com/office/powerpoint/2010/main" val="79424612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7B832-03E1-06F5-69D9-EB7C1929711C}"/>
              </a:ext>
            </a:extLst>
          </p:cNvPr>
          <p:cNvSpPr txBox="1"/>
          <p:nvPr/>
        </p:nvSpPr>
        <p:spPr>
          <a:xfrm>
            <a:off x="223520" y="426720"/>
            <a:ext cx="8778240" cy="646331"/>
          </a:xfrm>
          <a:prstGeom prst="rect">
            <a:avLst/>
          </a:prstGeom>
          <a:noFill/>
        </p:spPr>
        <p:txBody>
          <a:bodyPr wrap="square" rtlCol="0">
            <a:spAutoFit/>
          </a:bodyPr>
          <a:lstStyle/>
          <a:p>
            <a:r>
              <a:rPr lang="en-US" sz="3600" b="1" dirty="0"/>
              <a:t>WHO ARE THE END USERS OF THIS PROJECT?</a:t>
            </a:r>
          </a:p>
        </p:txBody>
      </p:sp>
      <p:sp>
        <p:nvSpPr>
          <p:cNvPr id="3" name="TextBox 2">
            <a:extLst>
              <a:ext uri="{FF2B5EF4-FFF2-40B4-BE49-F238E27FC236}">
                <a16:creationId xmlns:a16="http://schemas.microsoft.com/office/drawing/2014/main" id="{022117F3-FF53-F96A-00E1-7FF5635A5206}"/>
              </a:ext>
            </a:extLst>
          </p:cNvPr>
          <p:cNvSpPr txBox="1"/>
          <p:nvPr/>
        </p:nvSpPr>
        <p:spPr>
          <a:xfrm>
            <a:off x="365760" y="1686560"/>
            <a:ext cx="6847840" cy="4534475"/>
          </a:xfrm>
          <a:prstGeom prst="rect">
            <a:avLst/>
          </a:prstGeom>
          <a:noFill/>
        </p:spPr>
        <p:txBody>
          <a:bodyPr wrap="square" rtlCol="0">
            <a:spAutoFit/>
          </a:bodyPr>
          <a:lstStyle/>
          <a:p>
            <a:pPr algn="just"/>
            <a:r>
              <a:rPr lang="en-US" sz="2400" dirty="0"/>
              <a:t>A well-constructed portfolio offers you the opportunity to produce evidence of having achieved the learning outcomes of a module. These include knowledge, understanding, the skills of critical reflection and reflexivity, and the ability to make appropriate connections between theological study, practice and experience. Portfolios are most commonly associated with work, placement or context-based learning, but not exclusively so. Portfolios comprise a number of different assessment tasks, some or all of which are usually set by the module tutor. </a:t>
            </a:r>
            <a:endParaRPr lang="en-GB" sz="2400" dirty="0"/>
          </a:p>
        </p:txBody>
      </p:sp>
      <p:pic>
        <p:nvPicPr>
          <p:cNvPr id="5" name="Picture 4">
            <a:extLst>
              <a:ext uri="{FF2B5EF4-FFF2-40B4-BE49-F238E27FC236}">
                <a16:creationId xmlns:a16="http://schemas.microsoft.com/office/drawing/2014/main" id="{7E3D9D18-9D9A-1F32-8A09-58F8C950EE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9360" y="1374191"/>
            <a:ext cx="3624668" cy="3583890"/>
          </a:xfrm>
          <a:prstGeom prst="rect">
            <a:avLst/>
          </a:prstGeom>
        </p:spPr>
      </p:pic>
    </p:spTree>
    <p:extLst>
      <p:ext uri="{BB962C8B-B14F-4D97-AF65-F5344CB8AC3E}">
        <p14:creationId xmlns:p14="http://schemas.microsoft.com/office/powerpoint/2010/main" val="2882555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045FD-8844-24E8-23A0-477B736E4593}"/>
              </a:ext>
            </a:extLst>
          </p:cNvPr>
          <p:cNvSpPr txBox="1"/>
          <p:nvPr/>
        </p:nvSpPr>
        <p:spPr>
          <a:xfrm>
            <a:off x="365760" y="284480"/>
            <a:ext cx="779272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SOLUTION AND PROPOSITION</a:t>
            </a:r>
            <a:endParaRPr lang="en-GB" sz="40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5FF2297-752F-B19F-E841-A16D5C01C5D1}"/>
              </a:ext>
            </a:extLst>
          </p:cNvPr>
          <p:cNvSpPr txBox="1"/>
          <p:nvPr/>
        </p:nvSpPr>
        <p:spPr>
          <a:xfrm>
            <a:off x="508000" y="1188720"/>
            <a:ext cx="6207760" cy="4708981"/>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646E82"/>
                </a:solidFill>
                <a:effectLst/>
                <a:latin typeface="Times New Roman" panose="02020603050405020304" pitchFamily="18" charset="0"/>
                <a:cs typeface="Times New Roman" panose="02020603050405020304" pitchFamily="18" charset="0"/>
              </a:rPr>
              <a:t>A portfolio website presents your professionalism and dedication to the craft better and more clearly than any CV. You don’t just tell, you show actual cases and examples which speak volumes. Moreover, owing to the portfolio website, you can show your mature and sophisticated approach to selling your work along with yourself.</a:t>
            </a:r>
          </a:p>
          <a:p>
            <a:pPr algn="just">
              <a:buFont typeface="Arial" panose="020B0604020202020204" pitchFamily="34" charset="0"/>
              <a:buChar char="•"/>
            </a:pPr>
            <a:r>
              <a:rPr lang="en-US" sz="2000" b="0" i="0" dirty="0">
                <a:solidFill>
                  <a:srgbClr val="646E82"/>
                </a:solidFill>
                <a:effectLst/>
                <a:latin typeface="Times New Roman" panose="02020603050405020304" pitchFamily="18" charset="0"/>
                <a:cs typeface="Times New Roman" panose="02020603050405020304" pitchFamily="18" charset="0"/>
              </a:rPr>
              <a:t>Your portfolio is the only web-space where everything is up to you. You are able to create a never-seen-before platform with unique content and achieve a recognizable identity the way you imagine it. A private portfolio website lets your inner creator go far beyond any cliché.</a:t>
            </a:r>
          </a:p>
          <a:p>
            <a:pPr algn="just">
              <a:buFont typeface="Arial" panose="020B0604020202020204" pitchFamily="34" charset="0"/>
              <a:buChar char="•"/>
            </a:pPr>
            <a:r>
              <a:rPr lang="en-US" sz="2000" b="0" i="0" dirty="0">
                <a:solidFill>
                  <a:srgbClr val="646E82"/>
                </a:solidFill>
                <a:effectLst/>
                <a:latin typeface="Times New Roman" panose="02020603050405020304" pitchFamily="18" charset="0"/>
                <a:cs typeface="Times New Roman" panose="02020603050405020304" pitchFamily="18" charset="0"/>
              </a:rPr>
              <a:t>An online portfolio is certain to make you available and searchable for new clients. It lets your potential employers find you the moment they get round to using a search engine or looking through candidates’ applications.</a:t>
            </a:r>
          </a:p>
        </p:txBody>
      </p:sp>
      <p:pic>
        <p:nvPicPr>
          <p:cNvPr id="5" name="Picture 4">
            <a:extLst>
              <a:ext uri="{FF2B5EF4-FFF2-40B4-BE49-F238E27FC236}">
                <a16:creationId xmlns:a16="http://schemas.microsoft.com/office/drawing/2014/main" id="{B065B914-210A-EB48-1058-B43DB4F815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91680" y="436880"/>
            <a:ext cx="4734560" cy="6136640"/>
          </a:xfrm>
          <a:prstGeom prst="rect">
            <a:avLst/>
          </a:prstGeom>
        </p:spPr>
      </p:pic>
    </p:spTree>
    <p:extLst>
      <p:ext uri="{BB962C8B-B14F-4D97-AF65-F5344CB8AC3E}">
        <p14:creationId xmlns:p14="http://schemas.microsoft.com/office/powerpoint/2010/main" val="19230759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2309A-CFAA-3C69-7E12-F39834C5EB2C}"/>
              </a:ext>
            </a:extLst>
          </p:cNvPr>
          <p:cNvSpPr txBox="1"/>
          <p:nvPr/>
        </p:nvSpPr>
        <p:spPr>
          <a:xfrm>
            <a:off x="325120" y="609600"/>
            <a:ext cx="5232400" cy="584775"/>
          </a:xfrm>
          <a:prstGeom prst="rect">
            <a:avLst/>
          </a:prstGeom>
          <a:noFill/>
        </p:spPr>
        <p:txBody>
          <a:bodyPr wrap="square" rtlCol="0">
            <a:spAutoFit/>
          </a:bodyPr>
          <a:lstStyle/>
          <a:p>
            <a:r>
              <a:rPr lang="en-US" sz="3200" dirty="0">
                <a:solidFill>
                  <a:schemeClr val="accent2">
                    <a:lumMod val="75000"/>
                  </a:schemeClr>
                </a:solidFill>
              </a:rPr>
              <a:t>CUSTOMIZATION OF PROJECT</a:t>
            </a:r>
            <a:endParaRPr lang="en-GB" sz="3200" dirty="0">
              <a:solidFill>
                <a:schemeClr val="accent2">
                  <a:lumMod val="75000"/>
                </a:schemeClr>
              </a:solidFill>
            </a:endParaRPr>
          </a:p>
        </p:txBody>
      </p:sp>
      <p:sp>
        <p:nvSpPr>
          <p:cNvPr id="3" name="TextBox 2">
            <a:extLst>
              <a:ext uri="{FF2B5EF4-FFF2-40B4-BE49-F238E27FC236}">
                <a16:creationId xmlns:a16="http://schemas.microsoft.com/office/drawing/2014/main" id="{156B7413-F764-8D47-EE4D-5441D42FFD9F}"/>
              </a:ext>
            </a:extLst>
          </p:cNvPr>
          <p:cNvSpPr txBox="1"/>
          <p:nvPr/>
        </p:nvSpPr>
        <p:spPr>
          <a:xfrm>
            <a:off x="508000" y="1625600"/>
            <a:ext cx="5049520" cy="3777124"/>
          </a:xfrm>
          <a:prstGeom prst="rect">
            <a:avLst/>
          </a:prstGeom>
          <a:noFill/>
        </p:spPr>
        <p:txBody>
          <a:bodyPr wrap="square" rtlCol="0">
            <a:spAutoFit/>
          </a:bodyPr>
          <a:lstStyle/>
          <a:p>
            <a:pPr algn="just" fontAlgn="base">
              <a:lnSpc>
                <a:spcPct val="150000"/>
              </a:lnSpc>
            </a:pPr>
            <a:r>
              <a:rPr lang="en-US" b="0" i="0" dirty="0">
                <a:solidFill>
                  <a:srgbClr val="0A0A23"/>
                </a:solidFill>
                <a:effectLst/>
                <a:latin typeface="Lato" panose="020F0502020204030203" pitchFamily="34" charset="0"/>
              </a:rPr>
              <a:t>The folder structure consists of index.html, style.css, and script.js files and an images folder. We'll write all CSS in the style.css file and the JavaScript in the script.js file .</a:t>
            </a:r>
          </a:p>
          <a:p>
            <a:pPr algn="just" fontAlgn="base">
              <a:lnSpc>
                <a:spcPct val="150000"/>
              </a:lnSpc>
            </a:pPr>
            <a:r>
              <a:rPr lang="en-US" b="0" i="0" dirty="0">
                <a:solidFill>
                  <a:srgbClr val="0A0A23"/>
                </a:solidFill>
                <a:effectLst/>
                <a:latin typeface="Lato" panose="020F0502020204030203" pitchFamily="34" charset="0"/>
              </a:rPr>
              <a:t>In the index.html file, you can see the HTML boilerplate code with the Bootstrap CDN,  and a link to the external style sheet and JavaScript.</a:t>
            </a:r>
          </a:p>
          <a:p>
            <a:pPr algn="just" fontAlgn="base">
              <a:lnSpc>
                <a:spcPct val="150000"/>
              </a:lnSpc>
            </a:pPr>
            <a:r>
              <a:rPr lang="en-US" b="0" i="0" dirty="0">
                <a:solidFill>
                  <a:srgbClr val="0A0A23"/>
                </a:solidFill>
                <a:effectLst/>
                <a:latin typeface="Lato" panose="020F0502020204030203" pitchFamily="34" charset="0"/>
              </a:rPr>
              <a:t>Here, the script.js file is loaded after loading all the HTML code.</a:t>
            </a:r>
          </a:p>
        </p:txBody>
      </p:sp>
      <p:pic>
        <p:nvPicPr>
          <p:cNvPr id="5" name="Picture 4">
            <a:extLst>
              <a:ext uri="{FF2B5EF4-FFF2-40B4-BE49-F238E27FC236}">
                <a16:creationId xmlns:a16="http://schemas.microsoft.com/office/drawing/2014/main" id="{DFD8F8A9-2AE6-4467-D2A9-4F27CDAA6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550" y="289169"/>
            <a:ext cx="5705140" cy="5959231"/>
          </a:xfrm>
          <a:prstGeom prst="rect">
            <a:avLst/>
          </a:prstGeom>
        </p:spPr>
      </p:pic>
    </p:spTree>
    <p:extLst>
      <p:ext uri="{BB962C8B-B14F-4D97-AF65-F5344CB8AC3E}">
        <p14:creationId xmlns:p14="http://schemas.microsoft.com/office/powerpoint/2010/main" val="42412755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CEB5B-6D14-06D2-140A-5D31491372CB}"/>
              </a:ext>
            </a:extLst>
          </p:cNvPr>
          <p:cNvSpPr txBox="1"/>
          <p:nvPr/>
        </p:nvSpPr>
        <p:spPr>
          <a:xfrm>
            <a:off x="314960" y="223520"/>
            <a:ext cx="5781040" cy="646331"/>
          </a:xfrm>
          <a:prstGeom prst="rect">
            <a:avLst/>
          </a:prstGeom>
          <a:noFill/>
        </p:spPr>
        <p:txBody>
          <a:bodyPr wrap="square" rtlCol="0">
            <a:spAutoFit/>
          </a:bodyPr>
          <a:lstStyle/>
          <a:p>
            <a:r>
              <a:rPr lang="en-US" sz="3600" b="1" u="sng" dirty="0">
                <a:solidFill>
                  <a:schemeClr val="accent2">
                    <a:lumMod val="75000"/>
                  </a:schemeClr>
                </a:solidFill>
                <a:effectLst>
                  <a:outerShdw blurRad="38100" dist="38100" dir="2700000" algn="tl">
                    <a:srgbClr val="000000">
                      <a:alpha val="43137"/>
                    </a:srgbClr>
                  </a:outerShdw>
                </a:effectLst>
              </a:rPr>
              <a:t>MODELLING</a:t>
            </a:r>
            <a:endParaRPr lang="en-GB" sz="3600" b="1" u="sng" dirty="0">
              <a:solidFill>
                <a:schemeClr val="accent2">
                  <a:lumMod val="75000"/>
                </a:schemeClr>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B027524-B98D-052A-1952-5D7A07E9B043}"/>
              </a:ext>
            </a:extLst>
          </p:cNvPr>
          <p:cNvPicPr>
            <a:picLocks noChangeAspect="1"/>
          </p:cNvPicPr>
          <p:nvPr/>
        </p:nvPicPr>
        <p:blipFill rotWithShape="1">
          <a:blip r:embed="rId2">
            <a:extLst>
              <a:ext uri="{28A0092B-C50C-407E-A947-70E740481C1C}">
                <a14:useLocalDpi xmlns:a14="http://schemas.microsoft.com/office/drawing/2010/main" val="0"/>
              </a:ext>
            </a:extLst>
          </a:blip>
          <a:srcRect t="14518" b="6074"/>
          <a:stretch/>
        </p:blipFill>
        <p:spPr>
          <a:xfrm>
            <a:off x="314960" y="1402080"/>
            <a:ext cx="6035040" cy="5039360"/>
          </a:xfrm>
          <a:prstGeom prst="rect">
            <a:avLst/>
          </a:prstGeom>
        </p:spPr>
      </p:pic>
      <p:pic>
        <p:nvPicPr>
          <p:cNvPr id="5" name="Picture 4">
            <a:extLst>
              <a:ext uri="{FF2B5EF4-FFF2-40B4-BE49-F238E27FC236}">
                <a16:creationId xmlns:a16="http://schemas.microsoft.com/office/drawing/2014/main" id="{C51689C6-56F4-0938-9E08-2DD8E755B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1402080"/>
            <a:ext cx="5842000" cy="5039360"/>
          </a:xfrm>
          <a:prstGeom prst="rect">
            <a:avLst/>
          </a:prstGeom>
        </p:spPr>
      </p:pic>
    </p:spTree>
    <p:extLst>
      <p:ext uri="{BB962C8B-B14F-4D97-AF65-F5344CB8AC3E}">
        <p14:creationId xmlns:p14="http://schemas.microsoft.com/office/powerpoint/2010/main" val="89447171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4EA7A-8AA1-F4D9-728F-9ED68DA7AF3A}"/>
              </a:ext>
            </a:extLst>
          </p:cNvPr>
          <p:cNvSpPr txBox="1"/>
          <p:nvPr/>
        </p:nvSpPr>
        <p:spPr>
          <a:xfrm>
            <a:off x="467360" y="497840"/>
            <a:ext cx="5892800" cy="5447645"/>
          </a:xfrm>
          <a:prstGeom prst="rect">
            <a:avLst/>
          </a:prstGeom>
          <a:noFill/>
        </p:spPr>
        <p:txBody>
          <a:bodyPr wrap="square" rtlCol="0">
            <a:spAutoFit/>
          </a:bodyPr>
          <a:lstStyle/>
          <a:p>
            <a:r>
              <a:rPr lang="en-US" sz="3600" b="1" dirty="0">
                <a:solidFill>
                  <a:srgbClr val="C00000"/>
                </a:solidFill>
                <a:effectLst>
                  <a:outerShdw blurRad="38100" dist="38100" dir="2700000" algn="tl">
                    <a:srgbClr val="000000">
                      <a:alpha val="43137"/>
                    </a:srgbClr>
                  </a:outerShdw>
                </a:effectLst>
              </a:rPr>
              <a:t>RESULTS</a:t>
            </a:r>
          </a:p>
          <a:p>
            <a:endParaRPr lang="en-US" sz="3600" b="1" dirty="0">
              <a:effectLst>
                <a:outerShdw blurRad="38100" dist="38100" dir="2700000" algn="tl">
                  <a:srgbClr val="000000">
                    <a:alpha val="43137"/>
                  </a:srgbClr>
                </a:outerShdw>
              </a:effectLst>
            </a:endParaRPr>
          </a:p>
          <a:p>
            <a:pPr algn="l" fontAlgn="base">
              <a:buFont typeface="Arial" panose="020B0604020202020204" pitchFamily="34" charset="0"/>
              <a:buChar char="•"/>
            </a:pPr>
            <a:r>
              <a:rPr lang="en-US" sz="2400" b="0" i="0" dirty="0">
                <a:solidFill>
                  <a:srgbClr val="0A0A23"/>
                </a:solidFill>
                <a:effectLst/>
                <a:latin typeface="Times New Roman" panose="02020603050405020304" pitchFamily="18" charset="0"/>
                <a:cs typeface="Times New Roman" panose="02020603050405020304" pitchFamily="18" charset="0"/>
              </a:rPr>
              <a:t>It provides a platform to showcase your relevant skills and experience</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dirty="0">
                <a:solidFill>
                  <a:srgbClr val="0A0A23"/>
                </a:solidFill>
                <a:latin typeface="Times New Roman" panose="02020603050405020304" pitchFamily="18" charset="0"/>
                <a:cs typeface="Times New Roman" panose="02020603050405020304" pitchFamily="18" charset="0"/>
              </a:rPr>
              <a:t>I</a:t>
            </a:r>
            <a:r>
              <a:rPr lang="en-US" sz="2400" b="0" i="0" dirty="0">
                <a:solidFill>
                  <a:srgbClr val="0A0A23"/>
                </a:solidFill>
                <a:effectLst/>
                <a:latin typeface="Times New Roman" panose="02020603050405020304" pitchFamily="18" charset="0"/>
                <a:cs typeface="Times New Roman" panose="02020603050405020304" pitchFamily="18" charset="0"/>
              </a:rPr>
              <a:t>t shows your personality</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A0A23"/>
                </a:solidFill>
                <a:effectLst/>
                <a:latin typeface="Times New Roman" panose="02020603050405020304" pitchFamily="18" charset="0"/>
                <a:cs typeface="Times New Roman" panose="02020603050405020304" pitchFamily="18" charset="0"/>
              </a:rPr>
              <a:t>t lets hiring managers find you instead of you reaching out to them</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A0A23"/>
                </a:solidFill>
                <a:effectLst/>
                <a:latin typeface="Times New Roman" panose="02020603050405020304" pitchFamily="18" charset="0"/>
                <a:cs typeface="Times New Roman" panose="02020603050405020304" pitchFamily="18" charset="0"/>
              </a:rPr>
              <a:t>you are easily searchable on search engines like Google</a:t>
            </a:r>
          </a:p>
          <a:p>
            <a:endParaRPr lang="en-GB" sz="36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1841F92D-59AA-F42D-3044-DC208C0783A1}"/>
              </a:ext>
            </a:extLst>
          </p:cNvPr>
          <p:cNvPicPr>
            <a:picLocks noChangeAspect="1"/>
          </p:cNvPicPr>
          <p:nvPr/>
        </p:nvPicPr>
        <p:blipFill>
          <a:blip r:embed="rId2"/>
          <a:stretch>
            <a:fillRect/>
          </a:stretch>
        </p:blipFill>
        <p:spPr>
          <a:xfrm>
            <a:off x="6360160" y="497841"/>
            <a:ext cx="5638800" cy="5862320"/>
          </a:xfrm>
          <a:prstGeom prst="rect">
            <a:avLst/>
          </a:prstGeom>
        </p:spPr>
      </p:pic>
    </p:spTree>
    <p:extLst>
      <p:ext uri="{BB962C8B-B14F-4D97-AF65-F5344CB8AC3E}">
        <p14:creationId xmlns:p14="http://schemas.microsoft.com/office/powerpoint/2010/main" val="1685061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612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Rebbavarapu</dc:creator>
  <cp:lastModifiedBy>harshi sam</cp:lastModifiedBy>
  <cp:revision>5</cp:revision>
  <dcterms:created xsi:type="dcterms:W3CDTF">2023-07-23T05:10:14Z</dcterms:created>
  <dcterms:modified xsi:type="dcterms:W3CDTF">2023-07-23T15:05:05Z</dcterms:modified>
</cp:coreProperties>
</file>