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sz="1600" b="0">
                <a:solidFill>
                  <a:srgbClr val="757575"/>
                </a:solidFill>
                <a:latin typeface="+mn-lt"/>
              </a:defRPr>
            </a:pPr>
            <a:r>
              <a:rPr lang="en-US" sz="1600" b="0">
                <a:solidFill>
                  <a:srgbClr val="757575"/>
                </a:solidFill>
                <a:latin typeface="+mn-lt"/>
              </a:rPr>
              <a:t>Current Employee Rating vs. FirstName</a:t>
            </a:r>
          </a:p>
        </c:rich>
      </c:tx>
      <c:overlay val="0"/>
    </c:title>
    <c:autoTitleDeleted val="0"/>
    <c:plotArea>
      <c:layout/>
      <c:barChart>
        <c:barDir val="col"/>
        <c:grouping val="clustered"/>
        <c:varyColors val="1"/>
        <c:ser>
          <c:idx val="0"/>
          <c:order val="0"/>
          <c:tx>
            <c:strRef>
              <c:f>'[Untitled spreadsheet.xlsx]Sheet1'!$C$1</c:f>
              <c:strCache>
                <c:ptCount val="1"/>
                <c:pt idx="0">
                  <c:v>Current Employee Rating</c:v>
                </c:pt>
              </c:strCache>
            </c:strRef>
          </c:tx>
          <c:spPr>
            <a:solidFill>
              <a:srgbClr val="4285F4"/>
            </a:solidFill>
            <a:ln cmpd="sng">
              <a:solidFill>
                <a:srgbClr val="000000"/>
              </a:solidFill>
            </a:ln>
          </c:spPr>
          <c:invertIfNegative val="1"/>
          <c:cat>
            <c:strRef>
              <c:f>'[Untitled spreadsheet.xlsx]Sheet1'!$B$2:$B$15</c:f>
              <c:strCache>
                <c:ptCount val="14"/>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strCache>
            </c:strRef>
          </c:cat>
          <c:val>
            <c:numRef>
              <c:f>'[Untitled spreadsheet.xlsx]Sheet1'!$C$2:$C$15</c:f>
              <c:numCache>
                <c:formatCode>General</c:formatCode>
                <c:ptCount val="14"/>
                <c:pt idx="0">
                  <c:v>4</c:v>
                </c:pt>
                <c:pt idx="1">
                  <c:v>3</c:v>
                </c:pt>
                <c:pt idx="2">
                  <c:v>4</c:v>
                </c:pt>
                <c:pt idx="3">
                  <c:v>2</c:v>
                </c:pt>
                <c:pt idx="4">
                  <c:v>3</c:v>
                </c:pt>
                <c:pt idx="5">
                  <c:v>3</c:v>
                </c:pt>
                <c:pt idx="6">
                  <c:v>4</c:v>
                </c:pt>
                <c:pt idx="7">
                  <c:v>2</c:v>
                </c:pt>
                <c:pt idx="8">
                  <c:v>3</c:v>
                </c:pt>
                <c:pt idx="9">
                  <c:v>5</c:v>
                </c:pt>
                <c:pt idx="10">
                  <c:v>5</c:v>
                </c:pt>
                <c:pt idx="11">
                  <c:v>3</c:v>
                </c:pt>
                <c:pt idx="12">
                  <c:v>3</c:v>
                </c:pt>
                <c:pt idx="13">
                  <c:v>3</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0-7B1D-F947-AA1E-1587812F8C3D}"/>
            </c:ext>
          </c:extLst>
        </c:ser>
        <c:dLbls>
          <c:showLegendKey val="0"/>
          <c:showVal val="0"/>
          <c:showCatName val="0"/>
          <c:showSerName val="0"/>
          <c:showPercent val="0"/>
          <c:showBubbleSize val="0"/>
        </c:dLbls>
        <c:gapWidth val="150"/>
        <c:axId val="1391666539"/>
        <c:axId val="1994065864"/>
      </c:barChart>
      <c:catAx>
        <c:axId val="1391666539"/>
        <c:scaling>
          <c:orientation val="minMax"/>
        </c:scaling>
        <c:delete val="0"/>
        <c:axPos val="b"/>
        <c:title>
          <c:tx>
            <c:rich>
              <a:bodyPr/>
              <a:lstStyle/>
              <a:p>
                <a:pPr lvl="0">
                  <a:defRPr b="0">
                    <a:solidFill>
                      <a:srgbClr val="000000"/>
                    </a:solidFill>
                    <a:latin typeface="+mn-lt"/>
                  </a:defRPr>
                </a:pPr>
                <a:r>
                  <a:rPr lang="en-US" b="0">
                    <a:solidFill>
                      <a:srgbClr val="000000"/>
                    </a:solidFill>
                    <a:latin typeface="+mn-lt"/>
                  </a:rPr>
                  <a:t>FirstName</a:t>
                </a:r>
              </a:p>
            </c:rich>
          </c:tx>
          <c:overlay val="0"/>
        </c:title>
        <c:numFmt formatCode="General" sourceLinked="1"/>
        <c:majorTickMark val="none"/>
        <c:minorTickMark val="none"/>
        <c:tickLblPos val="nextTo"/>
        <c:txPr>
          <a:bodyPr/>
          <a:lstStyle/>
          <a:p>
            <a:pPr lvl="0">
              <a:defRPr b="0">
                <a:solidFill>
                  <a:srgbClr val="000000"/>
                </a:solidFill>
                <a:latin typeface="+mn-lt"/>
              </a:defRPr>
            </a:pPr>
            <a:endParaRPr lang="en-US"/>
          </a:p>
        </c:txPr>
        <c:crossAx val="1994065864"/>
        <c:crosses val="autoZero"/>
        <c:auto val="1"/>
        <c:lblAlgn val="ctr"/>
        <c:lblOffset val="100"/>
        <c:noMultiLvlLbl val="1"/>
      </c:catAx>
      <c:valAx>
        <c:axId val="1994065864"/>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US" b="0">
                    <a:solidFill>
                      <a:srgbClr val="000000"/>
                    </a:solidFill>
                    <a:latin typeface="+mn-lt"/>
                  </a:rPr>
                  <a:t>Current Employee Rating</a:t>
                </a:r>
              </a:p>
            </c:rich>
          </c:tx>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1391666539"/>
        <c:crosses val="autoZero"/>
        <c:crossBetween val="between"/>
      </c:valAx>
    </c:plotArea>
    <c:legend>
      <c:legendPos val="r"/>
      <c:overlay val="0"/>
      <c:txPr>
        <a:bodyPr/>
        <a:lstStyle/>
        <a:p>
          <a:pPr lvl="0">
            <a:defRPr b="0">
              <a:solidFill>
                <a:srgbClr val="1A1A1A"/>
              </a:solidFill>
              <a:latin typeface="+mn-lt"/>
            </a:defRPr>
          </a:pPr>
          <a:endParaRPr lang="en-US"/>
        </a:p>
      </c:txPr>
    </c:legend>
    <c:plotVisOnly val="1"/>
    <c:dispBlanksAs val="zero"/>
    <c:showDLblsOverMax val="1"/>
  </c:chart>
  <c:spPr>
    <a:solidFill>
      <a:srgbClr val="FFFFFF"/>
    </a:solidFill>
  </c:spPr>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1175763" y="2860908"/>
            <a:ext cx="7619999"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BY: HARSHITHAA M</a:t>
            </a:r>
          </a:p>
          <a:p>
            <a:r>
              <a:rPr lang="en-US" sz="2400" dirty="0">
                <a:latin typeface="Times New Roman" panose="02020603050405020304" pitchFamily="18" charset="0"/>
                <a:cs typeface="Times New Roman" panose="02020603050405020304" pitchFamily="18" charset="0"/>
              </a:rPr>
              <a:t>REGISTERNO:asunm1475312214600</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DEPARTMENT:PG &amp; RESEARCH DEPARTMENT OF </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COLLEGE:SRI KANYAKA PARAMESWARI ARTS &amp; SCIENCE COLLEGE FOR WOMEN </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graphicFrame>
        <p:nvGraphicFramePr>
          <p:cNvPr id="6" name="Chart 5" title="Chart">
            <a:extLst>
              <a:ext uri="{FF2B5EF4-FFF2-40B4-BE49-F238E27FC236}">
                <a16:creationId xmlns:a16="http://schemas.microsoft.com/office/drawing/2014/main" id="{6A0F8E4F-1E04-191E-2381-4C44689C0E52}"/>
              </a:ext>
            </a:extLst>
          </p:cNvPr>
          <p:cNvGraphicFramePr>
            <a:graphicFrameLocks/>
          </p:cNvGraphicFramePr>
          <p:nvPr>
            <p:extLst>
              <p:ext uri="{D42A27DB-BD31-4B8C-83A1-F6EECF244321}">
                <p14:modId xmlns:p14="http://schemas.microsoft.com/office/powerpoint/2010/main" val="1742473860"/>
              </p:ext>
            </p:extLst>
          </p:nvPr>
        </p:nvGraphicFramePr>
        <p:xfrm>
          <a:off x="1482199" y="1734075"/>
          <a:ext cx="7081612" cy="47469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510064" y="2486102"/>
            <a:ext cx="7500402" cy="2011278"/>
          </a:xfrm>
          <a:prstGeom prst="rect">
            <a:avLst/>
          </a:prstGeom>
          <a:noFill/>
        </p:spPr>
        <p:txBody>
          <a:bodyPr wrap="square">
            <a:spAutoFit/>
          </a:bodyPr>
          <a:lstStyle/>
          <a:p>
            <a:r>
              <a:rPr lang="en-US" sz="2400" dirty="0">
                <a:latin typeface="Times New Roman" panose="02020603050405020304"/>
              </a:rPr>
              <a:t>Dr.T. MEKALA</a:t>
            </a:r>
            <a:endParaRPr lang="en-GB" sz="2400" dirty="0">
              <a:latin typeface="Times New Roman" panose="02020603050405020304"/>
            </a:endParaRPr>
          </a:p>
          <a:p>
            <a:r>
              <a:rPr lang="en-US" sz="2400" dirty="0">
                <a:latin typeface="Times New Roman" panose="02020603050405020304"/>
              </a:rPr>
              <a:t>ASSISTANT PROFESSOR </a:t>
            </a:r>
            <a:endParaRPr lang="en-GB" sz="2400" dirty="0">
              <a:latin typeface="Times New Roman" panose="02020603050405020304"/>
            </a:endParaRPr>
          </a:p>
          <a:p>
            <a:r>
              <a:rPr lang="en-US" sz="2400" dirty="0">
                <a:latin typeface="Times New Roman" panose="02020603050405020304"/>
              </a:rPr>
              <a:t>SRI KANYAKA PARAMESWARI ARTS &amp; SCIENCE COLLEGE FOR WOMEN</a:t>
            </a:r>
          </a:p>
          <a:p>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ehemalatha898@gmail.com</cp:lastModifiedBy>
  <cp:revision>32</cp:revision>
  <dcterms:created xsi:type="dcterms:W3CDTF">2024-08-21T00:32:52Z</dcterms:created>
  <dcterms:modified xsi:type="dcterms:W3CDTF">2024-08-30T05:17:09Z</dcterms:modified>
</cp:coreProperties>
</file>