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96" r:id="rId6"/>
    <p:sldId id="297" r:id="rId7"/>
    <p:sldId id="283" r:id="rId8"/>
    <p:sldId id="285" r:id="rId9"/>
    <p:sldId id="263" r:id="rId10"/>
    <p:sldId id="264" r:id="rId11"/>
    <p:sldId id="291" r:id="rId12"/>
    <p:sldId id="292" r:id="rId13"/>
    <p:sldId id="298" r:id="rId14"/>
    <p:sldId id="266" r:id="rId15"/>
    <p:sldId id="300" r:id="rId16"/>
    <p:sldId id="301" r:id="rId17"/>
    <p:sldId id="302" r:id="rId18"/>
    <p:sldId id="267" r:id="rId19"/>
    <p:sldId id="268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3438B-00E3-4B48-8986-3A9A6DA42AD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E3614-5BCE-48F6-AB48-607D07B6D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E3614-5BCE-48F6-AB48-607D07B6D0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6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8284-A2B6-4CDC-BDBB-AB5200ABBAEF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9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F285-3AC1-48CC-A075-DAB3F7B6CB88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8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FF1-BD2F-47CD-97C2-FB96BF885D14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6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1CF1-5277-43DD-9F4D-E0C13BDB8DC0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2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B94C-3B62-45B4-867C-DE6490FD973F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0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DEC8-1647-4E1F-A59C-C7ED8D3E4BEB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0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B226-59A8-4CDC-908C-6A0BF130E998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3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A1EA-7149-439D-AB42-3430C77B467F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0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17A-2C3B-4804-BC9B-0C5099F16BCE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2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6362-5ABB-4F7C-BEAE-1F410672229D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7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3501-A96D-4A14-8D21-BB2B861869AC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9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44902-62C7-4E04-9A80-DAAFF030C9C9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www.youtube.com/watch?v=_FKGOXCwlWQ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87705091931083X" TargetMode="External"/><Relationship Id="rId2" Type="http://schemas.openxmlformats.org/officeDocument/2006/relationships/hyperlink" Target="https://www.sciencedirect.com/science/article/pii/S235214652030770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1877050916311103" TargetMode="External"/><Relationship Id="rId4" Type="http://schemas.openxmlformats.org/officeDocument/2006/relationships/hyperlink" Target="https://www.sciencedirect.com/science/article/pii/S004579061831777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9717" y="1792922"/>
            <a:ext cx="4557037" cy="142751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ea typeface="+mj-lt"/>
                <a:cs typeface="+mj-lt"/>
              </a:rPr>
              <a:t>Vehicle Counting In Traffic Based on Image Processing</a:t>
            </a:r>
            <a:br>
              <a:rPr lang="en-US" sz="3200" b="1" u="sng" dirty="0">
                <a:ea typeface="+mj-lt"/>
                <a:cs typeface="+mj-lt"/>
              </a:rPr>
            </a:b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0590" y="3220431"/>
            <a:ext cx="7916613" cy="2497027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Project Supervisor</a:t>
            </a:r>
            <a:r>
              <a:rPr lang="en-US" sz="2400" dirty="0">
                <a:solidFill>
                  <a:schemeClr val="accent4"/>
                </a:solidFill>
              </a:rPr>
              <a:t>        :  </a:t>
            </a: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Sankari</a:t>
            </a:r>
            <a:r>
              <a:rPr lang="en-IN" dirty="0"/>
              <a:t>, M.E.,</a:t>
            </a:r>
            <a:r>
              <a:rPr lang="en-IN" dirty="0" err="1"/>
              <a:t>Ph.D</a:t>
            </a:r>
            <a:r>
              <a:rPr lang="en-IN" dirty="0"/>
              <a:t>.</a:t>
            </a:r>
            <a:endParaRPr lang="en-US" sz="2400" dirty="0"/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Name of the Student</a:t>
            </a:r>
            <a:r>
              <a:rPr lang="en-US" sz="2400" dirty="0">
                <a:solidFill>
                  <a:schemeClr val="accent4"/>
                </a:solidFill>
              </a:rPr>
              <a:t>    :  </a:t>
            </a:r>
            <a:r>
              <a:rPr lang="en-US" dirty="0"/>
              <a:t>Balivada Harshitha</a:t>
            </a:r>
            <a:endParaRPr lang="en-US" sz="2400" dirty="0"/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Register Number</a:t>
            </a:r>
            <a:r>
              <a:rPr lang="en-US" sz="2400" dirty="0">
                <a:solidFill>
                  <a:schemeClr val="accent4"/>
                </a:solidFill>
              </a:rPr>
              <a:t>          :   </a:t>
            </a:r>
            <a:r>
              <a:rPr lang="en-US" dirty="0"/>
              <a:t>40110148</a:t>
            </a:r>
            <a:endParaRPr lang="en-US" sz="2400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64DC273-BA8D-4BFF-9AC0-4CBF43B95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243" y="0"/>
            <a:ext cx="7371229" cy="1427511"/>
          </a:xfrm>
          <a:prstGeom prst="rect">
            <a:avLst/>
          </a:prstGeom>
        </p:spPr>
      </p:pic>
      <p:sp>
        <p:nvSpPr>
          <p:cNvPr id="7" name="AutoShape 2" descr="blob:https://web.whatsapp.com/e24ea2a7-88b3-48fe-8517-9275aece67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3E40-C705-44C5-9ED5-D2ADA82C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221" y="178279"/>
            <a:ext cx="8596668" cy="774461"/>
          </a:xfrm>
        </p:spPr>
        <p:txBody>
          <a:bodyPr/>
          <a:lstStyle/>
          <a:p>
            <a:r>
              <a:rPr lang="en-US" u="sng" dirty="0">
                <a:solidFill>
                  <a:srgbClr val="C000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01EE-19B9-42AD-B77B-79699EC40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21" y="952740"/>
            <a:ext cx="10153910" cy="5390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5265" indent="-152400" algn="just">
              <a:lnSpc>
                <a:spcPct val="150000"/>
              </a:lnSpc>
              <a:spcBef>
                <a:spcPts val="905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Estimation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would be done by using time taken to cover a segment of road taking into consideration the accuracy (which is mostly determined by frame-rate).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road shall be divided to multiple segments to estimate speed.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400" dirty="0"/>
              <a:t> </a:t>
            </a:r>
            <a:endParaRPr lang="en-US" sz="1400" dirty="0"/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Vehicle Image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done after saving still images of the violators. Each vehicle is given a specific ID. The ID and speed details are saved to a text file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quality video is required to capture the number-plate of vehicles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indent="0">
              <a:lnSpc>
                <a:spcPct val="150000"/>
              </a:lnSpc>
              <a:buNone/>
              <a:tabLst>
                <a:tab pos="520700" algn="l"/>
                <a:tab pos="521335" algn="l"/>
              </a:tabLst>
            </a:pPr>
            <a:endParaRPr lang="en-IN" sz="1800" b="1" kern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7965">
              <a:tabLst>
                <a:tab pos="520700" algn="l"/>
                <a:tab pos="521335" algn="l"/>
              </a:tabLst>
            </a:pPr>
            <a:endParaRPr lang="en-IN" sz="2000" dirty="0">
              <a:effectLst/>
              <a:latin typeface="Arial MT"/>
              <a:ea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247030" y="6490984"/>
            <a:ext cx="2944969" cy="365125"/>
          </a:xfrm>
        </p:spPr>
        <p:txBody>
          <a:bodyPr/>
          <a:lstStyle/>
          <a:p>
            <a:r>
              <a:rPr lang="en-US" dirty="0"/>
              <a:t>39120092</a:t>
            </a:r>
          </a:p>
        </p:txBody>
      </p:sp>
    </p:spTree>
    <p:extLst>
      <p:ext uri="{BB962C8B-B14F-4D97-AF65-F5344CB8AC3E}">
        <p14:creationId xmlns:p14="http://schemas.microsoft.com/office/powerpoint/2010/main" val="149808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128A89-659A-1DCE-3BAD-C127977B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7C0A8-DD5B-15F4-BC5C-5D63A0450B67}"/>
              </a:ext>
            </a:extLst>
          </p:cNvPr>
          <p:cNvSpPr txBox="1"/>
          <p:nvPr/>
        </p:nvSpPr>
        <p:spPr>
          <a:xfrm>
            <a:off x="990600" y="538145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u="sng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Problem</a:t>
            </a:r>
            <a:r>
              <a:rPr lang="en-US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Statement</a:t>
            </a:r>
            <a:endParaRPr lang="en-IN" sz="4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3399E-68A5-A47F-92D6-D4F208F8AC42}"/>
              </a:ext>
            </a:extLst>
          </p:cNvPr>
          <p:cNvSpPr txBox="1"/>
          <p:nvPr/>
        </p:nvSpPr>
        <p:spPr>
          <a:xfrm>
            <a:off x="990599" y="1584518"/>
            <a:ext cx="101824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Estimation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would be done by using time taken to cover a segment of road taking into consideration the accuracy (which is mostly determined by frame-rate).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road shall be divided to multiple segments to estimate speed</a:t>
            </a:r>
            <a:r>
              <a:rPr lang="en-GB" dirty="0"/>
              <a:t>. 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US" dirty="0"/>
          </a:p>
          <a:p>
            <a:pPr marL="0" indent="0" algn="just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Vehicle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done after saving still images of the violators. Each vehicle is given a specific ID. The ID and speed details are saved to a text file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quality video is required to capture the number-plate of vehicles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1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C0FEED-FF66-2F8B-0F25-32DB6780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33A846-7D85-85D3-D6B5-534ACEAB9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7" y="1149498"/>
            <a:ext cx="10862258" cy="54254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EA2D2F-3141-90A5-D579-E7F6B7C4443B}"/>
              </a:ext>
            </a:extLst>
          </p:cNvPr>
          <p:cNvSpPr txBox="1"/>
          <p:nvPr/>
        </p:nvSpPr>
        <p:spPr>
          <a:xfrm>
            <a:off x="905691" y="38005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u="sng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Project Model</a:t>
            </a:r>
            <a:endParaRPr lang="en-IN" sz="4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A030-E098-7C02-2D8B-A9DEA96E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265555"/>
          </a:xfrm>
        </p:spPr>
        <p:txBody>
          <a:bodyPr>
            <a:normAutofit fontScale="90000"/>
          </a:bodyPr>
          <a:lstStyle/>
          <a:p>
            <a:br>
              <a:rPr lang="en-US" sz="4400" u="sng" dirty="0">
                <a:solidFill>
                  <a:srgbClr val="C00000"/>
                </a:solidFill>
                <a:latin typeface="+mj-lt"/>
                <a:ea typeface="+mn-lt"/>
                <a:cs typeface="Calibri Light" panose="020F0302020204030204" pitchFamily="34" charset="0"/>
              </a:rPr>
            </a:br>
            <a:r>
              <a:rPr lang="en-US" u="sng" dirty="0">
                <a:solidFill>
                  <a:srgbClr val="C00000"/>
                </a:solidFill>
                <a:ea typeface="+mn-lt"/>
                <a:cs typeface="Calibri Light" panose="020F0302020204030204" pitchFamily="34" charset="0"/>
              </a:rPr>
              <a:t>Project Model   </a:t>
            </a:r>
            <a:r>
              <a:rPr lang="en-US" dirty="0">
                <a:solidFill>
                  <a:srgbClr val="C00000"/>
                </a:solidFill>
                <a:ea typeface="+mn-lt"/>
                <a:cs typeface="Calibri Light" panose="020F0302020204030204" pitchFamily="34" charset="0"/>
              </a:rPr>
              <a:t>- Object Tracking</a:t>
            </a:r>
            <a:br>
              <a:rPr lang="en-US" sz="4400" u="sng" dirty="0">
                <a:latin typeface="+mj-lt"/>
                <a:cs typeface="Calibri Light" panose="020F0302020204030204" pitchFamily="34" charset="0"/>
              </a:rPr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87FD1-93C4-2836-7B12-30502CCA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7AF6B75-A874-AB26-8F90-8AA0DEA2F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61" y="1889760"/>
            <a:ext cx="4419826" cy="2174688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9CCEB11-0FD0-6EF5-D789-1BA0A41E5817}"/>
              </a:ext>
            </a:extLst>
          </p:cNvPr>
          <p:cNvSpPr/>
          <p:nvPr/>
        </p:nvSpPr>
        <p:spPr>
          <a:xfrm>
            <a:off x="4872621" y="2663507"/>
            <a:ext cx="600709" cy="68072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427E9E-BF3C-A1BA-7936-B64096F4F39C}"/>
              </a:ext>
            </a:extLst>
          </p:cNvPr>
          <p:cNvPicPr/>
          <p:nvPr/>
        </p:nvPicPr>
        <p:blipFill rotWithShape="1">
          <a:blip r:embed="rId3"/>
          <a:srcRect b="14478"/>
          <a:stretch/>
        </p:blipFill>
        <p:spPr>
          <a:xfrm>
            <a:off x="5564540" y="1805130"/>
            <a:ext cx="4114800" cy="217468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F758A43-518A-97A4-49DE-B616546BFE00}"/>
              </a:ext>
            </a:extLst>
          </p:cNvPr>
          <p:cNvSpPr/>
          <p:nvPr/>
        </p:nvSpPr>
        <p:spPr>
          <a:xfrm>
            <a:off x="9894584" y="2663507"/>
            <a:ext cx="600709" cy="68072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FA1EAC-BD59-4B67-D20B-33A8594C7766}"/>
              </a:ext>
            </a:extLst>
          </p:cNvPr>
          <p:cNvSpPr/>
          <p:nvPr/>
        </p:nvSpPr>
        <p:spPr>
          <a:xfrm>
            <a:off x="10647324" y="2281942"/>
            <a:ext cx="1544676" cy="1435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CONTOURS</a:t>
            </a:r>
            <a:endParaRPr lang="en-AE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F3DC0B2-AF87-257A-4BF2-4977C2DF8EB6}"/>
              </a:ext>
            </a:extLst>
          </p:cNvPr>
          <p:cNvSpPr/>
          <p:nvPr/>
        </p:nvSpPr>
        <p:spPr>
          <a:xfrm rot="5400000">
            <a:off x="11119307" y="4126776"/>
            <a:ext cx="600709" cy="68072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9A7262-E8C2-F9CF-91A3-FE014E298D7B}"/>
              </a:ext>
            </a:extLst>
          </p:cNvPr>
          <p:cNvSpPr/>
          <p:nvPr/>
        </p:nvSpPr>
        <p:spPr>
          <a:xfrm>
            <a:off x="10495293" y="5173219"/>
            <a:ext cx="1544676" cy="1435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ELIMINATE</a:t>
            </a:r>
          </a:p>
          <a:p>
            <a:pPr algn="ctr"/>
            <a:r>
              <a:rPr lang="en-US" dirty="0"/>
              <a:t>BASED ON AREA</a:t>
            </a:r>
            <a:endParaRPr lang="en-AE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0FABCE-83B7-E4A3-79B7-F2C4B6AC6525}"/>
              </a:ext>
            </a:extLst>
          </p:cNvPr>
          <p:cNvSpPr/>
          <p:nvPr/>
        </p:nvSpPr>
        <p:spPr>
          <a:xfrm rot="10800000">
            <a:off x="9506948" y="5550725"/>
            <a:ext cx="600709" cy="68072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8D32C1-C8BD-38C4-5190-63371BC3DA3A}"/>
              </a:ext>
            </a:extLst>
          </p:cNvPr>
          <p:cNvSpPr/>
          <p:nvPr/>
        </p:nvSpPr>
        <p:spPr>
          <a:xfrm>
            <a:off x="4981861" y="5173219"/>
            <a:ext cx="4342486" cy="1435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TRACKER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03235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B382-4577-4FB3-92B2-3351F786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6431"/>
            <a:ext cx="8596668" cy="745706"/>
          </a:xfrm>
        </p:spPr>
        <p:txBody>
          <a:bodyPr/>
          <a:lstStyle/>
          <a:p>
            <a:r>
              <a:rPr lang="en-US" u="sng" dirty="0">
                <a:solidFill>
                  <a:srgbClr val="C00000"/>
                </a:solidFill>
              </a:rPr>
              <a:t>Speed Estimation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878096" y="6492875"/>
            <a:ext cx="2313904" cy="365125"/>
          </a:xfrm>
        </p:spPr>
        <p:txBody>
          <a:bodyPr/>
          <a:lstStyle/>
          <a:p>
            <a:r>
              <a:rPr lang="en-US" dirty="0"/>
              <a:t>39120092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C4ABF89-86EF-7B59-EA86-272880963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183" y="1724298"/>
            <a:ext cx="10337073" cy="4528456"/>
          </a:xfrm>
        </p:spPr>
      </p:pic>
    </p:spTree>
    <p:extLst>
      <p:ext uri="{BB962C8B-B14F-4D97-AF65-F5344CB8AC3E}">
        <p14:creationId xmlns:p14="http://schemas.microsoft.com/office/powerpoint/2010/main" val="260110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E74A4-6760-A8BA-31E6-A9306308A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6"/>
            <a:ext cx="10515600" cy="65849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300"/>
              </a:spcAft>
              <a:buNone/>
            </a:pPr>
            <a:endParaRPr lang="en-IN" sz="3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300"/>
              </a:spcAft>
              <a:buNone/>
            </a:pPr>
            <a:endParaRPr lang="en-IN" sz="33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4D4C8-F0A6-9AE3-EB63-896B1DFF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BBC1A-2038-AE67-7A29-3DDAFB6501CE}"/>
              </a:ext>
            </a:extLst>
          </p:cNvPr>
          <p:cNvSpPr txBox="1"/>
          <p:nvPr/>
        </p:nvSpPr>
        <p:spPr>
          <a:xfrm>
            <a:off x="714103" y="45105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u="sng" dirty="0">
                <a:solidFill>
                  <a:srgbClr val="C00000"/>
                </a:solidFill>
                <a:latin typeface="+mj-lt"/>
              </a:rPr>
              <a:t>Save Vehicle Data</a:t>
            </a:r>
            <a:endParaRPr lang="en-IN" sz="44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9BF9D-8090-70A8-AE0D-DF5C9E86BE1A}"/>
              </a:ext>
            </a:extLst>
          </p:cNvPr>
          <p:cNvSpPr/>
          <p:nvPr/>
        </p:nvSpPr>
        <p:spPr>
          <a:xfrm>
            <a:off x="1019175" y="1362075"/>
            <a:ext cx="3514725" cy="5419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TRAFFIC RECORDS</a:t>
            </a:r>
            <a:endParaRPr lang="en-A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F0E546-A39E-F20E-30E5-1A95D2A43088}"/>
              </a:ext>
            </a:extLst>
          </p:cNvPr>
          <p:cNvGrpSpPr/>
          <p:nvPr/>
        </p:nvGrpSpPr>
        <p:grpSpPr>
          <a:xfrm>
            <a:off x="1381125" y="2945673"/>
            <a:ext cx="2657475" cy="2657475"/>
            <a:chOff x="6496050" y="3428999"/>
            <a:chExt cx="2657475" cy="2657475"/>
          </a:xfrm>
        </p:grpSpPr>
        <p:pic>
          <p:nvPicPr>
            <p:cNvPr id="8" name="Picture 2" descr="Straight Road Stock Illustrations, Images &amp; Vectors | Shutterstock">
              <a:extLst>
                <a:ext uri="{FF2B5EF4-FFF2-40B4-BE49-F238E27FC236}">
                  <a16:creationId xmlns:a16="http://schemas.microsoft.com/office/drawing/2014/main" id="{7A7CF51C-E173-1847-C2C3-AA6ADB896F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85" t="38035" r="24885" b="19709"/>
            <a:stretch/>
          </p:blipFill>
          <p:spPr bwMode="auto">
            <a:xfrm>
              <a:off x="6496050" y="3428999"/>
              <a:ext cx="2657475" cy="2657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atchback rear view silhouette #AD , #affiliate, #ad, #rear, #view,  #silhouette, #Hatchback | Hatchback, Rear view, Person png">
              <a:extLst>
                <a:ext uri="{FF2B5EF4-FFF2-40B4-BE49-F238E27FC236}">
                  <a16:creationId xmlns:a16="http://schemas.microsoft.com/office/drawing/2014/main" id="{AEEC9033-6ABE-3EDA-359C-1A2C09F5F1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" t="10471" b="12196"/>
            <a:stretch/>
          </p:blipFill>
          <p:spPr bwMode="auto">
            <a:xfrm>
              <a:off x="6753225" y="3971926"/>
              <a:ext cx="2295523" cy="1794345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BEDF2D4-0907-275A-7D27-45A0CFD95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668" y="1136677"/>
            <a:ext cx="4446671" cy="564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7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E84A-F71E-41D3-0986-F5B90F33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950"/>
            <a:ext cx="10515600" cy="6248400"/>
          </a:xfrm>
        </p:spPr>
        <p:txBody>
          <a:bodyPr>
            <a:normAutofit/>
          </a:bodyPr>
          <a:lstStyle/>
          <a:p>
            <a:pPr lvl="8" algn="just">
              <a:lnSpc>
                <a:spcPct val="150000"/>
              </a:lnSpc>
              <a:spcAft>
                <a:spcPts val="300"/>
              </a:spcAft>
            </a:pPr>
            <a:r>
              <a:rPr lang="en-IN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4.Hourly:</a:t>
            </a:r>
            <a:endParaRPr lang="en-IN" sz="9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C45CE-C27D-5EB9-43DB-1345F779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EBF94A-11CD-5F41-D8C1-05382DDBC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508" y="663588"/>
            <a:ext cx="4446671" cy="5645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7840A-F0E7-6989-7022-103D45B9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21" y="976161"/>
            <a:ext cx="6096000" cy="3961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3732EB-7CDF-070D-8CD6-8793968090E1}"/>
              </a:ext>
            </a:extLst>
          </p:cNvPr>
          <p:cNvSpPr txBox="1"/>
          <p:nvPr/>
        </p:nvSpPr>
        <p:spPr>
          <a:xfrm>
            <a:off x="245821" y="12345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u="sng" dirty="0">
                <a:solidFill>
                  <a:srgbClr val="C00000"/>
                </a:solidFill>
                <a:latin typeface="+mj-lt"/>
              </a:rPr>
              <a:t>Results</a:t>
            </a:r>
            <a:endParaRPr lang="en-IN" sz="44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E06D28-01E2-C1B4-83DE-74D367C5B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4" y="5186689"/>
            <a:ext cx="6096000" cy="166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31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6DC1-6068-7459-CF71-9E759703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063"/>
            <a:ext cx="10515600" cy="406037"/>
          </a:xfrm>
        </p:spPr>
        <p:txBody>
          <a:bodyPr>
            <a:normAutofit fontScale="90000"/>
          </a:bodyPr>
          <a:lstStyle/>
          <a:p>
            <a:br>
              <a:rPr lang="en-IN" sz="4400" dirty="0">
                <a:latin typeface="+mj-lt"/>
              </a:rPr>
            </a:br>
            <a:r>
              <a:rPr lang="en-US" u="sng" dirty="0">
                <a:solidFill>
                  <a:srgbClr val="C00000"/>
                </a:solidFill>
              </a:rPr>
              <a:t>P</a:t>
            </a:r>
            <a:r>
              <a:rPr lang="en-US" sz="4400" u="sng" dirty="0">
                <a:solidFill>
                  <a:srgbClr val="C00000"/>
                </a:solidFill>
                <a:latin typeface="+mj-lt"/>
              </a:rPr>
              <a:t>roject Challenges And Updates</a:t>
            </a:r>
            <a:br>
              <a:rPr lang="en-IN" sz="4400" dirty="0">
                <a:latin typeface="+mj-lt"/>
              </a:rPr>
            </a:br>
            <a:br>
              <a:rPr lang="en-IN" sz="4400" dirty="0">
                <a:latin typeface="+mj-lt"/>
              </a:rPr>
            </a:b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E0CFB-8FF3-7FEE-B736-DA44B2F4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465F9-B050-B4B1-099E-0F1EC9787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514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that weren’t vehicles were being detected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sorted by changing the masking method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Plates Unreadable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Pictures of vehicles were stored instead.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vehicles speeds were unable to be detected</a:t>
            </a:r>
          </a:p>
          <a:p>
            <a:pPr algn="just">
              <a:lnSpc>
                <a:spcPct val="11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sorted by saving speed timers in an array format instead of an single integer format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 close together were clubbed as single object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Eroded Masked Image to better differentiate close objects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Moved detection lines further back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154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011F-4738-47E8-BF2D-3619F69E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461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Video Link</a:t>
            </a:r>
            <a:r>
              <a:rPr lang="en-US" dirty="0">
                <a:solidFill>
                  <a:srgbClr val="C00000"/>
                </a:solidFill>
              </a:rPr>
              <a:t> – YOU TUBE</a:t>
            </a:r>
            <a:endParaRPr lang="en-US" sz="4400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0578-1281-4A57-A55B-0AE9A326B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061"/>
            <a:ext cx="10515600" cy="47929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900"/>
              </a:spcAft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https://www.youtube.com/watch?v=_FKGOXCwlWQ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9736428" y="6510898"/>
            <a:ext cx="2455572" cy="365125"/>
          </a:xfrm>
        </p:spPr>
        <p:txBody>
          <a:bodyPr/>
          <a:lstStyle/>
          <a:p>
            <a:r>
              <a:rPr lang="en-US" dirty="0"/>
              <a:t>39120092</a:t>
            </a:r>
          </a:p>
        </p:txBody>
      </p:sp>
      <p:pic>
        <p:nvPicPr>
          <p:cNvPr id="5" name="Picture 4" descr="A car driving on a road&#10;&#10;Description automatically generated with low confidence">
            <a:hlinkClick r:id="rId2"/>
            <a:extLst>
              <a:ext uri="{FF2B5EF4-FFF2-40B4-BE49-F238E27FC236}">
                <a16:creationId xmlns:a16="http://schemas.microsoft.com/office/drawing/2014/main" id="{C433F92A-4EEA-ED3D-541A-3437DEA33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823" y="2865120"/>
            <a:ext cx="6688183" cy="35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8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D088-1434-4211-AF8E-4353193B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2053"/>
            <a:ext cx="8596668" cy="659442"/>
          </a:xfrm>
        </p:spPr>
        <p:txBody>
          <a:bodyPr>
            <a:noAutofit/>
          </a:bodyPr>
          <a:lstStyle/>
          <a:p>
            <a:r>
              <a:rPr lang="en-US" sz="4000" u="sng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9427334" y="6498019"/>
            <a:ext cx="2764665" cy="365125"/>
          </a:xfrm>
        </p:spPr>
        <p:txBody>
          <a:bodyPr/>
          <a:lstStyle/>
          <a:p>
            <a:r>
              <a:rPr lang="en-US" dirty="0"/>
              <a:t>39120092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507159-D080-9C49-23ED-AFC91497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17" y="1546951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vehicle speed based on video using convolutional neural network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1400" u="sng" dirty="0">
                <a:hlinkClick r:id="rId2"/>
              </a:rPr>
              <a:t>https://www.sciencedirect.com/science/article/pii/S2352146520307705</a:t>
            </a:r>
            <a:endParaRPr lang="en-US" sz="1400" dirty="0"/>
          </a:p>
          <a:p>
            <a:pPr algn="just"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Vehicle Position and Speed using Camera Calibration and Image Projection Methods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https://www.sciencedirect.com/science/article/pii/S187705091931083X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speed measurement model for video-based systems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https://www.sciencedirect.com/science/article/pii/S0045790618317774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Approach for Detection and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SpeedEstimation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Moving Vehicles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https://www.sciencedirect.com/science/article/pii/S1877050916311103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8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DA80-3169-4718-B399-969663D1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30" y="361297"/>
            <a:ext cx="8596668" cy="844550"/>
          </a:xfrm>
        </p:spPr>
        <p:txBody>
          <a:bodyPr>
            <a:normAutofit/>
          </a:bodyPr>
          <a:lstStyle/>
          <a:p>
            <a:r>
              <a:rPr lang="en-US" sz="4400" u="sng" dirty="0">
                <a:solidFill>
                  <a:srgbClr val="C00000"/>
                </a:solidFill>
              </a:rPr>
              <a:t>Presentation Outline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4F888-758C-49A3-8FDA-B3D4A4AD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56357"/>
            <a:ext cx="8596668" cy="51000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Course Certificate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Objectives</a:t>
            </a:r>
          </a:p>
          <a:p>
            <a:r>
              <a:rPr lang="en-US" sz="2400" dirty="0"/>
              <a:t>Advantages</a:t>
            </a:r>
          </a:p>
          <a:p>
            <a:r>
              <a:rPr lang="en-US" sz="2400" dirty="0"/>
              <a:t>Base Paper</a:t>
            </a:r>
          </a:p>
          <a:p>
            <a:r>
              <a:rPr lang="en-US" sz="2400" dirty="0"/>
              <a:t>Problem Statement</a:t>
            </a:r>
          </a:p>
          <a:p>
            <a:r>
              <a:rPr lang="en-US" sz="2400" dirty="0"/>
              <a:t>Project Model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Project Challenges and Updates</a:t>
            </a:r>
          </a:p>
          <a:p>
            <a:r>
              <a:rPr lang="en-US" sz="2400" dirty="0"/>
              <a:t>Video Link</a:t>
            </a:r>
          </a:p>
          <a:p>
            <a:r>
              <a:rPr lang="en-US" sz="2400" dirty="0"/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77330" y="6485140"/>
            <a:ext cx="3490174" cy="365125"/>
          </a:xfrm>
        </p:spPr>
        <p:txBody>
          <a:bodyPr/>
          <a:lstStyle/>
          <a:p>
            <a:r>
              <a:rPr lang="en-US" dirty="0"/>
              <a:t>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64575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7494-76EF-4C5B-98E2-1BFE2559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ECA83-F4DC-4B07-D6B3-92E38D414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19" y="1854926"/>
            <a:ext cx="5974081" cy="20813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         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US" sz="8000" dirty="0">
                <a:solidFill>
                  <a:srgbClr val="C00000"/>
                </a:solidFill>
                <a:latin typeface="+mj-lt"/>
              </a:rPr>
              <a:t>THANK</a:t>
            </a:r>
            <a:r>
              <a:rPr lang="en-US" sz="8000" dirty="0">
                <a:latin typeface="+mj-lt"/>
              </a:rPr>
              <a:t> </a:t>
            </a:r>
            <a:r>
              <a:rPr lang="en-US" sz="8000" dirty="0">
                <a:solidFill>
                  <a:srgbClr val="C00000"/>
                </a:solidFill>
                <a:latin typeface="+mj-lt"/>
              </a:rPr>
              <a:t>YOU</a:t>
            </a:r>
            <a:endParaRPr lang="en-IN" sz="8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9AB35-F344-5A12-F93E-7688ECC1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9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2482-05F0-4648-8A6E-868B71EC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0943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u="sng" dirty="0">
                <a:solidFill>
                  <a:srgbClr val="C00000"/>
                </a:solidFill>
                <a:ea typeface="+mj-lt"/>
                <a:cs typeface="+mj-lt"/>
              </a:rPr>
              <a:t>Course Certificate</a:t>
            </a:r>
            <a:endParaRPr lang="en-US" u="sng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380373" y="6485140"/>
            <a:ext cx="1927538" cy="365125"/>
          </a:xfrm>
        </p:spPr>
        <p:txBody>
          <a:bodyPr/>
          <a:lstStyle/>
          <a:p>
            <a:r>
              <a:rPr lang="en-US" dirty="0"/>
              <a:t>39120092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6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FA63-426E-4BB7-A135-77947875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5827"/>
            <a:ext cx="8596668" cy="961367"/>
          </a:xfrm>
        </p:spPr>
        <p:txBody>
          <a:bodyPr>
            <a:normAutofit/>
          </a:bodyPr>
          <a:lstStyle/>
          <a:p>
            <a:r>
              <a:rPr lang="en-US" sz="4400" u="sng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57AD-4230-4294-BD13-16D0FAB53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3005"/>
            <a:ext cx="9531196" cy="478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7965" marR="279400" algn="just">
              <a:lnSpc>
                <a:spcPct val="150000"/>
              </a:lnSpc>
              <a:spcBef>
                <a:spcPts val="57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vehicle speed and counting system using OpenCV and ROI is a computer vision project that can detect and track vehicles in a video stream, calculate their speed, and count the number of vehicles that pass through a specific region of interest (ROI).</a:t>
            </a:r>
          </a:p>
          <a:p>
            <a:pPr marL="227965" marR="279400" algn="just">
              <a:lnSpc>
                <a:spcPct val="150000"/>
              </a:lnSpc>
              <a:spcBef>
                <a:spcPts val="57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the vehicles are detected and tracked, their speed can be calculated by comparing their positions in successive frames.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Counting the number of vehicles that pass through the ROI involves setting up a counting mechanism and updating the count whenever a vehicle crosses the ROI.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can be useful for traffic management, surveillance, and safety purposes.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can be extended to include additional features, such as vehicle classification, license plate recognition, or integration with traffic signals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19762" y="6485140"/>
            <a:ext cx="20219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AutoShape 1" descr="INTRODUCTION&#10; The Increased demand for smart cities, from both developed and developing&#10;nations, necessitates the deploym...">
            <a:extLst>
              <a:ext uri="{FF2B5EF4-FFF2-40B4-BE49-F238E27FC236}">
                <a16:creationId xmlns:a16="http://schemas.microsoft.com/office/drawing/2014/main" id="{4E615595-DADB-D75D-7272-B00528B5E9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95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E429-BB18-145D-06B5-878D75C8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u="sng" dirty="0">
                <a:solidFill>
                  <a:srgbClr val="C00000"/>
                </a:solidFill>
              </a:rPr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417E-118C-FB2C-9313-61BEEBBF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7185" indent="0" algn="just">
              <a:lnSpc>
                <a:spcPct val="150000"/>
              </a:lnSpc>
              <a:buNone/>
              <a:tabLst>
                <a:tab pos="521970" algn="l"/>
              </a:tabLst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main objectives of </a:t>
            </a:r>
            <a:r>
              <a:rPr lang="en-US" sz="1800" kern="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vehicle count and speed Rader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include: </a:t>
            </a:r>
            <a:endParaRPr lang="en-IN" sz="1800" b="1" kern="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65785" algn="just">
              <a:lnSpc>
                <a:spcPct val="150000"/>
              </a:lnSpc>
              <a:tabLst>
                <a:tab pos="521970" algn="l"/>
              </a:tabLst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brief overview of the topic and its relevance in the field of transportation.</a:t>
            </a:r>
            <a:endParaRPr lang="en-IN" sz="1800" b="1" kern="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65785" algn="just">
              <a:lnSpc>
                <a:spcPct val="150000"/>
              </a:lnSpc>
              <a:tabLst>
                <a:tab pos="521970" algn="l"/>
              </a:tabLst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brief overview of the topic and its relevance in the field of transportation.</a:t>
            </a:r>
            <a:endParaRPr lang="en-IN" sz="1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785" algn="just">
              <a:lnSpc>
                <a:spcPct val="150000"/>
              </a:lnSpc>
              <a:tabLst>
                <a:tab pos="521970" algn="l"/>
              </a:tabLst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share some examples of successful implementations of this methodology, highlighting the benefits and potential applications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en-IN" sz="1800" b="1" kern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mphasizing the importance of using OpenCV and ROI for vehicle speed and radar, and their potential to enhance transportation safety and efficiency.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957E0-2A60-1B73-D8E8-6005F6A0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2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0830-3C78-2EE5-4DC7-C49ACF38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u="sng" dirty="0">
                <a:solidFill>
                  <a:srgbClr val="C00000"/>
                </a:solidFill>
              </a:rPr>
              <a:t>Advantages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02C8-27E8-CFEC-6237-9C45DF355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661672"/>
          </a:xfrm>
        </p:spPr>
        <p:txBody>
          <a:bodyPr>
            <a:normAutofit fontScale="92500" lnSpcReduction="10000"/>
          </a:bodyPr>
          <a:lstStyle/>
          <a:p>
            <a:pPr marL="337185" indent="0" algn="just">
              <a:lnSpc>
                <a:spcPct val="150000"/>
              </a:lnSpc>
              <a:buNone/>
              <a:tabLst>
                <a:tab pos="521970" algn="l"/>
              </a:tabLst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vehicle counting and speed radar is to gather real-time traffic data to improve traffic management and safety.</a:t>
            </a:r>
          </a:p>
          <a:p>
            <a:pPr marL="622935" indent="-285750" algn="just">
              <a:lnSpc>
                <a:spcPct val="150000"/>
              </a:lnSpc>
              <a:tabLst>
                <a:tab pos="521970" algn="l"/>
              </a:tabLst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Traffic Flow: Vehicle counting and traffic speed radar can help improve traffic flow by providing real-time information about the number of vehicles on the road and their speed.</a:t>
            </a:r>
          </a:p>
          <a:p>
            <a:pPr marL="565785" algn="just">
              <a:lnSpc>
                <a:spcPct val="150000"/>
              </a:lnSpc>
              <a:tabLst>
                <a:tab pos="521970" algn="l"/>
              </a:tabLst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Data Collection: These technologies can provide accurate data about traffic patterns, which can be used to inform transportation planning and decision-making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565785" algn="just">
              <a:lnSpc>
                <a:spcPct val="150000"/>
              </a:lnSpc>
              <a:tabLst>
                <a:tab pos="521970" algn="l"/>
              </a:tabLst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Safety: By monitoring vehicle speed and traffic flow, these technologies can help identify potential safety hazards and prevent accidents.</a:t>
            </a:r>
          </a:p>
          <a:p>
            <a:pPr marL="565785" algn="just">
              <a:lnSpc>
                <a:spcPct val="150000"/>
              </a:lnSpc>
              <a:tabLst>
                <a:tab pos="521970" algn="l"/>
              </a:tabLst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Resource Allocation: By providing real-time data about traffic patterns, vehicle counting and traffic speed radar can help allocate resources more efficiently, such as adjusting traffic signal timings or scheduling road maintenance.</a:t>
            </a:r>
          </a:p>
          <a:p>
            <a:pPr marL="565785" algn="just">
              <a:lnSpc>
                <a:spcPct val="150000"/>
              </a:lnSpc>
              <a:tabLst>
                <a:tab pos="521970" algn="l"/>
              </a:tabLst>
            </a:pPr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565785" algn="just">
              <a:lnSpc>
                <a:spcPct val="150000"/>
              </a:lnSpc>
              <a:tabLst>
                <a:tab pos="521970" algn="l"/>
              </a:tabLst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4FC19-4B5A-AE00-A735-72B2CCCA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DFBE0E-467D-0A25-817B-B6DBF6AB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6D46E-3DB0-D01B-7A15-9A3479A5B6E3}"/>
              </a:ext>
            </a:extLst>
          </p:cNvPr>
          <p:cNvSpPr txBox="1"/>
          <p:nvPr/>
        </p:nvSpPr>
        <p:spPr>
          <a:xfrm>
            <a:off x="1003835" y="1804287"/>
            <a:ext cx="9788891" cy="455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speed measurement model for video-based systems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uses segmentation of the road into strips for estimation of the speed of the vehicle. If we know the length of a segment of road and the time taken to cover it, we can determine the speed. Frame-rate can be used to assess the accuracy of speed calculation.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minimum speed of object is set up so as to not record unnecessary objects like bicycles and bird shadows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vehicle speed based on video image subtraction</a:t>
            </a:r>
          </a:p>
          <a:p>
            <a:pPr marL="0" indent="0" algn="just"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uses deep learning to identify vehicles based on image subtraction and contour detection</a:t>
            </a:r>
            <a:r>
              <a:rPr lang="en-US" dirty="0"/>
              <a:t>. </a:t>
            </a:r>
          </a:p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195F7-95F7-0EF4-23C0-40F18CE694FF}"/>
              </a:ext>
            </a:extLst>
          </p:cNvPr>
          <p:cNvSpPr txBox="1"/>
          <p:nvPr/>
        </p:nvSpPr>
        <p:spPr>
          <a:xfrm>
            <a:off x="516856" y="373559"/>
            <a:ext cx="93319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u="sng" dirty="0">
                <a:solidFill>
                  <a:srgbClr val="C00000"/>
                </a:solidFill>
                <a:latin typeface="+mj-lt"/>
                <a:cs typeface="Calibri Light" panose="020F0302020204030204" pitchFamily="34" charset="0"/>
              </a:rPr>
              <a:t>BASE PAPER</a:t>
            </a:r>
            <a:endParaRPr lang="en-IN" sz="4400" u="sng" dirty="0">
              <a:latin typeface="+mj-l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9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185848-0B2D-BB43-7099-7BEE82E3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CCCDD-B2E7-1051-C7A3-DA587BCC3A73}"/>
              </a:ext>
            </a:extLst>
          </p:cNvPr>
          <p:cNvSpPr txBox="1"/>
          <p:nvPr/>
        </p:nvSpPr>
        <p:spPr>
          <a:xfrm>
            <a:off x="888274" y="69489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u="sng" dirty="0">
                <a:solidFill>
                  <a:srgbClr val="C00000"/>
                </a:solidFill>
                <a:latin typeface="+mj-lt"/>
                <a:cs typeface="Calibri Light" panose="020F0302020204030204" pitchFamily="34" charset="0"/>
              </a:rPr>
              <a:t>Problem Statement</a:t>
            </a:r>
            <a:endParaRPr lang="en-IN" sz="4400" u="sng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80414-1D6F-27C4-0EEB-DF5843CEF5D2}"/>
              </a:ext>
            </a:extLst>
          </p:cNvPr>
          <p:cNvSpPr txBox="1"/>
          <p:nvPr/>
        </p:nvSpPr>
        <p:spPr>
          <a:xfrm>
            <a:off x="1254033" y="2050390"/>
            <a:ext cx="96490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create a traffic radar using Image Processing in Python by using OpenCV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is comes to tracking the speed of vehicles on a segment of road, the vital steps of this projects is: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estimation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image</a:t>
            </a:r>
          </a:p>
        </p:txBody>
      </p:sp>
    </p:spTree>
    <p:extLst>
      <p:ext uri="{BB962C8B-B14F-4D97-AF65-F5344CB8AC3E}">
        <p14:creationId xmlns:p14="http://schemas.microsoft.com/office/powerpoint/2010/main" val="386072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8759-A10D-4A2B-8C9E-14A586BB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72" y="249924"/>
            <a:ext cx="8523230" cy="716952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2B69-FFE2-46D7-B5A7-C77388B1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049" y="1173723"/>
            <a:ext cx="10427902" cy="567654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GB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  <a:r>
              <a:rPr lang="en-GB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Aquisition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video with good clarity and good fps (30-60) would be taken to record vehicles passing by on a road.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GB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Recognition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would be used to identify vehicles with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faster RCNN or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Multiple vehicles are to be detected at a time on a road segment.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vehicles into cars and trucks are also to be done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9561548" y="6485140"/>
            <a:ext cx="2630451" cy="365125"/>
          </a:xfrm>
        </p:spPr>
        <p:txBody>
          <a:bodyPr/>
          <a:lstStyle/>
          <a:p>
            <a:r>
              <a:rPr lang="en-US" dirty="0"/>
              <a:t>39120092</a:t>
            </a:r>
          </a:p>
        </p:txBody>
      </p:sp>
    </p:spTree>
    <p:extLst>
      <p:ext uri="{BB962C8B-B14F-4D97-AF65-F5344CB8AC3E}">
        <p14:creationId xmlns:p14="http://schemas.microsoft.com/office/powerpoint/2010/main" val="246629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Words>1075</Words>
  <Application>Microsoft Office PowerPoint</Application>
  <PresentationFormat>Widescreen</PresentationFormat>
  <Paragraphs>134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MT</vt:lpstr>
      <vt:lpstr>Calibri</vt:lpstr>
      <vt:lpstr>Calibri Light</vt:lpstr>
      <vt:lpstr>Söhne</vt:lpstr>
      <vt:lpstr>Times New Roman</vt:lpstr>
      <vt:lpstr>Wingdings</vt:lpstr>
      <vt:lpstr>Office Theme</vt:lpstr>
      <vt:lpstr>Vehicle Counting In Traffic Based on Image Processing </vt:lpstr>
      <vt:lpstr>Presentation Outline </vt:lpstr>
      <vt:lpstr>Course Certificate </vt:lpstr>
      <vt:lpstr>Introduction</vt:lpstr>
      <vt:lpstr>Objectives</vt:lpstr>
      <vt:lpstr>Advantages </vt:lpstr>
      <vt:lpstr>PowerPoint Presentation</vt:lpstr>
      <vt:lpstr>PowerPoint Presentation</vt:lpstr>
      <vt:lpstr>Problem Statement</vt:lpstr>
      <vt:lpstr>Problem Statement</vt:lpstr>
      <vt:lpstr>PowerPoint Presentation</vt:lpstr>
      <vt:lpstr>PowerPoint Presentation</vt:lpstr>
      <vt:lpstr> Project Model   - Object Tracking </vt:lpstr>
      <vt:lpstr>Speed Estimation</vt:lpstr>
      <vt:lpstr>PowerPoint Presentation</vt:lpstr>
      <vt:lpstr>PowerPoint Presentation</vt:lpstr>
      <vt:lpstr> Project Challenges And Updates  </vt:lpstr>
      <vt:lpstr>Video Link – YOU TUBE</vt:lpstr>
      <vt:lpstr>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Rishav Kumar</dc:creator>
  <cp:lastModifiedBy>Harshitha Balivada</cp:lastModifiedBy>
  <cp:revision>695</cp:revision>
  <dcterms:created xsi:type="dcterms:W3CDTF">2021-11-09T09:59:15Z</dcterms:created>
  <dcterms:modified xsi:type="dcterms:W3CDTF">2023-04-27T04:45:46Z</dcterms:modified>
</cp:coreProperties>
</file>