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96" r:id="rId1"/>
  </p:sldMasterIdLst>
  <p:notesMasterIdLst>
    <p:notesMasterId r:id="rId33"/>
  </p:notesMasterIdLst>
  <p:sldIdLst>
    <p:sldId id="257" r:id="rId2"/>
    <p:sldId id="274" r:id="rId3"/>
    <p:sldId id="258" r:id="rId4"/>
    <p:sldId id="260" r:id="rId5"/>
    <p:sldId id="269" r:id="rId6"/>
    <p:sldId id="262" r:id="rId7"/>
    <p:sldId id="268" r:id="rId8"/>
    <p:sldId id="270" r:id="rId9"/>
    <p:sldId id="278" r:id="rId10"/>
    <p:sldId id="263" r:id="rId11"/>
    <p:sldId id="264" r:id="rId12"/>
    <p:sldId id="265" r:id="rId13"/>
    <p:sldId id="280" r:id="rId14"/>
    <p:sldId id="279" r:id="rId15"/>
    <p:sldId id="294" r:id="rId16"/>
    <p:sldId id="281" r:id="rId17"/>
    <p:sldId id="276" r:id="rId18"/>
    <p:sldId id="271" r:id="rId19"/>
    <p:sldId id="275" r:id="rId20"/>
    <p:sldId id="272" r:id="rId21"/>
    <p:sldId id="291" r:id="rId22"/>
    <p:sldId id="292" r:id="rId23"/>
    <p:sldId id="293" r:id="rId24"/>
    <p:sldId id="295" r:id="rId25"/>
    <p:sldId id="296" r:id="rId26"/>
    <p:sldId id="297" r:id="rId27"/>
    <p:sldId id="298" r:id="rId28"/>
    <p:sldId id="299" r:id="rId29"/>
    <p:sldId id="301" r:id="rId30"/>
    <p:sldId id="267" r:id="rId31"/>
    <p:sldId id="27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011F52-4782-40E4-930F-AD221B28828A}">
          <p14:sldIdLst>
            <p14:sldId id="257"/>
            <p14:sldId id="274"/>
            <p14:sldId id="258"/>
            <p14:sldId id="260"/>
            <p14:sldId id="269"/>
            <p14:sldId id="262"/>
            <p14:sldId id="268"/>
            <p14:sldId id="270"/>
            <p14:sldId id="278"/>
            <p14:sldId id="263"/>
            <p14:sldId id="264"/>
            <p14:sldId id="265"/>
            <p14:sldId id="280"/>
            <p14:sldId id="279"/>
          </p14:sldIdLst>
        </p14:section>
        <p14:section name="Untitled Section" id="{323F867D-DEFA-415D-B68F-2A0A9EDEA1ED}">
          <p14:sldIdLst>
            <p14:sldId id="294"/>
            <p14:sldId id="281"/>
            <p14:sldId id="276"/>
            <p14:sldId id="271"/>
            <p14:sldId id="275"/>
            <p14:sldId id="272"/>
            <p14:sldId id="291"/>
            <p14:sldId id="292"/>
            <p14:sldId id="293"/>
            <p14:sldId id="295"/>
            <p14:sldId id="296"/>
            <p14:sldId id="297"/>
            <p14:sldId id="298"/>
            <p14:sldId id="299"/>
            <p14:sldId id="301"/>
            <p14:sldId id="267"/>
            <p14:sldId id="27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alini" initials="V" lastIdx="1" clrIdx="0"/>
  <p:cmAuthor id="2" name="K JASWANTH" initials="KJ" lastIdx="2" clrIdx="1">
    <p:extLst>
      <p:ext uri="{19B8F6BF-5375-455C-9EA6-DF929625EA0E}">
        <p15:presenceInfo xmlns:p15="http://schemas.microsoft.com/office/powerpoint/2012/main" userId="09fe7d95203fa4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1656" autoAdjust="0"/>
  </p:normalViewPr>
  <p:slideViewPr>
    <p:cSldViewPr snapToGrid="0">
      <p:cViewPr varScale="1">
        <p:scale>
          <a:sx n="78" d="100"/>
          <a:sy n="78" d="100"/>
        </p:scale>
        <p:origin x="1109"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F5C1A-E8E2-4DD7-B3AA-6DA1CE253715}" type="datetimeFigureOut">
              <a:rPr lang="en-IN" smtClean="0"/>
              <a:t>05-04-2022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814C59-04C1-4840-9993-782B65C4E1E4}" type="slidenum">
              <a:rPr lang="en-IN" smtClean="0"/>
              <a:t>‹#›</a:t>
            </a:fld>
            <a:endParaRPr lang="en-IN"/>
          </a:p>
        </p:txBody>
      </p:sp>
    </p:spTree>
    <p:extLst>
      <p:ext uri="{BB962C8B-B14F-4D97-AF65-F5344CB8AC3E}">
        <p14:creationId xmlns:p14="http://schemas.microsoft.com/office/powerpoint/2010/main" val="3132514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1373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24648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97884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02962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29886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89753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502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801292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395033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0993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21270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4/5/2022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69652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277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5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667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841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4/5/2022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742863959"/>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58528" y="963561"/>
            <a:ext cx="7325033" cy="4073602"/>
          </a:xfrm>
        </p:spPr>
        <p:txBody>
          <a:bodyPr vert="horz" lIns="91440" tIns="45720" rIns="91440" bIns="45720" rtlCol="0" anchor="t">
            <a:noAutofit/>
          </a:bodyPr>
          <a:lstStyle/>
          <a:p>
            <a:pPr algn="l"/>
            <a:r>
              <a:rPr lang="en-US" sz="4400" b="1" dirty="0">
                <a:solidFill>
                  <a:schemeClr val="accent1"/>
                </a:solidFill>
                <a:latin typeface="Times New Roman" panose="02020603050405020304" pitchFamily="18" charset="0"/>
                <a:cs typeface="Times New Roman" panose="02020603050405020304" pitchFamily="18" charset="0"/>
              </a:rPr>
              <a:t>INSURANCE</a:t>
            </a:r>
            <a:r>
              <a:rPr lang="en-US" sz="4000" b="1" dirty="0">
                <a:solidFill>
                  <a:schemeClr val="accent1"/>
                </a:solidFill>
                <a:latin typeface="Times New Roman" panose="02020603050405020304" pitchFamily="18" charset="0"/>
                <a:cs typeface="Times New Roman" panose="02020603050405020304" pitchFamily="18" charset="0"/>
              </a:rPr>
              <a:t> </a:t>
            </a:r>
            <a:r>
              <a:rPr lang="en-US" sz="4400" b="1" dirty="0">
                <a:solidFill>
                  <a:schemeClr val="accent1"/>
                </a:solidFill>
                <a:latin typeface="Times New Roman" panose="02020603050405020304" pitchFamily="18" charset="0"/>
                <a:cs typeface="Times New Roman" panose="02020603050405020304" pitchFamily="18" charset="0"/>
              </a:rPr>
              <a:t>POLICY</a:t>
            </a:r>
            <a:r>
              <a:rPr lang="en-US" sz="4000" b="1" dirty="0">
                <a:solidFill>
                  <a:schemeClr val="accent1"/>
                </a:solidFill>
                <a:latin typeface="Times New Roman" panose="02020603050405020304" pitchFamily="18" charset="0"/>
                <a:cs typeface="Times New Roman" panose="02020603050405020304" pitchFamily="18" charset="0"/>
              </a:rPr>
              <a:t> </a:t>
            </a:r>
            <a:r>
              <a:rPr lang="en-US" sz="4400" b="1" dirty="0">
                <a:solidFill>
                  <a:schemeClr val="accent1"/>
                </a:solidFill>
                <a:latin typeface="Times New Roman" panose="02020603050405020304" pitchFamily="18" charset="0"/>
                <a:cs typeface="Times New Roman" panose="02020603050405020304" pitchFamily="18" charset="0"/>
              </a:rPr>
              <a:t>MANAGEMENT</a:t>
            </a:r>
          </a:p>
        </p:txBody>
      </p:sp>
      <p:sp>
        <p:nvSpPr>
          <p:cNvPr id="4" name="TextBox 3"/>
          <p:cNvSpPr txBox="1"/>
          <p:nvPr/>
        </p:nvSpPr>
        <p:spPr>
          <a:xfrm>
            <a:off x="6371303" y="4911853"/>
            <a:ext cx="3183912" cy="1138084"/>
          </a:xfrm>
          <a:prstGeom prst="rect">
            <a:avLst/>
          </a:prstGeom>
        </p:spPr>
        <p:txBody>
          <a:bodyPr vert="horz" lIns="91440" tIns="45720" rIns="91440" bIns="45720" rtlCol="0">
            <a:normAutofit/>
          </a:bodyPr>
          <a:lstStyle/>
          <a:p>
            <a:pPr>
              <a:spcBef>
                <a:spcPts val="1000"/>
              </a:spcBef>
              <a:buClr>
                <a:schemeClr val="accent1"/>
              </a:buClr>
              <a:buSzPct val="80000"/>
            </a:pPr>
            <a:r>
              <a:rPr lang="en-US" dirty="0">
                <a:solidFill>
                  <a:schemeClr val="tx1">
                    <a:lumMod val="75000"/>
                    <a:lumOff val="25000"/>
                  </a:schemeClr>
                </a:solidFill>
              </a:rPr>
              <a:t> </a:t>
            </a:r>
          </a:p>
          <a:p>
            <a:pPr>
              <a:spcBef>
                <a:spcPts val="1000"/>
              </a:spcBef>
              <a:buClr>
                <a:schemeClr val="accent1"/>
              </a:buClr>
              <a:buSzPct val="80000"/>
            </a:pPr>
            <a:r>
              <a:rPr lang="en-US" sz="2400" dirty="0">
                <a:solidFill>
                  <a:srgbClr val="00B050"/>
                </a:solidFill>
              </a:rPr>
              <a:t> </a:t>
            </a:r>
            <a:r>
              <a:rPr lang="en-US" sz="2000" dirty="0">
                <a:solidFill>
                  <a:srgbClr val="92D050"/>
                </a:solidFill>
              </a:rPr>
              <a:t>GROUP-4</a:t>
            </a:r>
          </a:p>
          <a:p>
            <a:pPr>
              <a:spcBef>
                <a:spcPts val="1000"/>
              </a:spcBef>
              <a:buClr>
                <a:schemeClr val="accent1"/>
              </a:buClr>
              <a:buSzPct val="80000"/>
            </a:pPr>
            <a:endParaRPr lang="en-US" dirty="0">
              <a:solidFill>
                <a:schemeClr val="tx1">
                  <a:lumMod val="75000"/>
                  <a:lumOff val="25000"/>
                </a:schemeClr>
              </a:solidFill>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57" t="275" r="-1" b="923"/>
          <a:stretch/>
        </p:blipFill>
        <p:spPr>
          <a:xfrm>
            <a:off x="7269992" y="395110"/>
            <a:ext cx="4570445" cy="5654827"/>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154" y="560439"/>
            <a:ext cx="5073445" cy="707922"/>
          </a:xfrm>
        </p:spPr>
        <p:txBody>
          <a:bodyPr>
            <a:normAutofit/>
          </a:bodyPr>
          <a:lstStyle/>
          <a:p>
            <a:r>
              <a:rPr lang="en-US" sz="4000" dirty="0">
                <a:latin typeface="Times New Roman" panose="02020603050405020304" pitchFamily="18" charset="0"/>
                <a:cs typeface="Times New Roman" panose="02020603050405020304" pitchFamily="18" charset="0"/>
              </a:rPr>
              <a:t>MODULES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25677" y="2032819"/>
            <a:ext cx="10354238" cy="2792362"/>
          </a:xfrm>
        </p:spPr>
        <p:txBody>
          <a:bodyPr>
            <a:normAutofit/>
          </a:bodyPr>
          <a:lstStyle/>
          <a:p>
            <a:r>
              <a:rPr lang="en-US" sz="2800" dirty="0">
                <a:latin typeface="Times New Roman" panose="02020603050405020304" pitchFamily="18" charset="0"/>
                <a:cs typeface="Times New Roman" panose="02020603050405020304" pitchFamily="18" charset="0"/>
              </a:rPr>
              <a:t>ADMIN</a:t>
            </a:r>
          </a:p>
          <a:p>
            <a:endParaRPr lang="en-US" sz="20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USER</a:t>
            </a:r>
            <a:endParaRPr lang="en-IN" sz="2800" dirty="0">
              <a:latin typeface="Times New Roman" panose="02020603050405020304" pitchFamily="18" charset="0"/>
              <a:cs typeface="Times New Roman" panose="02020603050405020304" pitchFamily="18" charset="0"/>
            </a:endParaRPr>
          </a:p>
        </p:txBody>
      </p:sp>
      <p:pic>
        <p:nvPicPr>
          <p:cNvPr id="9" name="Graphic 8" descr="Office worke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8382" y="2043543"/>
            <a:ext cx="460560" cy="460560"/>
          </a:xfrm>
          <a:prstGeom prst="rect">
            <a:avLst/>
          </a:prstGeom>
        </p:spPr>
      </p:pic>
      <p:pic>
        <p:nvPicPr>
          <p:cNvPr id="11" name="Graphic 10" descr="Use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27330" y="3077509"/>
            <a:ext cx="382103" cy="3821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518" y="570271"/>
            <a:ext cx="7104244" cy="755609"/>
          </a:xfrm>
        </p:spPr>
        <p:txBody>
          <a:bodyPr>
            <a:noAutofit/>
          </a:bodyPr>
          <a:lstStyle/>
          <a:p>
            <a:r>
              <a:rPr lang="en-US" sz="4000" dirty="0">
                <a:latin typeface="Times New Roman" panose="02020603050405020304" pitchFamily="18" charset="0"/>
                <a:cs typeface="Times New Roman" panose="02020603050405020304" pitchFamily="18" charset="0"/>
              </a:rPr>
              <a:t>    ADMIN MODULE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74838" y="1899650"/>
            <a:ext cx="9420173" cy="4958350"/>
          </a:xfrm>
        </p:spPr>
        <p:txBody>
          <a:bodyPr>
            <a:norm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Create Account and Login into portal.</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View Customers.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View/Add/Update/Delete policy category like Life, Health, vehicle.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View/Add/Update/Delete policy.</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Approve/Disapprove policy, applied by customer.</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View total policy holder, approved policy holder, disapproved policy holder.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652" y="599769"/>
            <a:ext cx="4689987" cy="995948"/>
          </a:xfrm>
        </p:spPr>
        <p:txBody>
          <a:bodyPr>
            <a:noAutofit/>
          </a:bodyPr>
          <a:lstStyle/>
          <a:p>
            <a:r>
              <a:rPr lang="en-US" sz="4000" dirty="0">
                <a:latin typeface="Times New Roman" panose="02020603050405020304" pitchFamily="18" charset="0"/>
                <a:cs typeface="Times New Roman" panose="02020603050405020304" pitchFamily="18" charset="0"/>
              </a:rPr>
              <a:t>USER MODULE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5174" y="1595717"/>
            <a:ext cx="9625781" cy="4867835"/>
          </a:xfrm>
        </p:spPr>
        <p:txBody>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Create Account.</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Login.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Password.</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Update Profile Details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View policy and apply</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Raise queries.</a:t>
            </a: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6CAB12-6099-46E9-BB0F-3793834177D7}"/>
              </a:ext>
            </a:extLst>
          </p:cNvPr>
          <p:cNvSpPr>
            <a:spLocks noGrp="1"/>
          </p:cNvSpPr>
          <p:nvPr>
            <p:ph type="title"/>
          </p:nvPr>
        </p:nvSpPr>
        <p:spPr>
          <a:xfrm>
            <a:off x="1681316" y="609600"/>
            <a:ext cx="6803923" cy="780288"/>
          </a:xfrm>
        </p:spPr>
        <p:txBody>
          <a:bodyPr>
            <a:noAutofit/>
          </a:bodyPr>
          <a:lstStyle/>
          <a:p>
            <a:r>
              <a:rPr lang="en-US" sz="4000" dirty="0"/>
              <a:t>SYSTEM OVERVIEW</a:t>
            </a:r>
            <a:endParaRPr lang="en-IN" sz="4000" dirty="0"/>
          </a:p>
        </p:txBody>
      </p:sp>
      <p:sp>
        <p:nvSpPr>
          <p:cNvPr id="3" name="Content Placeholder 2"/>
          <p:cNvSpPr>
            <a:spLocks noGrp="1"/>
          </p:cNvSpPr>
          <p:nvPr>
            <p:ph idx="1"/>
          </p:nvPr>
        </p:nvSpPr>
        <p:spPr>
          <a:xfrm>
            <a:off x="1293993" y="1698424"/>
            <a:ext cx="10190084" cy="5159576"/>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“Insurance Policy Management” should support basic functionalities for all below listed users. </a:t>
            </a:r>
          </a:p>
          <a:p>
            <a:pPr algn="just"/>
            <a:r>
              <a:rPr lang="en-US" dirty="0">
                <a:latin typeface="Times New Roman" panose="02020603050405020304" pitchFamily="18" charset="0"/>
                <a:cs typeface="Times New Roman" panose="02020603050405020304" pitchFamily="18" charset="0"/>
              </a:rPr>
              <a:t>Administrator (A) </a:t>
            </a:r>
          </a:p>
          <a:p>
            <a:pPr algn="just"/>
            <a:r>
              <a:rPr lang="en-US" dirty="0">
                <a:latin typeface="Times New Roman" panose="02020603050405020304" pitchFamily="18" charset="0"/>
                <a:cs typeface="Times New Roman" panose="02020603050405020304" pitchFamily="18" charset="0"/>
              </a:rPr>
              <a:t>Customer (C)</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t> </a:t>
            </a:r>
            <a:r>
              <a:rPr lang="en-US" sz="2000" b="1" u="sng" dirty="0">
                <a:latin typeface="Times New Roman" panose="02020603050405020304" pitchFamily="18" charset="0"/>
                <a:cs typeface="Times New Roman" panose="02020603050405020304" pitchFamily="18" charset="0"/>
              </a:rPr>
              <a:t>Authentication &amp; Authorization:- </a:t>
            </a:r>
          </a:p>
          <a:p>
            <a:pPr marL="0" indent="0">
              <a:buNone/>
            </a:pPr>
            <a:r>
              <a:rPr lang="en-US" b="1" dirty="0">
                <a:latin typeface="Times New Roman" panose="02020603050405020304" pitchFamily="18" charset="0"/>
                <a:cs typeface="Times New Roman" panose="02020603050405020304" pitchFamily="18" charset="0"/>
              </a:rPr>
              <a:t>Authentication</a:t>
            </a:r>
            <a:r>
              <a:rPr lang="en-US" dirty="0">
                <a:latin typeface="Times New Roman" panose="02020603050405020304" pitchFamily="18" charset="0"/>
                <a:cs typeface="Times New Roman" panose="02020603050405020304" pitchFamily="18" charset="0"/>
              </a:rPr>
              <a:t>: Any end-user should be authenticated using a unique user-id and password.</a:t>
            </a:r>
          </a:p>
          <a:p>
            <a:pPr marL="0" indent="0" algn="just">
              <a:buNone/>
            </a:pPr>
            <a:r>
              <a:rPr lang="en-US" b="1" dirty="0">
                <a:latin typeface="Times New Roman" panose="02020603050405020304" pitchFamily="18" charset="0"/>
                <a:cs typeface="Times New Roman" panose="02020603050405020304" pitchFamily="18" charset="0"/>
              </a:rPr>
              <a:t>Authorization: </a:t>
            </a:r>
            <a:r>
              <a:rPr lang="en-US" dirty="0">
                <a:latin typeface="Times New Roman" panose="02020603050405020304" pitchFamily="18" charset="0"/>
                <a:cs typeface="Times New Roman" panose="02020603050405020304" pitchFamily="18" charset="0"/>
              </a:rPr>
              <a:t>The operations supported and allowed would be based on the user type. For example, Administrator has the rights to add policy information and view customer details. He can also view policy details and approve/reject policies Whereas Customer/users has a right to view policy and apply for policies.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148" y="599767"/>
            <a:ext cx="6233652" cy="603789"/>
          </a:xfrm>
        </p:spPr>
        <p:txBody>
          <a:bodyPr>
            <a:noAutofit/>
          </a:bodyPr>
          <a:lstStyle/>
          <a:p>
            <a:r>
              <a:rPr lang="en-US" sz="4000" dirty="0">
                <a:latin typeface="Times New Roman" panose="02020603050405020304" pitchFamily="18" charset="0"/>
                <a:cs typeface="Times New Roman" panose="02020603050405020304" pitchFamily="18" charset="0"/>
              </a:rPr>
              <a:t>FUNCTIONAL FLOW</a:t>
            </a:r>
          </a:p>
        </p:txBody>
      </p:sp>
      <p:sp>
        <p:nvSpPr>
          <p:cNvPr id="3" name="Content Placeholder 2"/>
          <p:cNvSpPr>
            <a:spLocks noGrp="1"/>
          </p:cNvSpPr>
          <p:nvPr>
            <p:ph idx="1"/>
          </p:nvPr>
        </p:nvSpPr>
        <p:spPr>
          <a:xfrm>
            <a:off x="1553497" y="1425677"/>
            <a:ext cx="9753599" cy="2792362"/>
          </a:xfrm>
        </p:spPr>
        <p:txBody>
          <a:bodyPr/>
          <a:lstStyle/>
          <a:p>
            <a:pPr marL="0" indent="0">
              <a:buNone/>
            </a:pPr>
            <a:r>
              <a:rPr lang="en-US" sz="2400" dirty="0">
                <a:latin typeface="Times New Roman" panose="02020603050405020304" pitchFamily="18" charset="0"/>
                <a:cs typeface="Times New Roman" panose="02020603050405020304" pitchFamily="18" charset="0"/>
              </a:rPr>
              <a:t>The functional flow of the messages across different application components is shown below. Ex. - Web Application.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image1.png">
            <a:extLst>
              <a:ext uri="{FF2B5EF4-FFF2-40B4-BE49-F238E27FC236}">
                <a16:creationId xmlns:a16="http://schemas.microsoft.com/office/drawing/2014/main" id="{96530A34-FB91-4BB7-8612-5ED447C4C299}"/>
              </a:ext>
            </a:extLst>
          </p:cNvPr>
          <p:cNvPicPr>
            <a:picLocks noChangeAspect="1"/>
          </p:cNvPicPr>
          <p:nvPr/>
        </p:nvPicPr>
        <p:blipFill>
          <a:blip r:embed="rId2" cstate="print"/>
          <a:stretch>
            <a:fillRect/>
          </a:stretch>
        </p:blipFill>
        <p:spPr>
          <a:xfrm>
            <a:off x="1691148" y="2536723"/>
            <a:ext cx="8947355" cy="418854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F678-3714-47FB-B3A6-DBC9A65DE23F}"/>
              </a:ext>
            </a:extLst>
          </p:cNvPr>
          <p:cNvSpPr>
            <a:spLocks noGrp="1"/>
          </p:cNvSpPr>
          <p:nvPr>
            <p:ph type="title"/>
          </p:nvPr>
        </p:nvSpPr>
        <p:spPr>
          <a:xfrm>
            <a:off x="1640156" y="594614"/>
            <a:ext cx="8911687" cy="1280890"/>
          </a:xfrm>
        </p:spPr>
        <p:txBody>
          <a:bodyPr>
            <a:normAutofit/>
          </a:bodyPr>
          <a:lstStyle/>
          <a:p>
            <a:r>
              <a:rPr lang="en-US" sz="4000" dirty="0"/>
              <a:t>ANNOTATIONS</a:t>
            </a:r>
            <a:endParaRPr lang="en-IN" sz="4000" dirty="0"/>
          </a:p>
        </p:txBody>
      </p:sp>
      <p:sp>
        <p:nvSpPr>
          <p:cNvPr id="5" name="TextBox 4">
            <a:extLst>
              <a:ext uri="{FF2B5EF4-FFF2-40B4-BE49-F238E27FC236}">
                <a16:creationId xmlns:a16="http://schemas.microsoft.com/office/drawing/2014/main" id="{6B27C1AA-B9D5-4F39-B89C-8209239221C1}"/>
              </a:ext>
            </a:extLst>
          </p:cNvPr>
          <p:cNvSpPr txBox="1"/>
          <p:nvPr/>
        </p:nvSpPr>
        <p:spPr>
          <a:xfrm>
            <a:off x="1539919" y="1765722"/>
            <a:ext cx="2020529" cy="369332"/>
          </a:xfrm>
          <a:prstGeom prst="rect">
            <a:avLst/>
          </a:prstGeom>
          <a:noFill/>
        </p:spPr>
        <p:txBody>
          <a:bodyPr wrap="square" rtlCol="0">
            <a:spAutoFit/>
          </a:bodyPr>
          <a:lstStyle/>
          <a:p>
            <a:pPr marL="285750" indent="-285750">
              <a:buFont typeface="Wingdings" panose="05000000000000000000" pitchFamily="2" charset="2"/>
              <a:buChar char="§"/>
            </a:pPr>
            <a:r>
              <a:rPr lang="en-IN" dirty="0"/>
              <a:t>Entity Scan</a:t>
            </a:r>
          </a:p>
        </p:txBody>
      </p:sp>
      <p:sp>
        <p:nvSpPr>
          <p:cNvPr id="8" name="TextBox 7">
            <a:extLst>
              <a:ext uri="{FF2B5EF4-FFF2-40B4-BE49-F238E27FC236}">
                <a16:creationId xmlns:a16="http://schemas.microsoft.com/office/drawing/2014/main" id="{323B71CF-C14D-4010-8F0E-6A86C439AFFF}"/>
              </a:ext>
            </a:extLst>
          </p:cNvPr>
          <p:cNvSpPr txBox="1"/>
          <p:nvPr/>
        </p:nvSpPr>
        <p:spPr>
          <a:xfrm>
            <a:off x="1539919" y="2367947"/>
            <a:ext cx="1782860" cy="369332"/>
          </a:xfrm>
          <a:prstGeom prst="rect">
            <a:avLst/>
          </a:prstGeom>
          <a:noFill/>
        </p:spPr>
        <p:txBody>
          <a:bodyPr wrap="none" rtlCol="0">
            <a:spAutoFit/>
          </a:bodyPr>
          <a:lstStyle/>
          <a:p>
            <a:pPr marL="285750" indent="-285750">
              <a:buFont typeface="Wingdings" panose="05000000000000000000" pitchFamily="2" charset="2"/>
              <a:buChar char="§"/>
            </a:pPr>
            <a:r>
              <a:rPr lang="en-IN" dirty="0"/>
              <a:t>Cross Origin</a:t>
            </a:r>
          </a:p>
        </p:txBody>
      </p:sp>
      <p:sp>
        <p:nvSpPr>
          <p:cNvPr id="9" name="TextBox 8">
            <a:extLst>
              <a:ext uri="{FF2B5EF4-FFF2-40B4-BE49-F238E27FC236}">
                <a16:creationId xmlns:a16="http://schemas.microsoft.com/office/drawing/2014/main" id="{BF3BABAB-9192-42CF-BC6B-BC584EAD4AB1}"/>
              </a:ext>
            </a:extLst>
          </p:cNvPr>
          <p:cNvSpPr txBox="1"/>
          <p:nvPr/>
        </p:nvSpPr>
        <p:spPr>
          <a:xfrm>
            <a:off x="1539919" y="2970172"/>
            <a:ext cx="2470548" cy="369332"/>
          </a:xfrm>
          <a:prstGeom prst="rect">
            <a:avLst/>
          </a:prstGeom>
          <a:noFill/>
        </p:spPr>
        <p:txBody>
          <a:bodyPr wrap="none" rtlCol="0">
            <a:spAutoFit/>
          </a:bodyPr>
          <a:lstStyle/>
          <a:p>
            <a:pPr marL="285750" indent="-285750">
              <a:buFont typeface="Wingdings" panose="05000000000000000000" pitchFamily="2" charset="2"/>
              <a:buChar char="§"/>
            </a:pPr>
            <a:r>
              <a:rPr lang="en-IN" dirty="0"/>
              <a:t>Request Mapping</a:t>
            </a:r>
          </a:p>
        </p:txBody>
      </p:sp>
      <p:sp>
        <p:nvSpPr>
          <p:cNvPr id="10" name="TextBox 9">
            <a:extLst>
              <a:ext uri="{FF2B5EF4-FFF2-40B4-BE49-F238E27FC236}">
                <a16:creationId xmlns:a16="http://schemas.microsoft.com/office/drawing/2014/main" id="{414E6F80-3A13-42F1-A641-4FBAA9150DF4}"/>
              </a:ext>
            </a:extLst>
          </p:cNvPr>
          <p:cNvSpPr txBox="1"/>
          <p:nvPr/>
        </p:nvSpPr>
        <p:spPr>
          <a:xfrm>
            <a:off x="1543343" y="3572397"/>
            <a:ext cx="1725152" cy="369332"/>
          </a:xfrm>
          <a:prstGeom prst="rect">
            <a:avLst/>
          </a:prstGeom>
          <a:noFill/>
        </p:spPr>
        <p:txBody>
          <a:bodyPr wrap="none" rtlCol="0">
            <a:spAutoFit/>
          </a:bodyPr>
          <a:lstStyle/>
          <a:p>
            <a:pPr marL="285750" indent="-285750">
              <a:buFont typeface="Wingdings" panose="05000000000000000000" pitchFamily="2" charset="2"/>
              <a:buChar char="§"/>
            </a:pPr>
            <a:r>
              <a:rPr lang="en-IN" dirty="0"/>
              <a:t>Auto Wired</a:t>
            </a:r>
          </a:p>
        </p:txBody>
      </p:sp>
      <p:sp>
        <p:nvSpPr>
          <p:cNvPr id="11" name="TextBox 10">
            <a:extLst>
              <a:ext uri="{FF2B5EF4-FFF2-40B4-BE49-F238E27FC236}">
                <a16:creationId xmlns:a16="http://schemas.microsoft.com/office/drawing/2014/main" id="{881BE9E8-2CD3-4DDC-8D33-A543B66D3FE8}"/>
              </a:ext>
            </a:extLst>
          </p:cNvPr>
          <p:cNvSpPr txBox="1"/>
          <p:nvPr/>
        </p:nvSpPr>
        <p:spPr>
          <a:xfrm>
            <a:off x="1539919" y="4174622"/>
            <a:ext cx="2018501" cy="369332"/>
          </a:xfrm>
          <a:prstGeom prst="rect">
            <a:avLst/>
          </a:prstGeom>
          <a:noFill/>
        </p:spPr>
        <p:txBody>
          <a:bodyPr wrap="none" rtlCol="0">
            <a:spAutoFit/>
          </a:bodyPr>
          <a:lstStyle/>
          <a:p>
            <a:pPr marL="285750" indent="-285750">
              <a:buFont typeface="Wingdings" panose="05000000000000000000" pitchFamily="2" charset="2"/>
              <a:buChar char="§"/>
            </a:pPr>
            <a:r>
              <a:rPr lang="en-IN" dirty="0"/>
              <a:t>Post Mapping</a:t>
            </a:r>
          </a:p>
        </p:txBody>
      </p:sp>
      <p:sp>
        <p:nvSpPr>
          <p:cNvPr id="12" name="TextBox 11">
            <a:extLst>
              <a:ext uri="{FF2B5EF4-FFF2-40B4-BE49-F238E27FC236}">
                <a16:creationId xmlns:a16="http://schemas.microsoft.com/office/drawing/2014/main" id="{38D2C6C6-8617-4128-B0B1-A71387186D7A}"/>
              </a:ext>
            </a:extLst>
          </p:cNvPr>
          <p:cNvSpPr txBox="1"/>
          <p:nvPr/>
        </p:nvSpPr>
        <p:spPr>
          <a:xfrm>
            <a:off x="1563963" y="4776847"/>
            <a:ext cx="1994457" cy="369332"/>
          </a:xfrm>
          <a:prstGeom prst="rect">
            <a:avLst/>
          </a:prstGeom>
          <a:noFill/>
        </p:spPr>
        <p:txBody>
          <a:bodyPr wrap="none" rtlCol="0">
            <a:spAutoFit/>
          </a:bodyPr>
          <a:lstStyle/>
          <a:p>
            <a:pPr marL="285750" indent="-285750">
              <a:buFont typeface="Wingdings" panose="05000000000000000000" pitchFamily="2" charset="2"/>
              <a:buChar char="§"/>
            </a:pPr>
            <a:r>
              <a:rPr lang="en-IN" dirty="0"/>
              <a:t>Get Mapping</a:t>
            </a:r>
          </a:p>
        </p:txBody>
      </p:sp>
      <p:sp>
        <p:nvSpPr>
          <p:cNvPr id="13" name="TextBox 12">
            <a:extLst>
              <a:ext uri="{FF2B5EF4-FFF2-40B4-BE49-F238E27FC236}">
                <a16:creationId xmlns:a16="http://schemas.microsoft.com/office/drawing/2014/main" id="{BD92499F-50E5-4007-A51A-5BE897FABB76}"/>
              </a:ext>
            </a:extLst>
          </p:cNvPr>
          <p:cNvSpPr txBox="1"/>
          <p:nvPr/>
        </p:nvSpPr>
        <p:spPr>
          <a:xfrm>
            <a:off x="1563963" y="5379072"/>
            <a:ext cx="2311851" cy="369332"/>
          </a:xfrm>
          <a:prstGeom prst="rect">
            <a:avLst/>
          </a:prstGeom>
          <a:noFill/>
        </p:spPr>
        <p:txBody>
          <a:bodyPr wrap="none" rtlCol="0">
            <a:spAutoFit/>
          </a:bodyPr>
          <a:lstStyle/>
          <a:p>
            <a:pPr marL="285750" indent="-285750">
              <a:buFont typeface="Wingdings" panose="05000000000000000000" pitchFamily="2" charset="2"/>
              <a:buChar char="§"/>
            </a:pPr>
            <a:r>
              <a:rPr lang="en-IN" dirty="0"/>
              <a:t>Delete Mapping</a:t>
            </a:r>
          </a:p>
        </p:txBody>
      </p:sp>
      <p:sp>
        <p:nvSpPr>
          <p:cNvPr id="14" name="TextBox 13">
            <a:extLst>
              <a:ext uri="{FF2B5EF4-FFF2-40B4-BE49-F238E27FC236}">
                <a16:creationId xmlns:a16="http://schemas.microsoft.com/office/drawing/2014/main" id="{3543B89C-82BB-4905-B075-F966447A1917}"/>
              </a:ext>
            </a:extLst>
          </p:cNvPr>
          <p:cNvSpPr txBox="1"/>
          <p:nvPr/>
        </p:nvSpPr>
        <p:spPr>
          <a:xfrm>
            <a:off x="1566577" y="5981297"/>
            <a:ext cx="1919115" cy="369332"/>
          </a:xfrm>
          <a:prstGeom prst="rect">
            <a:avLst/>
          </a:prstGeom>
          <a:noFill/>
        </p:spPr>
        <p:txBody>
          <a:bodyPr wrap="none" rtlCol="0">
            <a:spAutoFit/>
          </a:bodyPr>
          <a:lstStyle/>
          <a:p>
            <a:pPr marL="285750" indent="-285750">
              <a:buFont typeface="Wingdings" panose="05000000000000000000" pitchFamily="2" charset="2"/>
              <a:buChar char="§"/>
            </a:pPr>
            <a:r>
              <a:rPr lang="en-IN" dirty="0"/>
              <a:t>Put Mapping</a:t>
            </a:r>
          </a:p>
        </p:txBody>
      </p:sp>
    </p:spTree>
    <p:extLst>
      <p:ext uri="{BB962C8B-B14F-4D97-AF65-F5344CB8AC3E}">
        <p14:creationId xmlns:p14="http://schemas.microsoft.com/office/powerpoint/2010/main" val="868591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CD4D89-F140-46B3-9083-CB62ABFEF75F}"/>
              </a:ext>
            </a:extLst>
          </p:cNvPr>
          <p:cNvSpPr>
            <a:spLocks noGrp="1"/>
          </p:cNvSpPr>
          <p:nvPr>
            <p:ph type="title"/>
          </p:nvPr>
        </p:nvSpPr>
        <p:spPr>
          <a:xfrm>
            <a:off x="1632154" y="570272"/>
            <a:ext cx="8504904" cy="855406"/>
          </a:xfrm>
        </p:spPr>
        <p:txBody>
          <a:bodyPr>
            <a:noAutofit/>
          </a:bodyPr>
          <a:lstStyle/>
          <a:p>
            <a:r>
              <a:rPr lang="en-US" sz="4000" dirty="0">
                <a:latin typeface="Times New Roman" panose="02020603050405020304" pitchFamily="18" charset="0"/>
                <a:cs typeface="Times New Roman" panose="02020603050405020304" pitchFamily="18" charset="0"/>
              </a:rPr>
              <a:t>FUNCTIONAL  SPECIFICATIONS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17523" y="1700981"/>
            <a:ext cx="9999407" cy="4906296"/>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Login | Logout</a:t>
            </a:r>
            <a:r>
              <a:rPr lang="en-US" sz="2000" b="1" u="sng"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[Web Application - MySQL, Spring-boot, Angular] </a:t>
            </a:r>
          </a:p>
          <a:p>
            <a:r>
              <a:rPr lang="en-US" sz="2000" dirty="0">
                <a:latin typeface="Times New Roman" panose="02020603050405020304" pitchFamily="18" charset="0"/>
                <a:cs typeface="Times New Roman" panose="02020603050405020304" pitchFamily="18" charset="0"/>
              </a:rPr>
              <a:t>Go to Registration screen when you click on Register link. </a:t>
            </a:r>
          </a:p>
          <a:p>
            <a:r>
              <a:rPr lang="en-US" sz="2000" dirty="0">
                <a:latin typeface="Times New Roman" panose="02020603050405020304" pitchFamily="18" charset="0"/>
                <a:cs typeface="Times New Roman" panose="02020603050405020304" pitchFamily="18" charset="0"/>
              </a:rPr>
              <a:t>Go to Success screen when you login successfully after entering valid username &amp; password fetched from the database.</a:t>
            </a:r>
          </a:p>
          <a:p>
            <a:r>
              <a:rPr lang="en-US" sz="2000" dirty="0">
                <a:latin typeface="Times New Roman" panose="02020603050405020304" pitchFamily="18" charset="0"/>
                <a:cs typeface="Times New Roman" panose="02020603050405020304" pitchFamily="18" charset="0"/>
              </a:rPr>
              <a:t> Redirect back to same login screen if username &amp; password are not matching. </a:t>
            </a:r>
          </a:p>
          <a:p>
            <a:r>
              <a:rPr lang="en-US" sz="2000" dirty="0">
                <a:latin typeface="Times New Roman" panose="02020603050405020304" pitchFamily="18" charset="0"/>
                <a:cs typeface="Times New Roman" panose="02020603050405020304" pitchFamily="18" charset="0"/>
              </a:rPr>
              <a:t>Implement Session tracking for all logged in users before allowing access to application features. Anonymous users should be checked, unless explicitly mentioned.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472441" y="148840"/>
            <a:ext cx="9686544" cy="710696"/>
          </a:xfrm>
          <a:prstGeom prst="rect">
            <a:avLst/>
          </a:prstGeom>
        </p:spPr>
        <p:txBody>
          <a:bodyPr vert="horz" lIns="91440" tIns="45720" rIns="91440" bIns="45720" rtlCol="0" anchor="b">
            <a:normAutofit fontScale="92500" lnSpcReduction="10000"/>
          </a:bodyPr>
          <a:lstStyle/>
          <a:p>
            <a:pPr defTabSz="914400">
              <a:lnSpc>
                <a:spcPct val="90000"/>
              </a:lnSpc>
              <a:spcBef>
                <a:spcPct val="0"/>
              </a:spcBef>
              <a:spcAft>
                <a:spcPts val="600"/>
              </a:spcAft>
            </a:pPr>
            <a:endParaRPr lang="en-US" sz="5400" kern="1200" dirty="0">
              <a:solidFill>
                <a:schemeClr val="tx1"/>
              </a:solidFill>
              <a:latin typeface="+mj-lt"/>
              <a:ea typeface="+mj-ea"/>
              <a:cs typeface="+mj-cs"/>
            </a:endParaRPr>
          </a:p>
        </p:txBody>
      </p:sp>
      <p:sp>
        <p:nvSpPr>
          <p:cNvPr id="2" name="TextBox 1">
            <a:extLst>
              <a:ext uri="{FF2B5EF4-FFF2-40B4-BE49-F238E27FC236}">
                <a16:creationId xmlns:a16="http://schemas.microsoft.com/office/drawing/2014/main" id="{C910C081-31E4-41C3-9C3D-28E04666ECE2}"/>
              </a:ext>
            </a:extLst>
          </p:cNvPr>
          <p:cNvSpPr txBox="1"/>
          <p:nvPr/>
        </p:nvSpPr>
        <p:spPr>
          <a:xfrm>
            <a:off x="1677924" y="603916"/>
            <a:ext cx="8836151" cy="707886"/>
          </a:xfrm>
          <a:prstGeom prst="rect">
            <a:avLst/>
          </a:prstGeom>
          <a:noFill/>
        </p:spPr>
        <p:txBody>
          <a:bodyPr wrap="square" rtlCol="0">
            <a:spAutoFit/>
          </a:bodyPr>
          <a:lstStyle/>
          <a:p>
            <a:r>
              <a:rPr lang="en-US" sz="4000" dirty="0">
                <a:solidFill>
                  <a:srgbClr val="0070C0"/>
                </a:solidFill>
                <a:latin typeface="Times New Roman" panose="02020603050405020304" pitchFamily="18" charset="0"/>
                <a:cs typeface="Times New Roman" panose="02020603050405020304" pitchFamily="18" charset="0"/>
              </a:rPr>
              <a:t>OUTPUTS</a:t>
            </a:r>
            <a:endParaRPr lang="en-IN" sz="4000"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43676AE-EC2F-477D-B700-6D8702007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193" y="1311802"/>
            <a:ext cx="10638503" cy="539735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E91978-D103-47AA-A02E-CFDD6CC2C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858" y="1342175"/>
            <a:ext cx="10638503" cy="5402446"/>
          </a:xfrm>
          <a:prstGeom prst="rect">
            <a:avLst/>
          </a:prstGeom>
        </p:spPr>
      </p:pic>
      <p:sp>
        <p:nvSpPr>
          <p:cNvPr id="4" name="Title 3">
            <a:extLst>
              <a:ext uri="{FF2B5EF4-FFF2-40B4-BE49-F238E27FC236}">
                <a16:creationId xmlns:a16="http://schemas.microsoft.com/office/drawing/2014/main" id="{121F4EDE-8860-4795-842D-3A6FD05BFEA3}"/>
              </a:ext>
            </a:extLst>
          </p:cNvPr>
          <p:cNvSpPr>
            <a:spLocks noGrp="1"/>
          </p:cNvSpPr>
          <p:nvPr>
            <p:ph type="title"/>
          </p:nvPr>
        </p:nvSpPr>
        <p:spPr>
          <a:xfrm>
            <a:off x="1622322" y="689559"/>
            <a:ext cx="4257368" cy="1305232"/>
          </a:xfrm>
        </p:spPr>
        <p:txBody>
          <a:bodyPr>
            <a:normAutofit/>
          </a:bodyPr>
          <a:lstStyle/>
          <a:p>
            <a:r>
              <a:rPr lang="en-US" sz="2800" dirty="0"/>
              <a:t>Admin Login Page</a:t>
            </a:r>
            <a:endParaRPr lang="en-IN"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p:cNvSpPr>
            <a:spLocks noChangeAspect="1" noChangeArrowheads="1"/>
          </p:cNvSpPr>
          <p:nvPr/>
        </p:nvSpPr>
        <p:spPr bwMode="auto">
          <a:xfrm>
            <a:off x="1618274" y="658761"/>
            <a:ext cx="4885765" cy="7669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r>
              <a:rPr lang="en-US" sz="2800" dirty="0">
                <a:solidFill>
                  <a:schemeClr val="accent2">
                    <a:lumMod val="75000"/>
                  </a:schemeClr>
                </a:solidFill>
              </a:rPr>
              <a:t>Admin Add Policies Page</a:t>
            </a:r>
            <a:endParaRPr lang="en-IN" sz="2800" dirty="0">
              <a:solidFill>
                <a:schemeClr val="accent2">
                  <a:lumMod val="75000"/>
                </a:schemeClr>
              </a:solidFill>
            </a:endParaRPr>
          </a:p>
        </p:txBody>
      </p:sp>
      <p:pic>
        <p:nvPicPr>
          <p:cNvPr id="3" name="Picture 2">
            <a:extLst>
              <a:ext uri="{FF2B5EF4-FFF2-40B4-BE49-F238E27FC236}">
                <a16:creationId xmlns:a16="http://schemas.microsoft.com/office/drawing/2014/main" id="{840437DB-6AA3-494C-B078-F7DC9E744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942" y="1327355"/>
            <a:ext cx="10672916" cy="53880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088" y="570271"/>
            <a:ext cx="6417056" cy="570271"/>
          </a:xfrm>
        </p:spPr>
        <p:txBody>
          <a:bodyPr>
            <a:normAutofit fontScale="90000"/>
          </a:bodyPr>
          <a:lstStyle/>
          <a:p>
            <a:r>
              <a:rPr lang="en-US" sz="4400" dirty="0">
                <a:latin typeface="Times New Roman" panose="02020603050405020304" pitchFamily="18" charset="0"/>
                <a:cs typeface="Times New Roman" panose="02020603050405020304" pitchFamily="18" charset="0"/>
              </a:rPr>
              <a:t>TEAM MEMBERS</a:t>
            </a:r>
            <a:endParaRPr lang="en-IN" sz="4400" dirty="0"/>
          </a:p>
        </p:txBody>
      </p:sp>
      <p:graphicFrame>
        <p:nvGraphicFramePr>
          <p:cNvPr id="6" name="Table 6">
            <a:extLst>
              <a:ext uri="{FF2B5EF4-FFF2-40B4-BE49-F238E27FC236}">
                <a16:creationId xmlns:a16="http://schemas.microsoft.com/office/drawing/2014/main" id="{F588BDC0-78E9-417C-9858-9AC7DCEABB0C}"/>
              </a:ext>
            </a:extLst>
          </p:cNvPr>
          <p:cNvGraphicFramePr>
            <a:graphicFrameLocks noGrp="1"/>
          </p:cNvGraphicFramePr>
          <p:nvPr>
            <p:ph idx="1"/>
            <p:extLst>
              <p:ext uri="{D42A27DB-BD31-4B8C-83A1-F6EECF244321}">
                <p14:modId xmlns:p14="http://schemas.microsoft.com/office/powerpoint/2010/main" val="2067758799"/>
              </p:ext>
            </p:extLst>
          </p:nvPr>
        </p:nvGraphicFramePr>
        <p:xfrm>
          <a:off x="2182761" y="1445341"/>
          <a:ext cx="8062452" cy="5146955"/>
        </p:xfrm>
        <a:graphic>
          <a:graphicData uri="http://schemas.openxmlformats.org/drawingml/2006/table">
            <a:tbl>
              <a:tblPr firstRow="1" bandRow="1">
                <a:tableStyleId>{5C22544A-7EE6-4342-B048-85BDC9FD1C3A}</a:tableStyleId>
              </a:tblPr>
              <a:tblGrid>
                <a:gridCol w="3418769">
                  <a:extLst>
                    <a:ext uri="{9D8B030D-6E8A-4147-A177-3AD203B41FA5}">
                      <a16:colId xmlns:a16="http://schemas.microsoft.com/office/drawing/2014/main" val="4274740585"/>
                    </a:ext>
                  </a:extLst>
                </a:gridCol>
                <a:gridCol w="4643683">
                  <a:extLst>
                    <a:ext uri="{9D8B030D-6E8A-4147-A177-3AD203B41FA5}">
                      <a16:colId xmlns:a16="http://schemas.microsoft.com/office/drawing/2014/main" val="2342098160"/>
                    </a:ext>
                  </a:extLst>
                </a:gridCol>
              </a:tblGrid>
              <a:tr h="553402">
                <a:tc>
                  <a:txBody>
                    <a:bodyPr/>
                    <a:lstStyle/>
                    <a:p>
                      <a:pPr algn="ctr"/>
                      <a:r>
                        <a:rPr lang="en-US" sz="2400" dirty="0"/>
                        <a:t>ID</a:t>
                      </a:r>
                    </a:p>
                  </a:txBody>
                  <a:tcPr/>
                </a:tc>
                <a:tc>
                  <a:txBody>
                    <a:bodyPr/>
                    <a:lstStyle/>
                    <a:p>
                      <a:pPr algn="ctr"/>
                      <a:r>
                        <a:rPr lang="en-US" sz="2400" dirty="0"/>
                        <a:t>NAME</a:t>
                      </a:r>
                    </a:p>
                  </a:txBody>
                  <a:tcPr/>
                </a:tc>
                <a:extLst>
                  <a:ext uri="{0D108BD9-81ED-4DB2-BD59-A6C34878D82A}">
                    <a16:rowId xmlns:a16="http://schemas.microsoft.com/office/drawing/2014/main" val="875220753"/>
                  </a:ext>
                </a:extLst>
              </a:tr>
              <a:tr h="455146">
                <a:tc>
                  <a:txBody>
                    <a:bodyPr/>
                    <a:lstStyle/>
                    <a:p>
                      <a:pPr marL="0" marR="0" algn="ctr">
                        <a:spcBef>
                          <a:spcPts val="0"/>
                        </a:spcBef>
                        <a:spcAft>
                          <a:spcPts val="0"/>
                        </a:spcAft>
                      </a:pPr>
                      <a:r>
                        <a:rPr lang="en-IN" sz="2000" dirty="0">
                          <a:solidFill>
                            <a:srgbClr val="000000"/>
                          </a:solidFill>
                          <a:effectLst/>
                          <a:latin typeface="inherit"/>
                        </a:rPr>
                        <a:t>2487287</a:t>
                      </a:r>
                      <a:endParaRPr lang="en-IN" sz="2000" dirty="0">
                        <a:effectLst/>
                        <a:latin typeface="Calibri" panose="020F0502020204030204" pitchFamily="34" charset="0"/>
                      </a:endParaRPr>
                    </a:p>
                  </a:txBody>
                  <a:tcPr marL="68580" marR="68580" marT="0" marB="0" anchor="ctr"/>
                </a:tc>
                <a:tc>
                  <a:txBody>
                    <a:bodyPr/>
                    <a:lstStyle/>
                    <a:p>
                      <a:pPr marL="0" marR="0">
                        <a:spcBef>
                          <a:spcPts val="0"/>
                        </a:spcBef>
                        <a:spcAft>
                          <a:spcPts val="0"/>
                        </a:spcAft>
                      </a:pPr>
                      <a:r>
                        <a:rPr lang="en-IN" sz="900" dirty="0">
                          <a:solidFill>
                            <a:srgbClr val="000000"/>
                          </a:solidFill>
                          <a:effectLst/>
                          <a:latin typeface="inherit"/>
                        </a:rPr>
                        <a:t>      </a:t>
                      </a:r>
                      <a:r>
                        <a:rPr lang="en-IN" sz="2000" dirty="0">
                          <a:solidFill>
                            <a:srgbClr val="000000"/>
                          </a:solidFill>
                          <a:effectLst/>
                          <a:latin typeface="inherit"/>
                        </a:rPr>
                        <a:t>Guvvala Yaswanth Sainadh Reddy</a:t>
                      </a:r>
                      <a:endParaRPr lang="en-IN" sz="2000" dirty="0">
                        <a:effectLst/>
                        <a:latin typeface="Calibri" panose="020F0502020204030204" pitchFamily="34" charset="0"/>
                      </a:endParaRPr>
                    </a:p>
                  </a:txBody>
                  <a:tcPr marL="68580" marR="68580" marT="0" marB="0" anchor="ctr"/>
                </a:tc>
                <a:extLst>
                  <a:ext uri="{0D108BD9-81ED-4DB2-BD59-A6C34878D82A}">
                    <a16:rowId xmlns:a16="http://schemas.microsoft.com/office/drawing/2014/main" val="3475286478"/>
                  </a:ext>
                </a:extLst>
              </a:tr>
              <a:tr h="432740">
                <a:tc>
                  <a:txBody>
                    <a:bodyPr/>
                    <a:lstStyle/>
                    <a:p>
                      <a:pPr marL="0" marR="0" algn="ctr">
                        <a:spcBef>
                          <a:spcPts val="0"/>
                        </a:spcBef>
                        <a:spcAft>
                          <a:spcPts val="0"/>
                        </a:spcAft>
                      </a:pPr>
                      <a:r>
                        <a:rPr lang="en-IN" sz="2000" dirty="0">
                          <a:solidFill>
                            <a:srgbClr val="000000"/>
                          </a:solidFill>
                          <a:effectLst/>
                          <a:latin typeface="inherit"/>
                        </a:rPr>
                        <a:t>2489162</a:t>
                      </a:r>
                      <a:endParaRPr lang="en-IN" sz="2000" dirty="0">
                        <a:effectLst/>
                        <a:latin typeface="Calibri" panose="020F0502020204030204" pitchFamily="34" charset="0"/>
                      </a:endParaRPr>
                    </a:p>
                  </a:txBody>
                  <a:tcPr marL="68580" marR="68580" marT="0" marB="0" anchor="ctr"/>
                </a:tc>
                <a:tc>
                  <a:txBody>
                    <a:bodyPr/>
                    <a:lstStyle/>
                    <a:p>
                      <a:pPr marL="0" marR="0">
                        <a:spcBef>
                          <a:spcPts val="0"/>
                        </a:spcBef>
                        <a:spcAft>
                          <a:spcPts val="0"/>
                        </a:spcAft>
                      </a:pPr>
                      <a:r>
                        <a:rPr lang="en-IN" sz="2000" dirty="0">
                          <a:solidFill>
                            <a:srgbClr val="000000"/>
                          </a:solidFill>
                          <a:effectLst/>
                          <a:latin typeface="inherit"/>
                        </a:rPr>
                        <a:t>   Jakkala Kiran Sai</a:t>
                      </a:r>
                      <a:endParaRPr lang="en-IN" sz="2000" dirty="0">
                        <a:effectLst/>
                        <a:latin typeface="Calibri" panose="020F0502020204030204" pitchFamily="34" charset="0"/>
                      </a:endParaRPr>
                    </a:p>
                  </a:txBody>
                  <a:tcPr marL="68580" marR="68580" marT="0" marB="0" anchor="ctr"/>
                </a:tc>
                <a:extLst>
                  <a:ext uri="{0D108BD9-81ED-4DB2-BD59-A6C34878D82A}">
                    <a16:rowId xmlns:a16="http://schemas.microsoft.com/office/drawing/2014/main" val="697325480"/>
                  </a:ext>
                </a:extLst>
              </a:tr>
              <a:tr h="455146">
                <a:tc>
                  <a:txBody>
                    <a:bodyPr/>
                    <a:lstStyle/>
                    <a:p>
                      <a:pPr marL="0" marR="0" algn="ctr">
                        <a:spcBef>
                          <a:spcPts val="0"/>
                        </a:spcBef>
                        <a:spcAft>
                          <a:spcPts val="0"/>
                        </a:spcAft>
                      </a:pPr>
                      <a:r>
                        <a:rPr lang="en-IN" sz="2000" dirty="0">
                          <a:solidFill>
                            <a:srgbClr val="000000"/>
                          </a:solidFill>
                          <a:effectLst/>
                          <a:latin typeface="inherit"/>
                        </a:rPr>
                        <a:t>2489236</a:t>
                      </a:r>
                      <a:endParaRPr lang="en-IN" sz="2000" dirty="0">
                        <a:effectLst/>
                        <a:latin typeface="Calibri" panose="020F0502020204030204" pitchFamily="34" charset="0"/>
                      </a:endParaRPr>
                    </a:p>
                  </a:txBody>
                  <a:tcPr marL="68580" marR="68580" marT="0" marB="0" anchor="ctr"/>
                </a:tc>
                <a:tc>
                  <a:txBody>
                    <a:bodyPr/>
                    <a:lstStyle/>
                    <a:p>
                      <a:pPr marL="0" marR="0">
                        <a:spcBef>
                          <a:spcPts val="0"/>
                        </a:spcBef>
                        <a:spcAft>
                          <a:spcPts val="0"/>
                        </a:spcAft>
                      </a:pPr>
                      <a:r>
                        <a:rPr lang="en-IN" sz="2000" dirty="0">
                          <a:solidFill>
                            <a:srgbClr val="000000"/>
                          </a:solidFill>
                          <a:effectLst/>
                          <a:latin typeface="inherit"/>
                        </a:rPr>
                        <a:t>   Jayesh Ratilal Patil</a:t>
                      </a:r>
                      <a:endParaRPr lang="en-IN" sz="2000" dirty="0">
                        <a:effectLst/>
                        <a:latin typeface="Calibri" panose="020F0502020204030204" pitchFamily="34" charset="0"/>
                      </a:endParaRPr>
                    </a:p>
                  </a:txBody>
                  <a:tcPr marL="68580" marR="68580" marT="0" marB="0" anchor="ctr"/>
                </a:tc>
                <a:extLst>
                  <a:ext uri="{0D108BD9-81ED-4DB2-BD59-A6C34878D82A}">
                    <a16:rowId xmlns:a16="http://schemas.microsoft.com/office/drawing/2014/main" val="1254912389"/>
                  </a:ext>
                </a:extLst>
              </a:tr>
              <a:tr h="519645">
                <a:tc>
                  <a:txBody>
                    <a:bodyPr/>
                    <a:lstStyle/>
                    <a:p>
                      <a:pPr marL="0" marR="0" algn="ctr">
                        <a:spcBef>
                          <a:spcPts val="0"/>
                        </a:spcBef>
                        <a:spcAft>
                          <a:spcPts val="0"/>
                        </a:spcAft>
                      </a:pPr>
                      <a:r>
                        <a:rPr lang="en-IN" sz="2000" dirty="0">
                          <a:solidFill>
                            <a:srgbClr val="000000"/>
                          </a:solidFill>
                          <a:effectLst/>
                          <a:latin typeface="inherit"/>
                        </a:rPr>
                        <a:t>2489528</a:t>
                      </a:r>
                      <a:endParaRPr lang="en-IN" sz="2000" dirty="0">
                        <a:effectLst/>
                        <a:latin typeface="Calibri" panose="020F0502020204030204" pitchFamily="34" charset="0"/>
                      </a:endParaRPr>
                    </a:p>
                  </a:txBody>
                  <a:tcPr marL="68580" marR="68580" marT="0" marB="0" anchor="ctr"/>
                </a:tc>
                <a:tc>
                  <a:txBody>
                    <a:bodyPr/>
                    <a:lstStyle/>
                    <a:p>
                      <a:pPr marL="0" marR="0">
                        <a:spcBef>
                          <a:spcPts val="0"/>
                        </a:spcBef>
                        <a:spcAft>
                          <a:spcPts val="0"/>
                        </a:spcAft>
                      </a:pPr>
                      <a:r>
                        <a:rPr lang="en-IN" sz="2000" dirty="0">
                          <a:solidFill>
                            <a:srgbClr val="000000"/>
                          </a:solidFill>
                          <a:effectLst/>
                          <a:latin typeface="inherit"/>
                        </a:rPr>
                        <a:t>   Jinugu Dinesh Reddy</a:t>
                      </a:r>
                      <a:endParaRPr lang="en-IN" sz="2000" dirty="0">
                        <a:effectLst/>
                        <a:latin typeface="Calibri" panose="020F0502020204030204" pitchFamily="34" charset="0"/>
                      </a:endParaRPr>
                    </a:p>
                  </a:txBody>
                  <a:tcPr marL="68580" marR="68580" marT="0" marB="0" anchor="ctr"/>
                </a:tc>
                <a:extLst>
                  <a:ext uri="{0D108BD9-81ED-4DB2-BD59-A6C34878D82A}">
                    <a16:rowId xmlns:a16="http://schemas.microsoft.com/office/drawing/2014/main" val="1202571473"/>
                  </a:ext>
                </a:extLst>
              </a:tr>
              <a:tr h="455146">
                <a:tc>
                  <a:txBody>
                    <a:bodyPr/>
                    <a:lstStyle/>
                    <a:p>
                      <a:pPr marL="0" marR="0" algn="ctr">
                        <a:spcBef>
                          <a:spcPts val="0"/>
                        </a:spcBef>
                        <a:spcAft>
                          <a:spcPts val="0"/>
                        </a:spcAft>
                      </a:pPr>
                      <a:r>
                        <a:rPr lang="en-IN" sz="2000" dirty="0">
                          <a:solidFill>
                            <a:srgbClr val="000000"/>
                          </a:solidFill>
                          <a:effectLst/>
                          <a:latin typeface="inherit"/>
                        </a:rPr>
                        <a:t>2487505</a:t>
                      </a:r>
                      <a:endParaRPr lang="en-IN" sz="2000" dirty="0">
                        <a:effectLst/>
                        <a:latin typeface="Calibri" panose="020F0502020204030204" pitchFamily="34" charset="0"/>
                      </a:endParaRPr>
                    </a:p>
                  </a:txBody>
                  <a:tcPr marL="68580" marR="68580" marT="0" marB="0" anchor="ctr"/>
                </a:tc>
                <a:tc>
                  <a:txBody>
                    <a:bodyPr/>
                    <a:lstStyle/>
                    <a:p>
                      <a:pPr marL="0" marR="0">
                        <a:spcBef>
                          <a:spcPts val="0"/>
                        </a:spcBef>
                        <a:spcAft>
                          <a:spcPts val="0"/>
                        </a:spcAft>
                      </a:pPr>
                      <a:r>
                        <a:rPr lang="en-IN" sz="2000" dirty="0">
                          <a:solidFill>
                            <a:srgbClr val="000000"/>
                          </a:solidFill>
                          <a:effectLst/>
                          <a:latin typeface="inherit"/>
                        </a:rPr>
                        <a:t>   K Jaswanth</a:t>
                      </a:r>
                      <a:endParaRPr lang="en-IN" sz="2000" dirty="0">
                        <a:effectLst/>
                        <a:latin typeface="Calibri" panose="020F0502020204030204" pitchFamily="34" charset="0"/>
                      </a:endParaRPr>
                    </a:p>
                  </a:txBody>
                  <a:tcPr marL="68580" marR="68580" marT="0" marB="0" anchor="ctr"/>
                </a:tc>
                <a:extLst>
                  <a:ext uri="{0D108BD9-81ED-4DB2-BD59-A6C34878D82A}">
                    <a16:rowId xmlns:a16="http://schemas.microsoft.com/office/drawing/2014/main" val="1352697379"/>
                  </a:ext>
                </a:extLst>
              </a:tr>
              <a:tr h="455146">
                <a:tc>
                  <a:txBody>
                    <a:bodyPr/>
                    <a:lstStyle/>
                    <a:p>
                      <a:pPr marL="0" marR="0" algn="ctr">
                        <a:spcBef>
                          <a:spcPts val="0"/>
                        </a:spcBef>
                        <a:spcAft>
                          <a:spcPts val="0"/>
                        </a:spcAft>
                      </a:pPr>
                      <a:r>
                        <a:rPr lang="en-IN" sz="2000" dirty="0">
                          <a:solidFill>
                            <a:srgbClr val="000000"/>
                          </a:solidFill>
                          <a:effectLst/>
                          <a:latin typeface="inherit"/>
                        </a:rPr>
                        <a:t>2489253</a:t>
                      </a:r>
                      <a:endParaRPr lang="en-IN" sz="2000" dirty="0">
                        <a:effectLst/>
                        <a:latin typeface="Calibri" panose="020F0502020204030204" pitchFamily="34" charset="0"/>
                      </a:endParaRPr>
                    </a:p>
                  </a:txBody>
                  <a:tcPr marL="68580" marR="68580" marT="0" marB="0" anchor="ctr"/>
                </a:tc>
                <a:tc>
                  <a:txBody>
                    <a:bodyPr/>
                    <a:lstStyle/>
                    <a:p>
                      <a:pPr marL="0" marR="0">
                        <a:spcBef>
                          <a:spcPts val="0"/>
                        </a:spcBef>
                        <a:spcAft>
                          <a:spcPts val="0"/>
                        </a:spcAft>
                      </a:pPr>
                      <a:r>
                        <a:rPr lang="en-IN" sz="2000" dirty="0">
                          <a:solidFill>
                            <a:srgbClr val="000000"/>
                          </a:solidFill>
                          <a:effectLst/>
                          <a:latin typeface="inherit"/>
                        </a:rPr>
                        <a:t>   K R Harshitha</a:t>
                      </a:r>
                      <a:endParaRPr lang="en-IN" sz="2000" dirty="0">
                        <a:effectLst/>
                        <a:latin typeface="Calibri" panose="020F0502020204030204" pitchFamily="34" charset="0"/>
                      </a:endParaRPr>
                    </a:p>
                  </a:txBody>
                  <a:tcPr marL="68580" marR="68580" marT="0" marB="0" anchor="ctr"/>
                </a:tc>
                <a:extLst>
                  <a:ext uri="{0D108BD9-81ED-4DB2-BD59-A6C34878D82A}">
                    <a16:rowId xmlns:a16="http://schemas.microsoft.com/office/drawing/2014/main" val="812636256"/>
                  </a:ext>
                </a:extLst>
              </a:tr>
              <a:tr h="455146">
                <a:tc>
                  <a:txBody>
                    <a:bodyPr/>
                    <a:lstStyle/>
                    <a:p>
                      <a:pPr marL="0" marR="0" algn="ctr">
                        <a:spcBef>
                          <a:spcPts val="0"/>
                        </a:spcBef>
                        <a:spcAft>
                          <a:spcPts val="0"/>
                        </a:spcAft>
                      </a:pPr>
                      <a:r>
                        <a:rPr lang="en-IN" sz="2000" dirty="0">
                          <a:solidFill>
                            <a:srgbClr val="000000"/>
                          </a:solidFill>
                          <a:effectLst/>
                          <a:latin typeface="inherit"/>
                        </a:rPr>
                        <a:t>2483870</a:t>
                      </a:r>
                      <a:endParaRPr lang="en-IN" sz="2000" dirty="0">
                        <a:effectLst/>
                        <a:latin typeface="Calibri" panose="020F0502020204030204" pitchFamily="34" charset="0"/>
                      </a:endParaRPr>
                    </a:p>
                  </a:txBody>
                  <a:tcPr marL="68580" marR="68580" marT="0" marB="0" anchor="ctr"/>
                </a:tc>
                <a:tc>
                  <a:txBody>
                    <a:bodyPr/>
                    <a:lstStyle/>
                    <a:p>
                      <a:pPr marL="0" marR="0">
                        <a:spcBef>
                          <a:spcPts val="0"/>
                        </a:spcBef>
                        <a:spcAft>
                          <a:spcPts val="0"/>
                        </a:spcAft>
                      </a:pPr>
                      <a:r>
                        <a:rPr lang="en-IN" sz="2000" dirty="0">
                          <a:solidFill>
                            <a:srgbClr val="000000"/>
                          </a:solidFill>
                          <a:effectLst/>
                          <a:latin typeface="inherit"/>
                        </a:rPr>
                        <a:t>   Kakani Rupendra</a:t>
                      </a:r>
                      <a:endParaRPr lang="en-IN" sz="2000" dirty="0">
                        <a:effectLst/>
                        <a:latin typeface="Calibri" panose="020F0502020204030204" pitchFamily="34" charset="0"/>
                      </a:endParaRPr>
                    </a:p>
                  </a:txBody>
                  <a:tcPr marL="68580" marR="68580" marT="0" marB="0" anchor="ctr"/>
                </a:tc>
                <a:extLst>
                  <a:ext uri="{0D108BD9-81ED-4DB2-BD59-A6C34878D82A}">
                    <a16:rowId xmlns:a16="http://schemas.microsoft.com/office/drawing/2014/main" val="3337271981"/>
                  </a:ext>
                </a:extLst>
              </a:tr>
              <a:tr h="455146">
                <a:tc>
                  <a:txBody>
                    <a:bodyPr/>
                    <a:lstStyle/>
                    <a:p>
                      <a:pPr marL="0" marR="0" algn="ctr">
                        <a:spcBef>
                          <a:spcPts val="0"/>
                        </a:spcBef>
                        <a:spcAft>
                          <a:spcPts val="0"/>
                        </a:spcAft>
                      </a:pPr>
                      <a:r>
                        <a:rPr lang="en-IN" sz="2000" dirty="0">
                          <a:solidFill>
                            <a:srgbClr val="000000"/>
                          </a:solidFill>
                          <a:effectLst/>
                          <a:latin typeface="inherit"/>
                        </a:rPr>
                        <a:t>2489188</a:t>
                      </a:r>
                      <a:endParaRPr lang="en-IN" sz="2000" dirty="0">
                        <a:effectLst/>
                        <a:latin typeface="Calibri" panose="020F0502020204030204" pitchFamily="34" charset="0"/>
                      </a:endParaRPr>
                    </a:p>
                  </a:txBody>
                  <a:tcPr marL="68580" marR="68580" marT="0" marB="0" anchor="ctr"/>
                </a:tc>
                <a:tc>
                  <a:txBody>
                    <a:bodyPr/>
                    <a:lstStyle/>
                    <a:p>
                      <a:pPr marL="0" marR="0">
                        <a:spcBef>
                          <a:spcPts val="0"/>
                        </a:spcBef>
                        <a:spcAft>
                          <a:spcPts val="0"/>
                        </a:spcAft>
                      </a:pPr>
                      <a:r>
                        <a:rPr lang="en-IN" sz="2000" dirty="0">
                          <a:solidFill>
                            <a:srgbClr val="000000"/>
                          </a:solidFill>
                          <a:effectLst/>
                          <a:latin typeface="inherit"/>
                        </a:rPr>
                        <a:t>   Karimaddela Veda Nadha Reddy</a:t>
                      </a:r>
                      <a:endParaRPr lang="en-IN" sz="2000" dirty="0">
                        <a:effectLst/>
                        <a:latin typeface="Calibri" panose="020F0502020204030204" pitchFamily="34" charset="0"/>
                      </a:endParaRPr>
                    </a:p>
                  </a:txBody>
                  <a:tcPr marL="68580" marR="68580" marT="0" marB="0" anchor="ctr"/>
                </a:tc>
                <a:extLst>
                  <a:ext uri="{0D108BD9-81ED-4DB2-BD59-A6C34878D82A}">
                    <a16:rowId xmlns:a16="http://schemas.microsoft.com/office/drawing/2014/main" val="2108015254"/>
                  </a:ext>
                </a:extLst>
              </a:tr>
              <a:tr h="455146">
                <a:tc>
                  <a:txBody>
                    <a:bodyPr/>
                    <a:lstStyle/>
                    <a:p>
                      <a:pPr marL="0" marR="0" algn="ctr">
                        <a:spcBef>
                          <a:spcPts val="0"/>
                        </a:spcBef>
                        <a:spcAft>
                          <a:spcPts val="0"/>
                        </a:spcAft>
                      </a:pPr>
                      <a:r>
                        <a:rPr lang="en-IN" sz="2000" dirty="0">
                          <a:solidFill>
                            <a:srgbClr val="000000"/>
                          </a:solidFill>
                          <a:effectLst/>
                          <a:latin typeface="inherit"/>
                        </a:rPr>
                        <a:t>2487719</a:t>
                      </a:r>
                      <a:endParaRPr lang="en-IN" sz="2000" dirty="0">
                        <a:effectLst/>
                        <a:latin typeface="Calibri" panose="020F0502020204030204" pitchFamily="34" charset="0"/>
                      </a:endParaRPr>
                    </a:p>
                  </a:txBody>
                  <a:tcPr marL="68580" marR="68580" marT="0" marB="0" anchor="ctr"/>
                </a:tc>
                <a:tc>
                  <a:txBody>
                    <a:bodyPr/>
                    <a:lstStyle/>
                    <a:p>
                      <a:pPr marL="0" marR="0">
                        <a:spcBef>
                          <a:spcPts val="0"/>
                        </a:spcBef>
                        <a:spcAft>
                          <a:spcPts val="0"/>
                        </a:spcAft>
                      </a:pPr>
                      <a:r>
                        <a:rPr lang="en-IN" sz="2000" dirty="0">
                          <a:solidFill>
                            <a:srgbClr val="000000"/>
                          </a:solidFill>
                          <a:effectLst/>
                          <a:latin typeface="inherit"/>
                        </a:rPr>
                        <a:t>   Kartik Kulkarni</a:t>
                      </a:r>
                      <a:endParaRPr lang="en-IN" sz="2000" dirty="0">
                        <a:effectLst/>
                        <a:latin typeface="Calibri" panose="020F0502020204030204" pitchFamily="34" charset="0"/>
                      </a:endParaRPr>
                    </a:p>
                  </a:txBody>
                  <a:tcPr marL="68580" marR="68580" marT="0" marB="0" anchor="ctr"/>
                </a:tc>
                <a:extLst>
                  <a:ext uri="{0D108BD9-81ED-4DB2-BD59-A6C34878D82A}">
                    <a16:rowId xmlns:a16="http://schemas.microsoft.com/office/drawing/2014/main" val="2305451118"/>
                  </a:ext>
                </a:extLst>
              </a:tr>
              <a:tr h="455146">
                <a:tc>
                  <a:txBody>
                    <a:bodyPr/>
                    <a:lstStyle/>
                    <a:p>
                      <a:pPr marL="0" marR="0" algn="ctr">
                        <a:spcBef>
                          <a:spcPts val="0"/>
                        </a:spcBef>
                        <a:spcAft>
                          <a:spcPts val="0"/>
                        </a:spcAft>
                      </a:pPr>
                      <a:r>
                        <a:rPr lang="en-IN" sz="2000" dirty="0">
                          <a:solidFill>
                            <a:srgbClr val="000000"/>
                          </a:solidFill>
                          <a:effectLst/>
                          <a:latin typeface="inherit"/>
                        </a:rPr>
                        <a:t>2489280</a:t>
                      </a:r>
                      <a:endParaRPr lang="en-IN" sz="2000" dirty="0">
                        <a:effectLst/>
                        <a:latin typeface="Calibri" panose="020F0502020204030204" pitchFamily="34" charset="0"/>
                      </a:endParaRPr>
                    </a:p>
                  </a:txBody>
                  <a:tcPr marL="68580" marR="68580" marT="0" marB="0" anchor="ctr"/>
                </a:tc>
                <a:tc>
                  <a:txBody>
                    <a:bodyPr/>
                    <a:lstStyle/>
                    <a:p>
                      <a:pPr marL="0" marR="0">
                        <a:spcBef>
                          <a:spcPts val="0"/>
                        </a:spcBef>
                        <a:spcAft>
                          <a:spcPts val="0"/>
                        </a:spcAft>
                      </a:pPr>
                      <a:r>
                        <a:rPr lang="en-IN" sz="2000" dirty="0">
                          <a:solidFill>
                            <a:srgbClr val="000000"/>
                          </a:solidFill>
                          <a:effectLst/>
                          <a:latin typeface="inherit"/>
                        </a:rPr>
                        <a:t>   Kasula Sairam</a:t>
                      </a:r>
                      <a:endParaRPr lang="en-IN" sz="2000" dirty="0">
                        <a:effectLst/>
                        <a:latin typeface="Calibri" panose="020F0502020204030204" pitchFamily="34" charset="0"/>
                      </a:endParaRPr>
                    </a:p>
                  </a:txBody>
                  <a:tcPr marL="68580" marR="68580" marT="0" marB="0" anchor="ctr"/>
                </a:tc>
                <a:extLst>
                  <a:ext uri="{0D108BD9-81ED-4DB2-BD59-A6C34878D82A}">
                    <a16:rowId xmlns:a16="http://schemas.microsoft.com/office/drawing/2014/main" val="272238464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2F2C3A-AB9D-4C66-BA17-DB2EDD031047}"/>
              </a:ext>
            </a:extLst>
          </p:cNvPr>
          <p:cNvSpPr>
            <a:spLocks noGrp="1"/>
          </p:cNvSpPr>
          <p:nvPr>
            <p:ph type="title"/>
          </p:nvPr>
        </p:nvSpPr>
        <p:spPr>
          <a:xfrm>
            <a:off x="1640156" y="681379"/>
            <a:ext cx="8911687" cy="1280890"/>
          </a:xfrm>
        </p:spPr>
        <p:txBody>
          <a:bodyPr>
            <a:normAutofit/>
          </a:bodyPr>
          <a:lstStyle/>
          <a:p>
            <a:r>
              <a:rPr lang="en-US" sz="2800" dirty="0"/>
              <a:t>Admin Adding Policy </a:t>
            </a:r>
            <a:endParaRPr lang="en-IN" sz="2800" dirty="0"/>
          </a:p>
        </p:txBody>
      </p:sp>
      <p:pic>
        <p:nvPicPr>
          <p:cNvPr id="6" name="Picture 5">
            <a:extLst>
              <a:ext uri="{FF2B5EF4-FFF2-40B4-BE49-F238E27FC236}">
                <a16:creationId xmlns:a16="http://schemas.microsoft.com/office/drawing/2014/main" id="{B6996619-2BBA-4051-8236-9B52999D9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194" y="1321824"/>
            <a:ext cx="10687664" cy="54476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138A3-56F7-4C48-80CA-E689D2407E26}"/>
              </a:ext>
            </a:extLst>
          </p:cNvPr>
          <p:cNvSpPr>
            <a:spLocks noGrp="1"/>
          </p:cNvSpPr>
          <p:nvPr>
            <p:ph type="title"/>
          </p:nvPr>
        </p:nvSpPr>
        <p:spPr>
          <a:xfrm>
            <a:off x="1640156" y="683103"/>
            <a:ext cx="8911687" cy="1280890"/>
          </a:xfrm>
        </p:spPr>
        <p:txBody>
          <a:bodyPr>
            <a:normAutofit/>
          </a:bodyPr>
          <a:lstStyle/>
          <a:p>
            <a:r>
              <a:rPr lang="en-US" sz="2800" dirty="0"/>
              <a:t>Admin View Policy Page</a:t>
            </a:r>
            <a:endParaRPr lang="en-IN" sz="2800" dirty="0"/>
          </a:p>
        </p:txBody>
      </p:sp>
      <p:pic>
        <p:nvPicPr>
          <p:cNvPr id="4" name="Picture 3">
            <a:extLst>
              <a:ext uri="{FF2B5EF4-FFF2-40B4-BE49-F238E27FC236}">
                <a16:creationId xmlns:a16="http://schemas.microsoft.com/office/drawing/2014/main" id="{B8648E0B-BF09-433D-BDD6-214B83F5E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528" y="1323548"/>
            <a:ext cx="10697497" cy="5378572"/>
          </a:xfrm>
          <a:prstGeom prst="rect">
            <a:avLst/>
          </a:prstGeom>
        </p:spPr>
      </p:pic>
    </p:spTree>
    <p:extLst>
      <p:ext uri="{BB962C8B-B14F-4D97-AF65-F5344CB8AC3E}">
        <p14:creationId xmlns:p14="http://schemas.microsoft.com/office/powerpoint/2010/main" val="93700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8FCA6-7A02-43C9-9C19-F2228CA288E3}"/>
              </a:ext>
            </a:extLst>
          </p:cNvPr>
          <p:cNvSpPr>
            <a:spLocks noGrp="1"/>
          </p:cNvSpPr>
          <p:nvPr>
            <p:ph type="title"/>
          </p:nvPr>
        </p:nvSpPr>
        <p:spPr>
          <a:xfrm>
            <a:off x="1640156" y="653606"/>
            <a:ext cx="8911687" cy="1280890"/>
          </a:xfrm>
        </p:spPr>
        <p:txBody>
          <a:bodyPr>
            <a:normAutofit/>
          </a:bodyPr>
          <a:lstStyle/>
          <a:p>
            <a:r>
              <a:rPr lang="en-US" sz="2800" dirty="0"/>
              <a:t>Customer Requests for Policies</a:t>
            </a:r>
            <a:br>
              <a:rPr lang="en-US" sz="2800" dirty="0"/>
            </a:br>
            <a:endParaRPr lang="en-IN" sz="2800" dirty="0"/>
          </a:p>
        </p:txBody>
      </p:sp>
      <p:pic>
        <p:nvPicPr>
          <p:cNvPr id="4" name="Picture 3">
            <a:extLst>
              <a:ext uri="{FF2B5EF4-FFF2-40B4-BE49-F238E27FC236}">
                <a16:creationId xmlns:a16="http://schemas.microsoft.com/office/drawing/2014/main" id="{BA3A0858-34BF-426B-9BB4-CEABA041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697" y="1349476"/>
            <a:ext cx="10746658" cy="5365381"/>
          </a:xfrm>
          <a:prstGeom prst="rect">
            <a:avLst/>
          </a:prstGeom>
        </p:spPr>
      </p:pic>
    </p:spTree>
    <p:extLst>
      <p:ext uri="{BB962C8B-B14F-4D97-AF65-F5344CB8AC3E}">
        <p14:creationId xmlns:p14="http://schemas.microsoft.com/office/powerpoint/2010/main" val="419661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77A8-2920-477A-8660-83DA5A48BCE7}"/>
              </a:ext>
            </a:extLst>
          </p:cNvPr>
          <p:cNvSpPr>
            <a:spLocks noGrp="1"/>
          </p:cNvSpPr>
          <p:nvPr>
            <p:ph type="title"/>
          </p:nvPr>
        </p:nvSpPr>
        <p:spPr>
          <a:xfrm>
            <a:off x="1640156" y="683104"/>
            <a:ext cx="8911687" cy="1280890"/>
          </a:xfrm>
        </p:spPr>
        <p:txBody>
          <a:bodyPr>
            <a:normAutofit/>
          </a:bodyPr>
          <a:lstStyle/>
          <a:p>
            <a:r>
              <a:rPr lang="en-US" sz="2800" dirty="0"/>
              <a:t>Customer Policy Status</a:t>
            </a:r>
            <a:endParaRPr lang="en-IN" sz="2800" dirty="0"/>
          </a:p>
        </p:txBody>
      </p:sp>
      <p:pic>
        <p:nvPicPr>
          <p:cNvPr id="4" name="Picture 3">
            <a:extLst>
              <a:ext uri="{FF2B5EF4-FFF2-40B4-BE49-F238E27FC236}">
                <a16:creationId xmlns:a16="http://schemas.microsoft.com/office/drawing/2014/main" id="{4FE68343-9D55-4609-8A2E-79EE8BC66E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703" y="1347019"/>
            <a:ext cx="10795133" cy="5356737"/>
          </a:xfrm>
          <a:prstGeom prst="rect">
            <a:avLst/>
          </a:prstGeom>
        </p:spPr>
      </p:pic>
    </p:spTree>
    <p:extLst>
      <p:ext uri="{BB962C8B-B14F-4D97-AF65-F5344CB8AC3E}">
        <p14:creationId xmlns:p14="http://schemas.microsoft.com/office/powerpoint/2010/main" val="3052945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17A1F-E161-4E4F-A403-B7304EED1E80}"/>
              </a:ext>
            </a:extLst>
          </p:cNvPr>
          <p:cNvSpPr>
            <a:spLocks noGrp="1"/>
          </p:cNvSpPr>
          <p:nvPr>
            <p:ph type="title"/>
          </p:nvPr>
        </p:nvSpPr>
        <p:spPr>
          <a:xfrm>
            <a:off x="1640156" y="673271"/>
            <a:ext cx="8911687" cy="1280890"/>
          </a:xfrm>
        </p:spPr>
        <p:txBody>
          <a:bodyPr>
            <a:normAutofit/>
          </a:bodyPr>
          <a:lstStyle/>
          <a:p>
            <a:r>
              <a:rPr lang="en-US" sz="2800" dirty="0"/>
              <a:t>User Registration Page</a:t>
            </a:r>
            <a:endParaRPr lang="en-IN" sz="2800" dirty="0"/>
          </a:p>
        </p:txBody>
      </p:sp>
      <p:pic>
        <p:nvPicPr>
          <p:cNvPr id="4" name="Picture 3">
            <a:extLst>
              <a:ext uri="{FF2B5EF4-FFF2-40B4-BE49-F238E27FC236}">
                <a16:creationId xmlns:a16="http://schemas.microsoft.com/office/drawing/2014/main" id="{6E41C8C1-444C-4617-8B2A-CFC750576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704" y="1366068"/>
            <a:ext cx="10825316" cy="5369029"/>
          </a:xfrm>
          <a:prstGeom prst="rect">
            <a:avLst/>
          </a:prstGeom>
        </p:spPr>
      </p:pic>
    </p:spTree>
    <p:extLst>
      <p:ext uri="{BB962C8B-B14F-4D97-AF65-F5344CB8AC3E}">
        <p14:creationId xmlns:p14="http://schemas.microsoft.com/office/powerpoint/2010/main" val="1771776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1964-2E8F-4BE1-A4C2-BA8EF5F4E540}"/>
              </a:ext>
            </a:extLst>
          </p:cNvPr>
          <p:cNvSpPr>
            <a:spLocks noGrp="1"/>
          </p:cNvSpPr>
          <p:nvPr>
            <p:ph type="title"/>
          </p:nvPr>
        </p:nvSpPr>
        <p:spPr>
          <a:xfrm>
            <a:off x="1640156" y="683104"/>
            <a:ext cx="8911687" cy="1280890"/>
          </a:xfrm>
        </p:spPr>
        <p:txBody>
          <a:bodyPr>
            <a:normAutofit/>
          </a:bodyPr>
          <a:lstStyle/>
          <a:p>
            <a:r>
              <a:rPr lang="en-US" sz="2800" dirty="0"/>
              <a:t>User Login Page</a:t>
            </a:r>
            <a:br>
              <a:rPr lang="en-US" sz="2800" dirty="0"/>
            </a:br>
            <a:endParaRPr lang="en-IN" sz="2800" dirty="0"/>
          </a:p>
        </p:txBody>
      </p:sp>
      <p:pic>
        <p:nvPicPr>
          <p:cNvPr id="4" name="Picture 3">
            <a:extLst>
              <a:ext uri="{FF2B5EF4-FFF2-40B4-BE49-F238E27FC236}">
                <a16:creationId xmlns:a16="http://schemas.microsoft.com/office/drawing/2014/main" id="{719D61A1-9E6B-48A1-953C-1E9637872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040" y="1327355"/>
            <a:ext cx="10815484" cy="5388077"/>
          </a:xfrm>
          <a:prstGeom prst="rect">
            <a:avLst/>
          </a:prstGeom>
        </p:spPr>
      </p:pic>
    </p:spTree>
    <p:extLst>
      <p:ext uri="{BB962C8B-B14F-4D97-AF65-F5344CB8AC3E}">
        <p14:creationId xmlns:p14="http://schemas.microsoft.com/office/powerpoint/2010/main" val="3203932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6179-DAE6-4E3F-88F7-89151D8AD56E}"/>
              </a:ext>
            </a:extLst>
          </p:cNvPr>
          <p:cNvSpPr>
            <a:spLocks noGrp="1"/>
          </p:cNvSpPr>
          <p:nvPr>
            <p:ph type="title"/>
          </p:nvPr>
        </p:nvSpPr>
        <p:spPr>
          <a:xfrm>
            <a:off x="1640156" y="673271"/>
            <a:ext cx="8911687" cy="1280890"/>
          </a:xfrm>
        </p:spPr>
        <p:txBody>
          <a:bodyPr>
            <a:normAutofit/>
          </a:bodyPr>
          <a:lstStyle/>
          <a:p>
            <a:r>
              <a:rPr lang="en-US" sz="2800" dirty="0"/>
              <a:t>Policies List of User</a:t>
            </a:r>
            <a:endParaRPr lang="en-IN" sz="2800" dirty="0"/>
          </a:p>
        </p:txBody>
      </p:sp>
      <p:pic>
        <p:nvPicPr>
          <p:cNvPr id="4" name="Picture 3">
            <a:extLst>
              <a:ext uri="{FF2B5EF4-FFF2-40B4-BE49-F238E27FC236}">
                <a16:creationId xmlns:a16="http://schemas.microsoft.com/office/drawing/2014/main" id="{543F39C6-53FA-4FBA-8997-EE1DE7662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703" y="1366685"/>
            <a:ext cx="10805652" cy="5397910"/>
          </a:xfrm>
          <a:prstGeom prst="rect">
            <a:avLst/>
          </a:prstGeom>
        </p:spPr>
      </p:pic>
    </p:spTree>
    <p:extLst>
      <p:ext uri="{BB962C8B-B14F-4D97-AF65-F5344CB8AC3E}">
        <p14:creationId xmlns:p14="http://schemas.microsoft.com/office/powerpoint/2010/main" val="3394012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17A8-5984-4074-AF29-FF9814881151}"/>
              </a:ext>
            </a:extLst>
          </p:cNvPr>
          <p:cNvSpPr>
            <a:spLocks noGrp="1"/>
          </p:cNvSpPr>
          <p:nvPr>
            <p:ph type="title"/>
          </p:nvPr>
        </p:nvSpPr>
        <p:spPr>
          <a:xfrm>
            <a:off x="1640156" y="722433"/>
            <a:ext cx="8911687" cy="1280890"/>
          </a:xfrm>
        </p:spPr>
        <p:txBody>
          <a:bodyPr>
            <a:normAutofit/>
          </a:bodyPr>
          <a:lstStyle/>
          <a:p>
            <a:r>
              <a:rPr lang="en-US" sz="2800" dirty="0"/>
              <a:t>User Query Page</a:t>
            </a:r>
            <a:endParaRPr lang="en-IN" sz="2800" dirty="0"/>
          </a:p>
        </p:txBody>
      </p:sp>
      <p:pic>
        <p:nvPicPr>
          <p:cNvPr id="4" name="Picture 3">
            <a:extLst>
              <a:ext uri="{FF2B5EF4-FFF2-40B4-BE49-F238E27FC236}">
                <a16:creationId xmlns:a16="http://schemas.microsoft.com/office/drawing/2014/main" id="{08B74A84-2652-467D-BCF8-5D05EB6FA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871" y="1386348"/>
            <a:ext cx="10776155" cy="5329084"/>
          </a:xfrm>
          <a:prstGeom prst="rect">
            <a:avLst/>
          </a:prstGeom>
        </p:spPr>
      </p:pic>
    </p:spTree>
    <p:extLst>
      <p:ext uri="{BB962C8B-B14F-4D97-AF65-F5344CB8AC3E}">
        <p14:creationId xmlns:p14="http://schemas.microsoft.com/office/powerpoint/2010/main" val="496180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A22B-6BFA-4163-A30D-6BB4A2B3A7E0}"/>
              </a:ext>
            </a:extLst>
          </p:cNvPr>
          <p:cNvSpPr>
            <a:spLocks noGrp="1"/>
          </p:cNvSpPr>
          <p:nvPr>
            <p:ph type="title"/>
          </p:nvPr>
        </p:nvSpPr>
        <p:spPr>
          <a:xfrm>
            <a:off x="1640156" y="683104"/>
            <a:ext cx="8911687" cy="1280890"/>
          </a:xfrm>
        </p:spPr>
        <p:txBody>
          <a:bodyPr>
            <a:normAutofit/>
          </a:bodyPr>
          <a:lstStyle/>
          <a:p>
            <a:r>
              <a:rPr lang="en-US" sz="2800" dirty="0"/>
              <a:t>User Profile Update Page</a:t>
            </a:r>
            <a:endParaRPr lang="en-IN" sz="2800" dirty="0"/>
          </a:p>
        </p:txBody>
      </p:sp>
      <p:pic>
        <p:nvPicPr>
          <p:cNvPr id="4" name="Picture 3">
            <a:extLst>
              <a:ext uri="{FF2B5EF4-FFF2-40B4-BE49-F238E27FC236}">
                <a16:creationId xmlns:a16="http://schemas.microsoft.com/office/drawing/2014/main" id="{5A969B53-B20F-40F2-B226-6F0E2EB7C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032" y="1332885"/>
            <a:ext cx="10746658" cy="5431710"/>
          </a:xfrm>
          <a:prstGeom prst="rect">
            <a:avLst/>
          </a:prstGeom>
        </p:spPr>
      </p:pic>
    </p:spTree>
    <p:extLst>
      <p:ext uri="{BB962C8B-B14F-4D97-AF65-F5344CB8AC3E}">
        <p14:creationId xmlns:p14="http://schemas.microsoft.com/office/powerpoint/2010/main" val="4188206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544F-10B1-431B-89FD-E4CBD4581571}"/>
              </a:ext>
            </a:extLst>
          </p:cNvPr>
          <p:cNvSpPr>
            <a:spLocks noGrp="1"/>
          </p:cNvSpPr>
          <p:nvPr>
            <p:ph type="title"/>
          </p:nvPr>
        </p:nvSpPr>
        <p:spPr>
          <a:xfrm>
            <a:off x="1640156" y="663559"/>
            <a:ext cx="8911687" cy="1280890"/>
          </a:xfrm>
        </p:spPr>
        <p:txBody>
          <a:bodyPr>
            <a:normAutofit/>
          </a:bodyPr>
          <a:lstStyle/>
          <a:p>
            <a:r>
              <a:rPr lang="en-US" sz="2800" dirty="0"/>
              <a:t>About Us</a:t>
            </a:r>
            <a:br>
              <a:rPr lang="en-US" sz="2800" dirty="0"/>
            </a:br>
            <a:endParaRPr lang="en-IN" sz="2800" dirty="0"/>
          </a:p>
        </p:txBody>
      </p:sp>
      <p:pic>
        <p:nvPicPr>
          <p:cNvPr id="4" name="Picture 3">
            <a:extLst>
              <a:ext uri="{FF2B5EF4-FFF2-40B4-BE49-F238E27FC236}">
                <a16:creationId xmlns:a16="http://schemas.microsoft.com/office/drawing/2014/main" id="{C118A61A-0B83-43D1-A317-B6377358B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031" y="1382662"/>
            <a:ext cx="10766324" cy="5342603"/>
          </a:xfrm>
          <a:prstGeom prst="rect">
            <a:avLst/>
          </a:prstGeom>
        </p:spPr>
      </p:pic>
    </p:spTree>
    <p:extLst>
      <p:ext uri="{BB962C8B-B14F-4D97-AF65-F5344CB8AC3E}">
        <p14:creationId xmlns:p14="http://schemas.microsoft.com/office/powerpoint/2010/main" val="2024576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156" y="589935"/>
            <a:ext cx="4650658" cy="875070"/>
          </a:xfrm>
        </p:spPr>
        <p:txBody>
          <a:bodyPr>
            <a:noAutofit/>
          </a:bodyPr>
          <a:lstStyle/>
          <a:p>
            <a:r>
              <a:rPr lang="en-US" sz="4000" dirty="0">
                <a:latin typeface="Times New Roman" panose="02020603050405020304" pitchFamily="18" charset="0"/>
                <a:cs typeface="Times New Roman" panose="02020603050405020304" pitchFamily="18" charset="0"/>
              </a:rPr>
              <a:t>INDEX</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74839" y="1307690"/>
            <a:ext cx="8977721" cy="5305371"/>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Project Scope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Tools &amp; Technologies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ER Diagram</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Admin Module</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User Module</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Output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Conclusion</a:t>
            </a:r>
          </a:p>
          <a:p>
            <a:pPr marL="0" indent="0">
              <a:buNone/>
            </a:pP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658" y="570272"/>
            <a:ext cx="8105222" cy="753816"/>
          </a:xfrm>
        </p:spPr>
        <p:txBody>
          <a:bodyPr>
            <a:noAutofit/>
          </a:bodyPr>
          <a:lstStyle/>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2353" y="1568824"/>
            <a:ext cx="8853543" cy="3399416"/>
          </a:xfrm>
        </p:spPr>
        <p:txBody>
          <a:bodyPr>
            <a:norm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By using this application, Insurance organizations will be able to reach the customers directly.</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customers can easily check with the various policies, compare them and enroll to the desired one.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helps to increase business.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3264" y="929640"/>
            <a:ext cx="8057535" cy="5623560"/>
          </a:xfrm>
        </p:spPr>
        <p:txBody>
          <a:bodyPr>
            <a:normAutofit/>
          </a:bodyPr>
          <a:lstStyle/>
          <a:p>
            <a:pPr marL="0" indent="0" algn="ctr">
              <a:buNone/>
            </a:pPr>
            <a:endParaRPr lang="en-US" sz="9600" dirty="0">
              <a:solidFill>
                <a:srgbClr val="C00000"/>
              </a:solidFill>
              <a:latin typeface="Times New Roman" panose="02020603050405020304" pitchFamily="18" charset="0"/>
              <a:cs typeface="Times New Roman" panose="02020603050405020304" pitchFamily="18" charset="0"/>
            </a:endParaRPr>
          </a:p>
          <a:p>
            <a:pPr marL="0" indent="0" algn="ctr">
              <a:buNone/>
            </a:pPr>
            <a:r>
              <a:rPr lang="en-US" sz="9600" dirty="0">
                <a:solidFill>
                  <a:schemeClr val="tx1"/>
                </a:solidFill>
                <a:latin typeface="Times New Roman" panose="02020603050405020304" pitchFamily="18" charset="0"/>
                <a:cs typeface="Times New Roman" panose="02020603050405020304" pitchFamily="18" charset="0"/>
              </a:rPr>
              <a:t>THANK YOU</a:t>
            </a:r>
            <a:endParaRPr lang="en-IN" sz="9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994" y="609599"/>
            <a:ext cx="6719758" cy="894735"/>
          </a:xfrm>
        </p:spPr>
        <p:txBody>
          <a:bodyPr>
            <a:noAutofit/>
          </a:bodyPr>
          <a:lstStyle/>
          <a:p>
            <a:r>
              <a:rPr lang="en-US" sz="4000" dirty="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61884" y="1661652"/>
            <a:ext cx="10205883" cy="4062651"/>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insurance company needs to keep track of details of its policyholders, their policy details and the data available with it. It is very difficult to handle bulk data since human memory is not enough and also paperwork </a:t>
            </a:r>
            <a:r>
              <a:rPr lang="en-US" sz="2000" dirty="0">
                <a:latin typeface="Times New Roman" panose="02020603050405020304" pitchFamily="18" charset="0"/>
                <a:cs typeface="Times New Roman" panose="02020603050405020304" pitchFamily="18" charset="0"/>
              </a:rPr>
              <a:t>consumes lot of time</a:t>
            </a:r>
            <a:r>
              <a:rPr lang="en-US" sz="2000" b="0" i="0" dirty="0">
                <a:effectLst/>
                <a:latin typeface="Times New Roman" panose="02020603050405020304" pitchFamily="18" charset="0"/>
                <a:cs typeface="Times New Roman" panose="02020603050405020304" pitchFamily="18" charset="0"/>
              </a:rPr>
              <a:t>. The Insurance management system is a complete solution, which will be able to manage insurance policies.</a:t>
            </a:r>
            <a:endParaRPr lang="en-US" sz="200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b="0" i="0" dirty="0">
              <a:solidFill>
                <a:srgbClr val="444444"/>
              </a:solidFill>
              <a:effectLst/>
              <a:latin typeface="Times New Roman" panose="02020603050405020304" pitchFamily="18" charset="0"/>
              <a:cs typeface="Times New Roman" panose="02020603050405020304" pitchFamily="18" charset="0"/>
            </a:endParaRPr>
          </a:p>
          <a:p>
            <a:pPr algn="just"/>
            <a:endParaRPr lang="en-US" sz="20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 this system, User can purchase insurance policy according to their need. For purchase plan user has to register in system. After registration user can purchase insurance plan based on price and conditions</a:t>
            </a:r>
            <a:r>
              <a:rPr lang="en-US" sz="2000" dirty="0">
                <a:latin typeface="Times New Roman" panose="02020603050405020304" pitchFamily="18" charset="0"/>
                <a:cs typeface="Times New Roman" panose="02020603050405020304" pitchFamily="18" charset="0"/>
              </a:rPr>
              <a:t>, which helps the customers to compare various plans.</a:t>
            </a:r>
          </a:p>
          <a:p>
            <a:pPr marL="285750" indent="-285750"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Admin panel </a:t>
            </a:r>
            <a:r>
              <a:rPr lang="en-US" sz="2000" i="0">
                <a:effectLst/>
                <a:latin typeface="Times New Roman" panose="02020603050405020304" pitchFamily="18" charset="0"/>
                <a:cs typeface="Times New Roman" panose="02020603050405020304" pitchFamily="18" charset="0"/>
              </a:rPr>
              <a:t>contains add policies</a:t>
            </a:r>
            <a:r>
              <a:rPr lang="en-US" sz="2000" i="0" dirty="0">
                <a:effectLst/>
                <a:latin typeface="Times New Roman" panose="02020603050405020304" pitchFamily="18" charset="0"/>
                <a:cs typeface="Times New Roman" panose="02020603050405020304" pitchFamily="18" charset="0"/>
              </a:rPr>
              <a:t>, and also can approve and reject the policies.</a:t>
            </a:r>
          </a:p>
          <a:p>
            <a:pPr algn="just"/>
            <a:endParaRPr lang="en-US" sz="1800"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826" y="580104"/>
            <a:ext cx="6828798" cy="710378"/>
          </a:xfrm>
        </p:spPr>
        <p:txBody>
          <a:bodyPr>
            <a:normAutofit fontScale="90000"/>
          </a:bodyPr>
          <a:lstStyle/>
          <a:p>
            <a:r>
              <a:rPr lang="en-US" sz="4400" dirty="0">
                <a:latin typeface="Times New Roman" panose="02020603050405020304" pitchFamily="18" charset="0"/>
                <a:cs typeface="Times New Roman" panose="02020603050405020304" pitchFamily="18" charset="0"/>
              </a:rPr>
              <a:t>PROJECT</a:t>
            </a:r>
            <a:r>
              <a:rPr lang="en-US" sz="2800"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SCOPE</a:t>
            </a:r>
            <a:endParaRPr lang="en-IN" sz="4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14168" y="1622324"/>
            <a:ext cx="8233926" cy="406265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“Insurance Policy Management” makes the task faster and easy. This is used to manage records.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system is used to keep the record of policy details, customers details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Insurable Interest</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Contribution </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Proximate cause</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Policy insurance </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754" y="603080"/>
            <a:ext cx="5698950" cy="704166"/>
          </a:xfrm>
        </p:spPr>
        <p:txBody>
          <a:bodyPr>
            <a:noAutofit/>
          </a:bodyPr>
          <a:lstStyle/>
          <a:p>
            <a:r>
              <a:rPr lang="en-US" sz="4000" dirty="0">
                <a:latin typeface="Times New Roman" panose="02020603050405020304" pitchFamily="18" charset="0"/>
                <a:cs typeface="Times New Roman" panose="02020603050405020304" pitchFamily="18" charset="0"/>
              </a:rPr>
              <a:t>TECHNOLOGIES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78194" y="1905853"/>
            <a:ext cx="6528620" cy="2857877"/>
          </a:xfrm>
        </p:spPr>
        <p:txBody>
          <a:bodyPr>
            <a:normAutofit/>
          </a:bodyPr>
          <a:lstStyle/>
          <a:p>
            <a:pPr algn="just"/>
            <a:r>
              <a:rPr lang="en-US" sz="2000" dirty="0">
                <a:latin typeface="Times New Roman" panose="02020603050405020304" pitchFamily="18" charset="0"/>
                <a:cs typeface="Times New Roman" panose="02020603050405020304" pitchFamily="18" charset="0"/>
              </a:rPr>
              <a:t>Front end: Angular</a:t>
            </a:r>
          </a:p>
          <a:p>
            <a:pPr algn="just"/>
            <a:r>
              <a:rPr lang="en-US" sz="2000" dirty="0">
                <a:latin typeface="Times New Roman" panose="02020603050405020304" pitchFamily="18" charset="0"/>
                <a:cs typeface="Times New Roman" panose="02020603050405020304" pitchFamily="18" charset="0"/>
              </a:rPr>
              <a:t>Server Side: Spring Boot</a:t>
            </a:r>
          </a:p>
          <a:p>
            <a:pPr algn="just"/>
            <a:r>
              <a:rPr lang="en-US" sz="2000" dirty="0">
                <a:latin typeface="Times New Roman" panose="02020603050405020304" pitchFamily="18" charset="0"/>
                <a:cs typeface="Times New Roman" panose="02020603050405020304" pitchFamily="18" charset="0"/>
              </a:rPr>
              <a:t>Back-end: Hibernate      , MY SQL</a:t>
            </a:r>
          </a:p>
          <a:p>
            <a:pPr algn="just"/>
            <a:r>
              <a:rPr lang="en-US" sz="2000" dirty="0">
                <a:latin typeface="Times New Roman" panose="02020603050405020304" pitchFamily="18" charset="0"/>
                <a:cs typeface="Times New Roman" panose="02020603050405020304" pitchFamily="18" charset="0"/>
              </a:rPr>
              <a:t>Server: Tomcat 9.0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8310" y="1919307"/>
            <a:ext cx="309728" cy="309728"/>
          </a:xfrm>
          <a:prstGeom prst="rect">
            <a:avLst/>
          </a:prstGeom>
          <a:ln>
            <a:noFill/>
          </a:ln>
          <a:effectLst>
            <a:outerShdw blurRad="190500" algn="tl" rotWithShape="0">
              <a:srgbClr val="000000">
                <a:alpha val="70000"/>
              </a:srgbClr>
            </a:outerShdw>
          </a:effectLst>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8315" y="2209878"/>
            <a:ext cx="1295480" cy="547257"/>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3795" y="2687604"/>
            <a:ext cx="751840" cy="3955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0157" y="3279890"/>
            <a:ext cx="326033" cy="266023"/>
          </a:xfrm>
          <a:prstGeom prst="rect">
            <a:avLst/>
          </a:prstGeom>
          <a:ln>
            <a:noFill/>
          </a:ln>
          <a:effectLst>
            <a:outerShdw blurRad="190500" algn="tl" rotWithShape="0">
              <a:srgbClr val="000000">
                <a:alpha val="70000"/>
              </a:srgbClr>
            </a:outerShdw>
          </a:effectLst>
        </p:spPr>
      </p:pic>
      <p:pic>
        <p:nvPicPr>
          <p:cNvPr id="1026" name="Picture 2">
            <a:extLst>
              <a:ext uri="{FF2B5EF4-FFF2-40B4-BE49-F238E27FC236}">
                <a16:creationId xmlns:a16="http://schemas.microsoft.com/office/drawing/2014/main" id="{B7588AF4-4D3B-4697-9E25-73D0E9BAD9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2283" y="2827642"/>
            <a:ext cx="326032" cy="32603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Man"/>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5739" y="2663720"/>
            <a:ext cx="914400" cy="914400"/>
          </a:xfrm>
          <a:prstGeom prst="rect">
            <a:avLst/>
          </a:prstGeom>
        </p:spPr>
      </p:pic>
      <p:sp>
        <p:nvSpPr>
          <p:cNvPr id="5" name="TextBox 4"/>
          <p:cNvSpPr txBox="1"/>
          <p:nvPr/>
        </p:nvSpPr>
        <p:spPr>
          <a:xfrm>
            <a:off x="934066" y="3652295"/>
            <a:ext cx="1101866" cy="369332"/>
          </a:xfrm>
          <a:prstGeom prst="rect">
            <a:avLst/>
          </a:prstGeom>
          <a:noFill/>
        </p:spPr>
        <p:txBody>
          <a:bodyPr wrap="square" rtlCol="0">
            <a:spAutoFit/>
          </a:bodyPr>
          <a:lstStyle/>
          <a:p>
            <a:r>
              <a:rPr lang="en-US" dirty="0"/>
              <a:t>Admin</a:t>
            </a:r>
            <a:endParaRPr lang="en-IN" dirty="0"/>
          </a:p>
        </p:txBody>
      </p:sp>
      <p:sp>
        <p:nvSpPr>
          <p:cNvPr id="6" name="Rectangle 5"/>
          <p:cNvSpPr/>
          <p:nvPr/>
        </p:nvSpPr>
        <p:spPr>
          <a:xfrm>
            <a:off x="3711977" y="400923"/>
            <a:ext cx="4358936" cy="592140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8" name="Oval 7"/>
          <p:cNvSpPr/>
          <p:nvPr/>
        </p:nvSpPr>
        <p:spPr>
          <a:xfrm>
            <a:off x="4014927" y="608004"/>
            <a:ext cx="3906174" cy="515370"/>
          </a:xfrm>
          <a:prstGeom prst="ellipse">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t>Create Account</a:t>
            </a:r>
            <a:endParaRPr lang="en-IN" dirty="0"/>
          </a:p>
        </p:txBody>
      </p:sp>
      <p:sp>
        <p:nvSpPr>
          <p:cNvPr id="9" name="Oval 8"/>
          <p:cNvSpPr/>
          <p:nvPr/>
        </p:nvSpPr>
        <p:spPr>
          <a:xfrm>
            <a:off x="3895079" y="4584660"/>
            <a:ext cx="4026022" cy="528938"/>
          </a:xfrm>
          <a:prstGeom prst="ellipse">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t>View Policy</a:t>
            </a:r>
            <a:endParaRPr lang="en-IN" dirty="0"/>
          </a:p>
        </p:txBody>
      </p:sp>
      <p:sp>
        <p:nvSpPr>
          <p:cNvPr id="10" name="Oval 9"/>
          <p:cNvSpPr/>
          <p:nvPr/>
        </p:nvSpPr>
        <p:spPr>
          <a:xfrm>
            <a:off x="3969928" y="3697043"/>
            <a:ext cx="3906174" cy="528938"/>
          </a:xfrm>
          <a:prstGeom prst="ellipse">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t>Approve/Disapprove Policy</a:t>
            </a:r>
            <a:endParaRPr lang="en-IN" dirty="0"/>
          </a:p>
        </p:txBody>
      </p:sp>
      <p:pic>
        <p:nvPicPr>
          <p:cNvPr id="12" name="Graphic 11" descr="Man"/>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46552" y="2655929"/>
            <a:ext cx="914400" cy="914400"/>
          </a:xfrm>
          <a:prstGeom prst="rect">
            <a:avLst/>
          </a:prstGeom>
        </p:spPr>
      </p:pic>
      <p:sp>
        <p:nvSpPr>
          <p:cNvPr id="16" name="TextBox 15"/>
          <p:cNvSpPr txBox="1"/>
          <p:nvPr/>
        </p:nvSpPr>
        <p:spPr>
          <a:xfrm>
            <a:off x="9846552" y="3598859"/>
            <a:ext cx="1175409" cy="369332"/>
          </a:xfrm>
          <a:prstGeom prst="rect">
            <a:avLst/>
          </a:prstGeom>
          <a:noFill/>
        </p:spPr>
        <p:txBody>
          <a:bodyPr wrap="square">
            <a:spAutoFit/>
          </a:bodyPr>
          <a:lstStyle/>
          <a:p>
            <a:r>
              <a:rPr lang="en-US" dirty="0"/>
              <a:t>  User</a:t>
            </a:r>
            <a:endParaRPr lang="en-IN" dirty="0"/>
          </a:p>
        </p:txBody>
      </p:sp>
      <p:sp>
        <p:nvSpPr>
          <p:cNvPr id="17" name="Oval 16"/>
          <p:cNvSpPr/>
          <p:nvPr/>
        </p:nvSpPr>
        <p:spPr>
          <a:xfrm>
            <a:off x="3979205" y="2613480"/>
            <a:ext cx="3906174" cy="528938"/>
          </a:xfrm>
          <a:prstGeom prst="ellipse">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t>View/Add/Delete Policy</a:t>
            </a:r>
            <a:endParaRPr lang="en-IN" dirty="0"/>
          </a:p>
        </p:txBody>
      </p:sp>
      <p:sp>
        <p:nvSpPr>
          <p:cNvPr id="18" name="Oval 17"/>
          <p:cNvSpPr/>
          <p:nvPr/>
        </p:nvSpPr>
        <p:spPr>
          <a:xfrm>
            <a:off x="3878434" y="5506502"/>
            <a:ext cx="4026022" cy="528937"/>
          </a:xfrm>
          <a:prstGeom prst="ellipse">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t>Apply Policy</a:t>
            </a:r>
            <a:endParaRPr lang="en-IN" dirty="0"/>
          </a:p>
        </p:txBody>
      </p:sp>
      <p:cxnSp>
        <p:nvCxnSpPr>
          <p:cNvPr id="23" name="Straight Arrow Connector 22"/>
          <p:cNvCxnSpPr>
            <a:cxnSpLocks/>
            <a:endCxn id="2" idx="6"/>
          </p:cNvCxnSpPr>
          <p:nvPr/>
        </p:nvCxnSpPr>
        <p:spPr>
          <a:xfrm flipV="1">
            <a:off x="1782315" y="1850136"/>
            <a:ext cx="2217539" cy="11463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cxnSpLocks/>
            <a:endCxn id="17" idx="2"/>
          </p:cNvCxnSpPr>
          <p:nvPr/>
        </p:nvCxnSpPr>
        <p:spPr>
          <a:xfrm flipV="1">
            <a:off x="1781230" y="2877949"/>
            <a:ext cx="2197975" cy="3539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cxnSpLocks/>
          </p:cNvCxnSpPr>
          <p:nvPr/>
        </p:nvCxnSpPr>
        <p:spPr>
          <a:xfrm flipH="1" flipV="1">
            <a:off x="7904456" y="895251"/>
            <a:ext cx="2051111" cy="18687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cxnSpLocks/>
            <a:endCxn id="9" idx="6"/>
          </p:cNvCxnSpPr>
          <p:nvPr/>
        </p:nvCxnSpPr>
        <p:spPr>
          <a:xfrm flipH="1">
            <a:off x="7921101" y="3355195"/>
            <a:ext cx="2034466" cy="14939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A809168B-10B5-414C-BE59-3F7D40FF684B}"/>
              </a:ext>
            </a:extLst>
          </p:cNvPr>
          <p:cNvCxnSpPr>
            <a:cxnSpLocks/>
            <a:endCxn id="2" idx="2"/>
          </p:cNvCxnSpPr>
          <p:nvPr/>
        </p:nvCxnSpPr>
        <p:spPr>
          <a:xfrm flipH="1" flipV="1">
            <a:off x="7850356" y="1850136"/>
            <a:ext cx="2059344" cy="11463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0BD91226-C782-4FFE-9B55-BDA22CF72DCD}"/>
              </a:ext>
            </a:extLst>
          </p:cNvPr>
          <p:cNvCxnSpPr>
            <a:cxnSpLocks/>
          </p:cNvCxnSpPr>
          <p:nvPr/>
        </p:nvCxnSpPr>
        <p:spPr>
          <a:xfrm flipH="1">
            <a:off x="7850356" y="3490775"/>
            <a:ext cx="2144800" cy="21928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Oval 1">
            <a:extLst>
              <a:ext uri="{FF2B5EF4-FFF2-40B4-BE49-F238E27FC236}">
                <a16:creationId xmlns:a16="http://schemas.microsoft.com/office/drawing/2014/main" id="{1ADB6503-BC09-4697-9226-3012EB28FDD2}"/>
              </a:ext>
            </a:extLst>
          </p:cNvPr>
          <p:cNvSpPr/>
          <p:nvPr/>
        </p:nvSpPr>
        <p:spPr>
          <a:xfrm flipH="1">
            <a:off x="3999854" y="1591373"/>
            <a:ext cx="3850502" cy="51752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accent3"/>
                </a:solidFill>
              </a:rPr>
              <a:t>Login</a:t>
            </a:r>
          </a:p>
        </p:txBody>
      </p:sp>
      <p:cxnSp>
        <p:nvCxnSpPr>
          <p:cNvPr id="30" name="Straight Arrow Connector 29">
            <a:extLst>
              <a:ext uri="{FF2B5EF4-FFF2-40B4-BE49-F238E27FC236}">
                <a16:creationId xmlns:a16="http://schemas.microsoft.com/office/drawing/2014/main" id="{09A045D2-C710-4485-93C9-6058A5C68F10}"/>
              </a:ext>
            </a:extLst>
          </p:cNvPr>
          <p:cNvCxnSpPr>
            <a:cxnSpLocks/>
            <a:endCxn id="10" idx="2"/>
          </p:cNvCxnSpPr>
          <p:nvPr/>
        </p:nvCxnSpPr>
        <p:spPr>
          <a:xfrm>
            <a:off x="1742552" y="3496374"/>
            <a:ext cx="2227376" cy="4651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lass Diagram.jpg"/>
          <p:cNvPicPr>
            <a:picLocks noChangeAspect="1"/>
          </p:cNvPicPr>
          <p:nvPr/>
        </p:nvPicPr>
        <p:blipFill>
          <a:blip r:embed="rId2" cstate="print"/>
          <a:stretch>
            <a:fillRect/>
          </a:stretch>
        </p:blipFill>
        <p:spPr>
          <a:xfrm>
            <a:off x="1662074" y="121674"/>
            <a:ext cx="10185797" cy="66146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r Diagram IM.jpg"/>
          <p:cNvPicPr>
            <a:picLocks noChangeAspect="1"/>
          </p:cNvPicPr>
          <p:nvPr/>
        </p:nvPicPr>
        <p:blipFill>
          <a:blip r:embed="rId2" cstate="print"/>
          <a:stretch>
            <a:fillRect/>
          </a:stretch>
        </p:blipFill>
        <p:spPr>
          <a:xfrm>
            <a:off x="1632155" y="273261"/>
            <a:ext cx="10255045" cy="6311477"/>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837</TotalTime>
  <Words>679</Words>
  <Application>Microsoft Office PowerPoint</Application>
  <PresentationFormat>Widescreen</PresentationFormat>
  <Paragraphs>132</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Century Gothic</vt:lpstr>
      <vt:lpstr>inherit</vt:lpstr>
      <vt:lpstr>Times New Roman</vt:lpstr>
      <vt:lpstr>Wingdings</vt:lpstr>
      <vt:lpstr>Wingdings 3</vt:lpstr>
      <vt:lpstr>Wisp</vt:lpstr>
      <vt:lpstr>INSURANCE POLICY MANAGEMENT</vt:lpstr>
      <vt:lpstr>TEAM MEMBERS</vt:lpstr>
      <vt:lpstr>INDEX</vt:lpstr>
      <vt:lpstr>INTRODUCTION</vt:lpstr>
      <vt:lpstr>PROJECT SCOPE</vt:lpstr>
      <vt:lpstr>TECHNOLOGIES</vt:lpstr>
      <vt:lpstr>PowerPoint Presentation</vt:lpstr>
      <vt:lpstr>PowerPoint Presentation</vt:lpstr>
      <vt:lpstr>PowerPoint Presentation</vt:lpstr>
      <vt:lpstr>MODULES</vt:lpstr>
      <vt:lpstr>    ADMIN MODULE</vt:lpstr>
      <vt:lpstr>USER MODULE</vt:lpstr>
      <vt:lpstr>SYSTEM OVERVIEW</vt:lpstr>
      <vt:lpstr>FUNCTIONAL FLOW</vt:lpstr>
      <vt:lpstr>ANNOTATIONS</vt:lpstr>
      <vt:lpstr>FUNCTIONAL  SPECIFICATIONS</vt:lpstr>
      <vt:lpstr>PowerPoint Presentation</vt:lpstr>
      <vt:lpstr>Admin Login Page</vt:lpstr>
      <vt:lpstr>PowerPoint Presentation</vt:lpstr>
      <vt:lpstr>Admin Adding Policy </vt:lpstr>
      <vt:lpstr>Admin View Policy Page</vt:lpstr>
      <vt:lpstr>Customer Requests for Policies </vt:lpstr>
      <vt:lpstr>Customer Policy Status</vt:lpstr>
      <vt:lpstr>User Registration Page</vt:lpstr>
      <vt:lpstr>User Login Page </vt:lpstr>
      <vt:lpstr>Policies List of User</vt:lpstr>
      <vt:lpstr>User Query Page</vt:lpstr>
      <vt:lpstr>User Profile Update Page</vt:lpstr>
      <vt:lpstr>About Us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MANAGEMENT SYSTRM</dc:title>
  <dc:creator>Vishalini</dc:creator>
  <cp:lastModifiedBy>K JASWANTH</cp:lastModifiedBy>
  <cp:revision>125</cp:revision>
  <dcterms:created xsi:type="dcterms:W3CDTF">2022-02-23T05:30:00Z</dcterms:created>
  <dcterms:modified xsi:type="dcterms:W3CDTF">2022-04-05T04:04:24Z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962D91880E254ABF9B70D84A64C0779D</vt:lpwstr>
  </property>
  <property fmtid="{D5CDD505-2E9C-101B-9397-08002B2CF9AE}" pid="3" name="KSOProductBuildVer">
    <vt:lpwstr>1033-11.2.0.11042</vt:lpwstr>
  </property>
</Properties>
</file>