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80" r:id="rId5"/>
    <p:sldId id="267" r:id="rId6"/>
    <p:sldId id="277" r:id="rId7"/>
    <p:sldId id="283" r:id="rId8"/>
    <p:sldId id="284" r:id="rId9"/>
    <p:sldId id="261" r:id="rId10"/>
    <p:sldId id="262" r:id="rId11"/>
    <p:sldId id="273" r:id="rId12"/>
    <p:sldId id="272" r:id="rId13"/>
    <p:sldId id="274" r:id="rId14"/>
    <p:sldId id="270" r:id="rId15"/>
    <p:sldId id="279" r:id="rId16"/>
    <p:sldId id="269" r:id="rId17"/>
    <p:sldId id="266" r:id="rId18"/>
    <p:sldId id="264" r:id="rId19"/>
    <p:sldId id="281" r:id="rId20"/>
    <p:sldId id="282" r:id="rId21"/>
    <p:sldId id="276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u Varadharajan" initials="VV" lastIdx="0" clrIdx="0">
    <p:extLst>
      <p:ext uri="{19B8F6BF-5375-455C-9EA6-DF929625EA0E}">
        <p15:presenceInfo xmlns:p15="http://schemas.microsoft.com/office/powerpoint/2012/main" userId="790681957f47a756" providerId="Windows Live"/>
      </p:ext>
    </p:extLst>
  </p:cmAuthor>
  <p:cmAuthor id="2" name="Varadharajan, Vasu (Cognizant)" initials="VV(" lastIdx="1" clrIdx="1">
    <p:extLst>
      <p:ext uri="{19B8F6BF-5375-455C-9EA6-DF929625EA0E}">
        <p15:presenceInfo xmlns:p15="http://schemas.microsoft.com/office/powerpoint/2012/main" userId="S::t-Vasu1@cognizant.com::ac12a8f6-1ed9-426d-8578-293c52c5a5c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FF0066"/>
    <a:srgbClr val="3B66FF"/>
    <a:srgbClr val="9999FF"/>
    <a:srgbClr val="CAA43A"/>
    <a:srgbClr val="888A76"/>
    <a:srgbClr val="FFCC99"/>
    <a:srgbClr val="CC0000"/>
    <a:srgbClr val="CDB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126" autoAdjust="0"/>
  </p:normalViewPr>
  <p:slideViewPr>
    <p:cSldViewPr snapToGrid="0">
      <p:cViewPr varScale="1">
        <p:scale>
          <a:sx n="66" d="100"/>
          <a:sy n="66" d="100"/>
        </p:scale>
        <p:origin x="9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ADAEC-A5EE-4057-B98B-D727771A28AD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85C1-5F82-4CC5-8105-8921601D3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85C1-5F82-4CC5-8105-8921601D37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85C1-5F82-4CC5-8105-8921601D37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9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AD85C1-5F82-4CC5-8105-8921601D37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3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201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38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949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12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9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2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6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6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5A7D7-3D0F-41E3-B3F4-72CB34ADFCA6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A89256-314C-428D-ACD2-9DFD36B61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8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Nutch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datalabs.com/tech/products/informatica" TargetMode="External"/><Relationship Id="rId7" Type="http://schemas.openxmlformats.org/officeDocument/2006/relationships/hyperlink" Target="https://idatalabs.com/tech/products/map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atalabs.com/tech/products/apache-hbase" TargetMode="External"/><Relationship Id="rId5" Type="http://schemas.openxmlformats.org/officeDocument/2006/relationships/hyperlink" Target="https://idatalabs.com/tech/products/teradata" TargetMode="External"/><Relationship Id="rId4" Type="http://schemas.openxmlformats.org/officeDocument/2006/relationships/hyperlink" Target="https://idatalabs.com/tech/products/apache-hadoo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9144001" y="943896"/>
            <a:ext cx="2743200" cy="5914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 err="1">
                <a:latin typeface="Calibri" panose="020F0502020204030204" pitchFamily="34" charset="0"/>
              </a:rPr>
              <a:t>Bigdata</a:t>
            </a:r>
            <a:r>
              <a:rPr lang="en-US" sz="3200" dirty="0">
                <a:latin typeface="Calibri" panose="020F0502020204030204" pitchFamily="34" charset="0"/>
              </a:rPr>
              <a:t>   &amp; Hadoop</a:t>
            </a:r>
          </a:p>
          <a:p>
            <a:pPr algn="ctr"/>
            <a:endParaRPr lang="en-US" sz="3200" dirty="0">
              <a:latin typeface="Calibri" panose="020F0502020204030204" pitchFamily="34" charset="0"/>
            </a:endParaRP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by 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</a:rPr>
              <a:t>Vasu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EDE55B-0228-43B5-845C-8E293563E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55" y="386032"/>
            <a:ext cx="7397546" cy="68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0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2" y="0"/>
            <a:ext cx="11171496" cy="83712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0310"/>
            <a:ext cx="10018713" cy="4760891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b="1" dirty="0" err="1"/>
              <a:t>Youtube</a:t>
            </a:r>
            <a:r>
              <a:rPr lang="en-US" altLang="zh-CN" b="1" dirty="0"/>
              <a:t> uploads</a:t>
            </a:r>
            <a:r>
              <a:rPr lang="en-US" altLang="zh-CN" b="1" dirty="0">
                <a:solidFill>
                  <a:srgbClr val="FF0066"/>
                </a:solidFill>
              </a:rPr>
              <a:t> </a:t>
            </a:r>
            <a:r>
              <a:rPr lang="en-US" altLang="zh-CN" b="1" dirty="0"/>
              <a:t>400 hours of  video in every  minute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b="1" dirty="0">
                <a:solidFill>
                  <a:srgbClr val="FF0066"/>
                </a:solidFill>
              </a:rPr>
              <a:t>Facebook generates 600  TB data daily</a:t>
            </a: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b="1" dirty="0" err="1"/>
              <a:t>EBay</a:t>
            </a:r>
            <a:r>
              <a:rPr lang="en-US" altLang="zh-CN" b="1" dirty="0"/>
              <a:t>  uses more than 6 PB data  daily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Social media stores  5 trillion photos stored in various devices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b="1" dirty="0">
                <a:solidFill>
                  <a:srgbClr val="FF0066"/>
                </a:solidFill>
              </a:rPr>
              <a:t> </a:t>
            </a:r>
            <a:r>
              <a:rPr lang="en-US" altLang="zh-CN" b="1" dirty="0"/>
              <a:t>US Library of Congress maintains 235 TB data daily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b="1" dirty="0">
                <a:solidFill>
                  <a:srgbClr val="FF0000"/>
                </a:solidFill>
              </a:rPr>
              <a:t>CERN </a:t>
            </a:r>
            <a:r>
              <a:rPr lang="en-US" altLang="zh-CN" b="1" dirty="0" smtClean="0">
                <a:solidFill>
                  <a:srgbClr val="FF0000"/>
                </a:solidFill>
              </a:rPr>
              <a:t>Hadron </a:t>
            </a:r>
            <a:r>
              <a:rPr lang="en-US" altLang="zh-CN" b="1" dirty="0">
                <a:solidFill>
                  <a:srgbClr val="FF0000"/>
                </a:solidFill>
              </a:rPr>
              <a:t>Collider generates 15 PB every year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b="1" dirty="0"/>
              <a:t>British Telecom generates  4.5  TB data daily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New York Stock Exchange (NYSE)  generates   1 TB data  daily</a:t>
            </a:r>
            <a:endParaRPr lang="en-US" altLang="zh-CN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2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16" y="-235974"/>
            <a:ext cx="11193308" cy="11208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Variety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14027"/>
            <a:ext cx="10518800" cy="4857750"/>
          </a:xfrm>
        </p:spPr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en-US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Structured  data   -  a Physical Schema   - Database     </a:t>
            </a:r>
            <a:r>
              <a:rPr lang="en-US" sz="1800" b="1" dirty="0">
                <a:solidFill>
                  <a:srgbClr val="FF0066"/>
                </a:solidFill>
              </a:rPr>
              <a:t>                                  </a:t>
            </a: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/>
              <a:t>Semi-Structured  -  No rigid schema , logical  - JSON &amp; XML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Un-structured Schema – Data with No Schema – Audio, Video, Images </a:t>
            </a:r>
          </a:p>
        </p:txBody>
      </p:sp>
    </p:spTree>
    <p:extLst>
      <p:ext uri="{BB962C8B-B14F-4D97-AF65-F5344CB8AC3E}">
        <p14:creationId xmlns:p14="http://schemas.microsoft.com/office/powerpoint/2010/main" val="415515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9" y="157163"/>
            <a:ext cx="11208056" cy="71299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459" y="1712891"/>
            <a:ext cx="10918045" cy="412982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en-US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Twitter  generates  6,00,000 Avg. tweets per minute, 60 </a:t>
            </a:r>
            <a:r>
              <a:rPr lang="en-US" b="1" dirty="0" err="1">
                <a:solidFill>
                  <a:srgbClr val="FF0066"/>
                </a:solidFill>
              </a:rPr>
              <a:t>crores</a:t>
            </a:r>
            <a:r>
              <a:rPr lang="en-US" b="1" dirty="0">
                <a:solidFill>
                  <a:srgbClr val="FF0066"/>
                </a:solidFill>
              </a:rPr>
              <a:t>/day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altLang="zh-CN" b="1" dirty="0"/>
              <a:t>Google  40000 searches every second,  4 billion searches every day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Mobile device traffic  6.5  billion </a:t>
            </a:r>
            <a:r>
              <a:rPr lang="en-US" b="1" dirty="0" err="1">
                <a:solidFill>
                  <a:srgbClr val="FF0066"/>
                </a:solidFill>
              </a:rPr>
              <a:t>giga</a:t>
            </a:r>
            <a:r>
              <a:rPr lang="en-US" b="1" dirty="0">
                <a:solidFill>
                  <a:srgbClr val="FF0066"/>
                </a:solidFill>
              </a:rPr>
              <a:t> bytes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/>
              <a:t>Walmart handles  1.5 million customers every one hour</a:t>
            </a:r>
          </a:p>
          <a:p>
            <a:endParaRPr lang="en-US" b="1" dirty="0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66"/>
                </a:solidFill>
              </a:rPr>
              <a:t>Note : </a:t>
            </a:r>
            <a:r>
              <a:rPr lang="en-US" b="1" dirty="0" err="1"/>
              <a:t>Natham</a:t>
            </a:r>
            <a:r>
              <a:rPr lang="en-US" b="1" dirty="0"/>
              <a:t> </a:t>
            </a:r>
            <a:r>
              <a:rPr lang="en-US" b="1" dirty="0" err="1"/>
              <a:t>Marz</a:t>
            </a:r>
            <a:r>
              <a:rPr lang="en-US" b="1" dirty="0"/>
              <a:t>    </a:t>
            </a:r>
            <a:r>
              <a:rPr lang="en-US" b="1" dirty="0">
                <a:solidFill>
                  <a:srgbClr val="FF0066"/>
                </a:solidFill>
              </a:rPr>
              <a:t>–    </a:t>
            </a:r>
            <a:r>
              <a:rPr lang="en-US" b="1" dirty="0" smtClean="0">
                <a:solidFill>
                  <a:srgbClr val="FF0066"/>
                </a:solidFill>
              </a:rPr>
              <a:t>Lambda </a:t>
            </a:r>
            <a:r>
              <a:rPr lang="en-US" b="1" dirty="0">
                <a:solidFill>
                  <a:srgbClr val="FF0066"/>
                </a:solidFill>
              </a:rPr>
              <a:t>Architecture -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Near  Real Time processing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b="1" dirty="0">
                <a:solidFill>
                  <a:srgbClr val="FF0066"/>
                </a:solidFill>
              </a:rPr>
              <a:t>–     YARN</a:t>
            </a:r>
            <a:r>
              <a:rPr lang="en-US" b="1" dirty="0" smtClean="0">
                <a:solidFill>
                  <a:srgbClr val="FF0066"/>
                </a:solidFill>
              </a:rPr>
              <a:t>, Spark  </a:t>
            </a:r>
            <a:r>
              <a:rPr lang="en-US" b="1" dirty="0">
                <a:solidFill>
                  <a:srgbClr val="FF0066"/>
                </a:solidFill>
              </a:rPr>
              <a:t>v 2.0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8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0"/>
            <a:ext cx="11239141" cy="762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Veracity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500" y="1733550"/>
            <a:ext cx="10477500" cy="436245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Cleaning up “Dirty data”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chemeClr val="tx1"/>
                </a:solidFill>
              </a:rPr>
              <a:t>Data Quality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 smtClean="0">
                <a:solidFill>
                  <a:srgbClr val="FF0066"/>
                </a:solidFill>
              </a:rPr>
              <a:t>Data </a:t>
            </a:r>
            <a:r>
              <a:rPr lang="en-US" b="1" dirty="0">
                <a:solidFill>
                  <a:srgbClr val="FF0066"/>
                </a:solidFill>
              </a:rPr>
              <a:t>Re-search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 marL="0" indent="0">
              <a:buNone/>
            </a:pPr>
            <a:r>
              <a:rPr lang="en-US" b="1" dirty="0"/>
              <a:t>Note: Elimination of noises, junks, duplicates, mathematical &amp; predictive level  analysis   </a:t>
            </a:r>
          </a:p>
        </p:txBody>
      </p:sp>
    </p:spTree>
    <p:extLst>
      <p:ext uri="{BB962C8B-B14F-4D97-AF65-F5344CB8AC3E}">
        <p14:creationId xmlns:p14="http://schemas.microsoft.com/office/powerpoint/2010/main" val="125826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4" y="142877"/>
            <a:ext cx="11512703" cy="7125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Why Hadoop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148" y="678426"/>
            <a:ext cx="10900903" cy="6179574"/>
          </a:xfrm>
        </p:spPr>
        <p:txBody>
          <a:bodyPr>
            <a:normAutofit fontScale="2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rgbClr val="FF0066"/>
                </a:solidFill>
              </a:rPr>
              <a:t>Open – Source  &amp; Flexible with various  Applications and platform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rgbClr val="FF0066"/>
                </a:solidFill>
              </a:rPr>
              <a:t> </a:t>
            </a:r>
            <a:r>
              <a:rPr lang="en-US" sz="8000" b="1" dirty="0"/>
              <a:t>Process , Structured, Semi-structured &amp; Un-structured  large volume of data</a:t>
            </a:r>
          </a:p>
          <a:p>
            <a:pPr marL="457200" lvl="1" indent="0">
              <a:buClr>
                <a:schemeClr val="accent6">
                  <a:lumMod val="75000"/>
                </a:schemeClr>
              </a:buClr>
              <a:buNone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rgbClr val="FF0066"/>
                </a:solidFill>
              </a:rPr>
              <a:t>High scalability and availability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/>
              <a:t>Cost Effective - Uses commodity (cheap!) hardware with little redundancy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rgbClr val="FF0066"/>
                </a:solidFill>
              </a:rPr>
              <a:t>Fault-tolerance  - Storage &amp; Processing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chemeClr val="tx1"/>
                </a:solidFill>
              </a:rPr>
              <a:t>Broader Service – MapReduce, Hive, HBase, Pig – Cloud based service (EMR)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rgbClr val="FF0000"/>
                </a:solidFill>
              </a:rPr>
              <a:t>Supports  ELT  to ETL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/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chemeClr val="tx1"/>
                </a:solidFill>
              </a:rPr>
              <a:t>Moves computation (Appl) rather than sending the data (Sending Job Tracker  to data blocks) </a:t>
            </a:r>
            <a:r>
              <a:rPr lang="en-US" sz="8000" b="1" dirty="0"/>
              <a:t> -</a:t>
            </a:r>
            <a:r>
              <a:rPr lang="en-US" sz="8000" b="1" dirty="0">
                <a:solidFill>
                  <a:schemeClr val="tx1"/>
                </a:solidFill>
              </a:rPr>
              <a:t> </a:t>
            </a:r>
            <a:r>
              <a:rPr lang="en-US" sz="8000" b="1" dirty="0">
                <a:solidFill>
                  <a:srgbClr val="FF0000"/>
                </a:solidFill>
              </a:rPr>
              <a:t>Computation @ Data Locality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8000" b="1" dirty="0">
                <a:solidFill>
                  <a:schemeClr val="tx1"/>
                </a:solidFill>
              </a:rPr>
              <a:t>Horizontal  Scalability  &amp;  Distributed Computation</a:t>
            </a: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8000" b="1" dirty="0"/>
          </a:p>
          <a:p>
            <a:pPr marL="457200" lvl="1" indent="0">
              <a:buClr>
                <a:schemeClr val="accent6">
                  <a:lumMod val="75000"/>
                </a:schemeClr>
              </a:buClr>
              <a:buNone/>
            </a:pPr>
            <a:endParaRPr lang="en-US" sz="8000" b="1" dirty="0">
              <a:solidFill>
                <a:srgbClr val="FF0066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55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5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5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Pre-requisite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55" y="1666568"/>
            <a:ext cx="10177257" cy="4244654"/>
          </a:xfrm>
        </p:spPr>
        <p:txBody>
          <a:bodyPr/>
          <a:lstStyle/>
          <a:p>
            <a:endParaRPr lang="en-US" dirty="0">
              <a:solidFill>
                <a:srgbClr val="FF0066"/>
              </a:solidFill>
            </a:endParaRPr>
          </a:p>
          <a:p>
            <a:r>
              <a:rPr lang="en-US" sz="2000" b="1" dirty="0">
                <a:solidFill>
                  <a:srgbClr val="FF0066"/>
                </a:solidFill>
              </a:rPr>
              <a:t>Linux Commands</a:t>
            </a:r>
          </a:p>
          <a:p>
            <a:endParaRPr lang="en-US" sz="2000" b="1" dirty="0">
              <a:solidFill>
                <a:srgbClr val="FF0066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Core Java</a:t>
            </a:r>
          </a:p>
          <a:p>
            <a:endParaRPr lang="en-US" sz="2000" b="1" dirty="0">
              <a:solidFill>
                <a:srgbClr val="FF0066"/>
              </a:solidFill>
            </a:endParaRPr>
          </a:p>
          <a:p>
            <a:r>
              <a:rPr lang="en-US" sz="2000" b="1" dirty="0" smtClean="0">
                <a:solidFill>
                  <a:srgbClr val="FF0066"/>
                </a:solidFill>
              </a:rPr>
              <a:t>SQL</a:t>
            </a:r>
          </a:p>
          <a:p>
            <a:endParaRPr lang="en-US" sz="2000" b="1" dirty="0">
              <a:solidFill>
                <a:srgbClr val="FF0066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Python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277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094" y="316155"/>
            <a:ext cx="11163811" cy="61299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Hadoop History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041814"/>
            <a:ext cx="2920263" cy="1748417"/>
          </a:xfrm>
        </p:spPr>
      </p:pic>
      <p:sp>
        <p:nvSpPr>
          <p:cNvPr id="5" name="TextBox 5"/>
          <p:cNvSpPr txBox="1"/>
          <p:nvPr/>
        </p:nvSpPr>
        <p:spPr>
          <a:xfrm>
            <a:off x="2197724" y="4790231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</a:rPr>
              <a:t>Doug Cutting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2080" y="1679261"/>
            <a:ext cx="70521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Google File System (GFS)  &amp; MapReduce processing model was Developed by Google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Doug Cutting was working in Yahoo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2005</a:t>
            </a:r>
            <a:r>
              <a:rPr lang="en-US" dirty="0"/>
              <a:t>:</a:t>
            </a:r>
            <a:r>
              <a:rPr lang="en-US" b="1" dirty="0"/>
              <a:t> Doug Cutting and  Michael J. </a:t>
            </a:r>
            <a:r>
              <a:rPr lang="en-US" b="1" dirty="0" err="1"/>
              <a:t>Cafarella</a:t>
            </a:r>
            <a:r>
              <a:rPr lang="en-US" b="1" dirty="0"/>
              <a:t> developed </a:t>
            </a:r>
            <a:r>
              <a:rPr lang="en-US" b="1" dirty="0" err="1"/>
              <a:t>Hadoop</a:t>
            </a:r>
            <a:r>
              <a:rPr lang="en-US" b="1" dirty="0"/>
              <a:t> to support distribution for the </a:t>
            </a:r>
            <a:r>
              <a:rPr lang="en-US" b="1" dirty="0" err="1">
                <a:hlinkClick r:id="rId4" tooltip="Nutch"/>
              </a:rPr>
              <a:t>Nutch</a:t>
            </a:r>
            <a:r>
              <a:rPr lang="en-US" b="1" dirty="0"/>
              <a:t> search engine project.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The project was funded by Yahoo.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2006</a:t>
            </a:r>
            <a:r>
              <a:rPr lang="en-US" b="1" dirty="0"/>
              <a:t>:   Yahoo gave the project to Apache </a:t>
            </a:r>
          </a:p>
          <a:p>
            <a:r>
              <a:rPr lang="en-US" b="1" dirty="0"/>
              <a:t>Software Foundatio</a:t>
            </a:r>
            <a:r>
              <a:rPr lang="en-US" dirty="0"/>
              <a:t>n.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66"/>
                </a:solidFill>
              </a:rPr>
              <a:t>Doug Cutting Named the project “Hadoop” after  his son’s toy  elephant</a:t>
            </a:r>
            <a:r>
              <a:rPr lang="en-US" b="1" dirty="0"/>
              <a:t>. </a:t>
            </a:r>
          </a:p>
          <a:p>
            <a:endParaRPr lang="en-US" dirty="0"/>
          </a:p>
          <a:p>
            <a:r>
              <a:rPr lang="en-US" b="1" dirty="0"/>
              <a:t>Doug Cutting is now co-founder of Cloudera </a:t>
            </a:r>
          </a:p>
        </p:txBody>
      </p:sp>
    </p:spTree>
    <p:extLst>
      <p:ext uri="{BB962C8B-B14F-4D97-AF65-F5344CB8AC3E}">
        <p14:creationId xmlns:p14="http://schemas.microsoft.com/office/powerpoint/2010/main" val="2369309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7" y="141669"/>
            <a:ext cx="10676171" cy="6727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Hadoop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4" y="814389"/>
            <a:ext cx="10534917" cy="5857874"/>
          </a:xfrm>
        </p:spPr>
        <p:txBody>
          <a:bodyPr>
            <a:normAutofit fontScale="25000" lnSpcReduction="20000"/>
          </a:bodyPr>
          <a:lstStyle/>
          <a:p>
            <a:pPr lvl="0" fontAlgn="base">
              <a:buClr>
                <a:schemeClr val="accent6">
                  <a:lumMod val="75000"/>
                </a:schemeClr>
              </a:buClr>
            </a:pPr>
            <a:r>
              <a:rPr lang="en-US" sz="7200" b="1" dirty="0"/>
              <a:t>Dec 2004 – Google GFS paper published</a:t>
            </a:r>
          </a:p>
          <a:p>
            <a:pPr lvl="0" fontAlgn="base">
              <a:buClr>
                <a:schemeClr val="accent6">
                  <a:lumMod val="75000"/>
                </a:schemeClr>
              </a:buClr>
            </a:pPr>
            <a:r>
              <a:rPr lang="en-US" sz="7200" b="1" dirty="0">
                <a:solidFill>
                  <a:srgbClr val="FF0066"/>
                </a:solidFill>
              </a:rPr>
              <a:t>July 2005 – </a:t>
            </a:r>
            <a:r>
              <a:rPr lang="en-US" sz="7200" b="1" dirty="0" err="1">
                <a:solidFill>
                  <a:srgbClr val="FF0066"/>
                </a:solidFill>
              </a:rPr>
              <a:t>Nutch</a:t>
            </a:r>
            <a:r>
              <a:rPr lang="en-US" sz="7200" b="1" dirty="0">
                <a:solidFill>
                  <a:srgbClr val="FF0066"/>
                </a:solidFill>
              </a:rPr>
              <a:t> uses </a:t>
            </a:r>
            <a:r>
              <a:rPr lang="en-US" sz="7200" b="1" dirty="0" err="1">
                <a:solidFill>
                  <a:srgbClr val="FF0066"/>
                </a:solidFill>
              </a:rPr>
              <a:t>MapReduce</a:t>
            </a:r>
            <a:endParaRPr lang="en-US" sz="7200" b="1" dirty="0">
              <a:solidFill>
                <a:srgbClr val="FF0066"/>
              </a:solidFill>
            </a:endParaRPr>
          </a:p>
          <a:p>
            <a:pPr lvl="0" fontAlgn="base">
              <a:buClr>
                <a:schemeClr val="accent6">
                  <a:lumMod val="75000"/>
                </a:schemeClr>
              </a:buClr>
            </a:pPr>
            <a:r>
              <a:rPr lang="en-US" sz="7200" b="1" dirty="0"/>
              <a:t>Feb 2006 – Starts as a </a:t>
            </a:r>
            <a:r>
              <a:rPr lang="en-US" sz="7200" b="1" dirty="0" err="1"/>
              <a:t>Lucene</a:t>
            </a:r>
            <a:r>
              <a:rPr lang="en-US" sz="7200" b="1" dirty="0"/>
              <a:t> sub-project</a:t>
            </a:r>
          </a:p>
          <a:p>
            <a:pPr lvl="0" fontAlgn="base">
              <a:buClr>
                <a:schemeClr val="accent6">
                  <a:lumMod val="75000"/>
                </a:schemeClr>
              </a:buClr>
            </a:pPr>
            <a:r>
              <a:rPr lang="en-US" sz="7200" b="1" dirty="0">
                <a:solidFill>
                  <a:srgbClr val="FF0066"/>
                </a:solidFill>
              </a:rPr>
              <a:t>Apr 2007 – Yahoo ! on 1000-node cluster</a:t>
            </a:r>
          </a:p>
          <a:p>
            <a:pPr lvl="0" fontAlgn="base">
              <a:buClr>
                <a:schemeClr val="accent6">
                  <a:lumMod val="75000"/>
                </a:schemeClr>
              </a:buClr>
            </a:pPr>
            <a:r>
              <a:rPr lang="en-US" sz="7200" b="1" dirty="0"/>
              <a:t>Jan 2008 – An Apache Top Level Project</a:t>
            </a:r>
          </a:p>
          <a:p>
            <a:pPr lvl="0" fontAlgn="base">
              <a:buClr>
                <a:schemeClr val="accent6">
                  <a:lumMod val="75000"/>
                </a:schemeClr>
              </a:buClr>
            </a:pPr>
            <a:r>
              <a:rPr lang="en-US" sz="7200" b="1" dirty="0">
                <a:solidFill>
                  <a:srgbClr val="FF0066"/>
                </a:solidFill>
              </a:rPr>
              <a:t>Jul 2008 –  A  4000  node test cluster</a:t>
            </a:r>
          </a:p>
          <a:p>
            <a:pPr lvl="0" fontAlgn="base">
              <a:buClr>
                <a:schemeClr val="accent6">
                  <a:lumMod val="75000"/>
                </a:schemeClr>
              </a:buClr>
            </a:pPr>
            <a:r>
              <a:rPr lang="en-US" sz="7200" b="1" dirty="0"/>
              <a:t>May 2009 – Hadoop sorts Petabyte in 17 hours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7200" b="1" dirty="0">
                <a:solidFill>
                  <a:srgbClr val="FF0066"/>
                </a:solidFill>
              </a:rPr>
              <a:t>2008 - Hadoop Wins Terabyte Sort  Benchmark (sorted 1 terabyte of data in 209 seconds, compared to previous record of 297 seconds)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7200" b="1" dirty="0"/>
              <a:t>2009 - Avro and </a:t>
            </a:r>
            <a:r>
              <a:rPr lang="en-US" sz="7200" b="1" dirty="0" err="1"/>
              <a:t>Chukwa</a:t>
            </a:r>
            <a:r>
              <a:rPr lang="en-US" sz="7200" b="1" dirty="0"/>
              <a:t> became new members of Hadoop Framework family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7200" b="1" dirty="0">
                <a:solidFill>
                  <a:srgbClr val="FF0066"/>
                </a:solidFill>
              </a:rPr>
              <a:t>2010 - Hadoop’s HBase, Hive and Pig subprojects completed, adding more computational power to Hadoop framework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7200" b="1" dirty="0"/>
              <a:t>2011 - </a:t>
            </a:r>
            <a:r>
              <a:rPr lang="en-US" sz="7200" b="1" dirty="0" err="1"/>
              <a:t>ZooKeeper</a:t>
            </a:r>
            <a:r>
              <a:rPr lang="en-US" sz="7200" b="1" dirty="0"/>
              <a:t> Completed  (Distributed  and  dynamic configuration)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sz="7200" b="1" dirty="0">
                <a:solidFill>
                  <a:srgbClr val="FF0066"/>
                </a:solidFill>
              </a:rPr>
              <a:t>2015 - Hadoop 2.6.0  Generation II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en-US" sz="7200" b="1" dirty="0">
                <a:solidFill>
                  <a:srgbClr val="FF0066"/>
                </a:solidFill>
              </a:rPr>
              <a:t>               - Ambari (cluster management), Cassandra, Mahout, Spark have been added 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en-US" sz="7200" b="1" dirty="0">
                <a:solidFill>
                  <a:srgbClr val="FF0066"/>
                </a:solidFill>
              </a:rPr>
              <a:t>     2017  - </a:t>
            </a:r>
            <a:r>
              <a:rPr lang="en-US" sz="7200" b="1" dirty="0">
                <a:solidFill>
                  <a:schemeClr val="tx1"/>
                </a:solidFill>
              </a:rPr>
              <a:t>Hadoop version 3.0</a:t>
            </a:r>
            <a:r>
              <a:rPr lang="en-US" sz="7200" b="1" dirty="0">
                <a:solidFill>
                  <a:srgbClr val="FF0066"/>
                </a:solidFill>
              </a:rPr>
              <a:t>  -</a:t>
            </a:r>
            <a:r>
              <a:rPr lang="en-US" sz="7200" b="1" dirty="0">
                <a:solidFill>
                  <a:srgbClr val="FF0000"/>
                </a:solidFill>
              </a:rPr>
              <a:t> </a:t>
            </a:r>
            <a:r>
              <a:rPr lang="en-US" sz="7200" b="1" dirty="0">
                <a:solidFill>
                  <a:srgbClr val="FF0066"/>
                </a:solidFill>
              </a:rPr>
              <a:t>Dec</a:t>
            </a:r>
            <a:r>
              <a:rPr lang="en-US" sz="7200" b="1" dirty="0">
                <a:solidFill>
                  <a:srgbClr val="FF0000"/>
                </a:solidFill>
              </a:rPr>
              <a:t> 2017</a:t>
            </a:r>
            <a:r>
              <a:rPr lang="en-US" sz="7200" b="1" dirty="0">
                <a:solidFill>
                  <a:srgbClr val="FF3300"/>
                </a:solidFill>
              </a:rPr>
              <a:t> </a:t>
            </a:r>
            <a:r>
              <a:rPr lang="en-US" sz="7200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en-US" sz="7200" b="1" dirty="0">
                <a:solidFill>
                  <a:srgbClr val="FF0000"/>
                </a:solidFill>
              </a:rPr>
              <a:t>     </a:t>
            </a:r>
            <a:r>
              <a:rPr lang="en-US" sz="7200" b="1" dirty="0">
                <a:solidFill>
                  <a:srgbClr val="FF0066"/>
                </a:solidFill>
              </a:rPr>
              <a:t>2018  -  Hadoop Version 3.0.3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75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1" y="228600"/>
            <a:ext cx="10018713" cy="1752599"/>
          </a:xfrm>
        </p:spPr>
        <p:txBody>
          <a:bodyPr/>
          <a:lstStyle/>
          <a:p>
            <a:r>
              <a:rPr lang="en-US" dirty="0"/>
              <a:t>-</a:t>
            </a:r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4" y="228601"/>
            <a:ext cx="9043986" cy="648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7" y="0"/>
            <a:ext cx="11296547" cy="781665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Distributors &amp; Certification</a:t>
            </a:r>
          </a:p>
        </p:txBody>
      </p:sp>
      <p:pic>
        <p:nvPicPr>
          <p:cNvPr id="4" name="Picture 2" descr="Commercial leading hadoop distributions in the mark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209368"/>
            <a:ext cx="10235381" cy="527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0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7" y="1"/>
            <a:ext cx="11385037" cy="8996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57325"/>
            <a:ext cx="10018713" cy="4757738"/>
          </a:xfrm>
        </p:spPr>
        <p:txBody>
          <a:bodyPr/>
          <a:lstStyle/>
          <a:p>
            <a:pPr marL="0" indent="0" algn="ctr">
              <a:buClr>
                <a:schemeClr val="accent6">
                  <a:lumMod val="75000"/>
                </a:schemeClr>
              </a:buClr>
              <a:buNone/>
            </a:pPr>
            <a:endParaRPr lang="en-US" sz="4400" dirty="0">
              <a:solidFill>
                <a:srgbClr val="FF0066"/>
              </a:solidFill>
            </a:endParaRP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</a:pPr>
            <a:endParaRPr lang="en-US" sz="4400" dirty="0">
              <a:solidFill>
                <a:srgbClr val="FF0066"/>
              </a:solidFill>
            </a:endParaRP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</a:pPr>
            <a:r>
              <a:rPr lang="en-US" sz="4400" b="1" dirty="0">
                <a:solidFill>
                  <a:srgbClr val="FF0066"/>
                </a:solidFill>
              </a:rPr>
              <a:t>What is  Bigdata   ?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dirty="0">
              <a:solidFill>
                <a:srgbClr val="FF0066"/>
              </a:solidFill>
            </a:endParaRP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7" y="1"/>
            <a:ext cx="11281798" cy="644458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Market Share </a:t>
            </a:r>
          </a:p>
        </p:txBody>
      </p:sp>
      <p:pic>
        <p:nvPicPr>
          <p:cNvPr id="2050" name="Picture 2" descr="https://idatalabs.com/tech/static/images/static_charts/xbig-data_category.png.pagespeed.ic.UfhZ1VGdo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4" y="1875147"/>
            <a:ext cx="6010273" cy="435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3105835"/>
            <a:ext cx="23717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/>
              </a:rPr>
              <a:t>70,158</a:t>
            </a:r>
          </a:p>
          <a:p>
            <a:pPr algn="ctr"/>
            <a:r>
              <a:rPr lang="en-US" dirty="0">
                <a:solidFill>
                  <a:srgbClr val="061C3F"/>
                </a:solidFill>
                <a:latin typeface="Open Sans"/>
              </a:rPr>
              <a:t>Companies using Big Data</a:t>
            </a:r>
            <a:endParaRPr lang="en-US" b="0" i="0" dirty="0">
              <a:solidFill>
                <a:srgbClr val="061C3F"/>
              </a:solidFill>
              <a:effectLst/>
              <a:latin typeface="Open San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01137" y="3105835"/>
            <a:ext cx="2986088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7744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rgbClr val="061C3F"/>
                </a:solidFill>
                <a:effectLst/>
                <a:latin typeface="Open Sans"/>
              </a:rPr>
              <a:t>Big Data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CB5EC"/>
                </a:solidFill>
                <a:effectLst/>
                <a:latin typeface="Open Sans"/>
                <a:hlinkClick r:id="rId3"/>
              </a:rPr>
              <a:t>Informatica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CB5EC"/>
                </a:solidFill>
                <a:effectLst/>
                <a:latin typeface="Open Sans"/>
                <a:hlinkClick r:id="rId3"/>
              </a:rPr>
              <a:t> (30.61%)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434348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434348"/>
                </a:solidFill>
                <a:effectLst/>
                <a:latin typeface="Open Sans"/>
                <a:hlinkClick r:id="rId4"/>
              </a:rPr>
              <a:t>Apache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434348"/>
                </a:solidFill>
                <a:effectLst/>
                <a:latin typeface="Open Sans"/>
                <a:hlinkClick r:id="rId4"/>
              </a:rPr>
              <a:t>Hadoop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434348"/>
                </a:solidFill>
                <a:effectLst/>
                <a:latin typeface="Open Sans"/>
                <a:hlinkClick r:id="rId4"/>
              </a:rPr>
              <a:t> (21.43%)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90ED7D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90ED7D"/>
              </a:solidFill>
              <a:effectLst/>
              <a:latin typeface="Open Sans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>
              <a:solidFill>
                <a:srgbClr val="90ED7D"/>
              </a:solidFill>
              <a:latin typeface="Open Sans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90ED7D"/>
              </a:solidFill>
              <a:effectLst/>
              <a:latin typeface="Open Sans"/>
              <a:hlinkClick r:id="rId5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90ED7D"/>
                </a:solidFill>
                <a:effectLst/>
                <a:latin typeface="Open Sans"/>
                <a:hlinkClick r:id="rId5"/>
              </a:rPr>
              <a:t>Teradata (9.18%)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F7A35C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7A35C"/>
                </a:solidFill>
                <a:effectLst/>
                <a:latin typeface="Open Sans"/>
                <a:hlinkClick r:id="rId6"/>
              </a:rPr>
              <a:t>Apache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F7A35C"/>
                </a:solidFill>
                <a:effectLst/>
                <a:latin typeface="Open Sans"/>
                <a:hlinkClick r:id="rId6"/>
              </a:rPr>
              <a:t>Hbase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7A35C"/>
                </a:solidFill>
                <a:effectLst/>
                <a:latin typeface="Open Sans"/>
                <a:hlinkClick r:id="rId6"/>
              </a:rPr>
              <a:t> (7.14%)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8085E9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085E9"/>
                </a:solidFill>
                <a:effectLst/>
                <a:latin typeface="Open Sans"/>
                <a:hlinkClick r:id="rId7"/>
              </a:rPr>
              <a:t>MapR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85E9"/>
                </a:solidFill>
                <a:effectLst/>
                <a:latin typeface="Open Sans"/>
                <a:hlinkClick r:id="rId7"/>
              </a:rPr>
              <a:t> (5.10%)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4F5F7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5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723" y="180305"/>
            <a:ext cx="11252301" cy="5866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04553"/>
            <a:ext cx="10018713" cy="56731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66"/>
                </a:solidFill>
              </a:rPr>
              <a:t>Advantage of Hadoop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Cheaper, open source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Designed to tolerate faults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Handles structured &amp; unstructured data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F0066"/>
                </a:solidFill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66"/>
                </a:solidFill>
              </a:rPr>
              <a:t>Advantage of HDFS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 High scalability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 High storage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 Horizontal Scalability &amp; Distributed Computation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66"/>
                </a:solidFill>
              </a:rPr>
              <a:t>Advantage of Map reduce programming model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FF0066"/>
                </a:solidFill>
              </a:rPr>
              <a:t>   </a:t>
            </a:r>
            <a:r>
              <a:rPr lang="en-US" altLang="en-US" b="1" dirty="0"/>
              <a:t>     Parallel programming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 Process  large data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 Moving Appl computation to data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="1" dirty="0"/>
              <a:t>        Single compute + data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89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000">
              <a:srgbClr val="C7E9F9"/>
            </a:gs>
            <a:gs pos="23902">
              <a:srgbClr val="DAF0F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17" y="320768"/>
            <a:ext cx="3047619" cy="267045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421329" y="5638130"/>
            <a:ext cx="3770671" cy="1246551"/>
          </a:xfrm>
          <a:prstGeom prst="ellipse">
            <a:avLst/>
          </a:prstGeom>
          <a:solidFill>
            <a:srgbClr val="3B66F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Vasu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66891A9-0FE9-4CE0-B855-A56684B1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291" y="1219870"/>
            <a:ext cx="6387751" cy="43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7" y="-285749"/>
            <a:ext cx="11296545" cy="12001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Bigdata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860" y="914401"/>
            <a:ext cx="10018713" cy="6066970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en-US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 err="1"/>
              <a:t>BigData</a:t>
            </a:r>
            <a:r>
              <a:rPr lang="en-US" b="1" dirty="0">
                <a:solidFill>
                  <a:srgbClr val="FF0066"/>
                </a:solidFill>
              </a:rPr>
              <a:t> ………………. is a  concept   or   term.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 err="1"/>
              <a:t>BigData</a:t>
            </a:r>
            <a:r>
              <a:rPr lang="en-US" b="1" dirty="0"/>
              <a:t> </a:t>
            </a:r>
            <a:r>
              <a:rPr lang="en-US" b="1" dirty="0">
                <a:solidFill>
                  <a:srgbClr val="FF0066"/>
                </a:solidFill>
              </a:rPr>
              <a:t> ……………… is  not a technology. .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 err="1"/>
              <a:t>BigData</a:t>
            </a:r>
            <a:r>
              <a:rPr lang="en-US" b="1" dirty="0">
                <a:solidFill>
                  <a:srgbClr val="FF0066"/>
                </a:solidFill>
              </a:rPr>
              <a:t> ………………  is all about the ability of the software or Technique to handle the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en-US" b="1" dirty="0">
                <a:solidFill>
                  <a:srgbClr val="FF0066"/>
                </a:solidFill>
              </a:rPr>
              <a:t>					        large dataset of varied structure and complex nature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 err="1" smtClean="0">
                <a:solidFill>
                  <a:schemeClr val="tx1"/>
                </a:solidFill>
              </a:rPr>
              <a:t>BigData</a:t>
            </a:r>
            <a:r>
              <a:rPr lang="en-US" b="1" dirty="0" smtClean="0">
                <a:solidFill>
                  <a:srgbClr val="FF0066"/>
                </a:solidFill>
              </a:rPr>
              <a:t> ………………. </a:t>
            </a:r>
            <a:r>
              <a:rPr lang="en-US" b="1" dirty="0" smtClean="0">
                <a:solidFill>
                  <a:srgbClr val="FF0000"/>
                </a:solidFill>
              </a:rPr>
              <a:t>Big </a:t>
            </a:r>
            <a:r>
              <a:rPr lang="en-US" b="1" dirty="0">
                <a:solidFill>
                  <a:srgbClr val="FF0000"/>
                </a:solidFill>
              </a:rPr>
              <a:t>Data is a collection of different hardware and software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			  technologies</a:t>
            </a:r>
            <a:r>
              <a:rPr lang="en-US" b="1" dirty="0">
                <a:solidFill>
                  <a:srgbClr val="FF0000"/>
                </a:solidFill>
              </a:rPr>
              <a:t>, which have heterogeneous </a:t>
            </a:r>
            <a:r>
              <a:rPr lang="en-US" b="1" dirty="0" smtClean="0">
                <a:solidFill>
                  <a:srgbClr val="FF0000"/>
                </a:solidFill>
              </a:rPr>
              <a:t>infrastructure</a:t>
            </a:r>
          </a:p>
          <a:p>
            <a:pPr marL="0" indent="0">
              <a:buClr>
                <a:schemeClr val="accent6">
                  <a:lumMod val="75000"/>
                </a:schemeClr>
              </a:buCl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 err="1"/>
              <a:t>BigData</a:t>
            </a:r>
            <a:r>
              <a:rPr lang="en-US" b="1" dirty="0">
                <a:solidFill>
                  <a:srgbClr val="FF0066"/>
                </a:solidFill>
              </a:rPr>
              <a:t> ………………  is a Problem statement (5 Vs)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 smtClean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 err="1" smtClean="0">
                <a:solidFill>
                  <a:schemeClr val="tx1"/>
                </a:solidFill>
              </a:rPr>
              <a:t>Bigdata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rgbClr val="FF0066"/>
                </a:solidFill>
              </a:rPr>
              <a:t>………………. The term </a:t>
            </a:r>
            <a:r>
              <a:rPr lang="en-US" b="1" dirty="0" err="1" smtClean="0">
                <a:solidFill>
                  <a:srgbClr val="FF0066"/>
                </a:solidFill>
              </a:rPr>
              <a:t>BigData</a:t>
            </a:r>
            <a:r>
              <a:rPr lang="en-US" b="1" dirty="0" smtClean="0">
                <a:solidFill>
                  <a:srgbClr val="FF0066"/>
                </a:solidFill>
              </a:rPr>
              <a:t> was initially coined by Charles Tilly </a:t>
            </a: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7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29" y="0"/>
            <a:ext cx="11311295" cy="70008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3039"/>
            <a:ext cx="10018713" cy="4714874"/>
          </a:xfrm>
        </p:spPr>
        <p:txBody>
          <a:bodyPr/>
          <a:lstStyle/>
          <a:p>
            <a:pPr marL="0" indent="0" algn="ctr">
              <a:buClr>
                <a:schemeClr val="accent6">
                  <a:lumMod val="75000"/>
                </a:schemeClr>
              </a:buClr>
              <a:buNone/>
            </a:pPr>
            <a:r>
              <a:rPr lang="en-US" dirty="0"/>
              <a:t>     </a:t>
            </a: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marL="0" indent="0" algn="ctr">
              <a:buClr>
                <a:schemeClr val="accent6">
                  <a:lumMod val="75000"/>
                </a:schemeClr>
              </a:buClr>
              <a:buNone/>
            </a:pPr>
            <a:r>
              <a:rPr lang="en-US" sz="3200" b="1" dirty="0">
                <a:solidFill>
                  <a:srgbClr val="FF0000"/>
                </a:solidFill>
              </a:rPr>
              <a:t>What is Hadoop  &amp;   Why  Hadoop  ?</a:t>
            </a:r>
          </a:p>
        </p:txBody>
      </p:sp>
    </p:spTree>
    <p:extLst>
      <p:ext uri="{BB962C8B-B14F-4D97-AF65-F5344CB8AC3E}">
        <p14:creationId xmlns:p14="http://schemas.microsoft.com/office/powerpoint/2010/main" val="36620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5" y="1"/>
            <a:ext cx="11267050" cy="75216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is Hadoop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43075"/>
            <a:ext cx="10018713" cy="4814886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en-US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66"/>
                </a:solidFill>
              </a:rPr>
              <a:t>Hadoop is a frame work  (Java</a:t>
            </a:r>
            <a:r>
              <a:rPr lang="en-US" b="1" dirty="0" smtClean="0">
                <a:solidFill>
                  <a:srgbClr val="FF0066"/>
                </a:solidFill>
              </a:rPr>
              <a:t>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chemeClr val="tx1"/>
                </a:solidFill>
              </a:rPr>
              <a:t>Hadoop  components are  HDFS (Storage)  &amp; </a:t>
            </a:r>
            <a:r>
              <a:rPr lang="en-US" b="1" dirty="0" err="1">
                <a:solidFill>
                  <a:schemeClr val="tx1"/>
                </a:solidFill>
              </a:rPr>
              <a:t>MapReduce</a:t>
            </a:r>
            <a:r>
              <a:rPr lang="en-US" b="1" dirty="0">
                <a:solidFill>
                  <a:schemeClr val="tx1"/>
                </a:solidFill>
              </a:rPr>
              <a:t> (Process)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66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00"/>
                </a:solidFill>
              </a:rPr>
              <a:t>Hadoop </a:t>
            </a:r>
            <a:r>
              <a:rPr lang="en-US" b="1" dirty="0" smtClean="0">
                <a:solidFill>
                  <a:srgbClr val="FF0000"/>
                </a:solidFill>
              </a:rPr>
              <a:t>is a processing-engine </a:t>
            </a:r>
            <a:r>
              <a:rPr lang="en-US" b="1" dirty="0">
                <a:solidFill>
                  <a:srgbClr val="FF0000"/>
                </a:solidFill>
              </a:rPr>
              <a:t>(batch)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/>
              <a:t>Hadoop  USP  is Horizontal scalability and  Distributed Computation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b="1" dirty="0"/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en-US" b="1" dirty="0">
                <a:solidFill>
                  <a:srgbClr val="FF0000"/>
                </a:solidFill>
              </a:rPr>
              <a:t>Hadoop is  a  open  source  software from Apache Software Foundation (2006)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7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0"/>
            <a:ext cx="11327632" cy="66367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090" y="1578077"/>
            <a:ext cx="10044522" cy="4763729"/>
          </a:xfrm>
        </p:spPr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File System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Database System</a:t>
            </a:r>
          </a:p>
          <a:p>
            <a:endParaRPr lang="en-US" b="1" dirty="0"/>
          </a:p>
          <a:p>
            <a:r>
              <a:rPr lang="en-US" b="1" dirty="0" err="1">
                <a:solidFill>
                  <a:srgbClr val="FF0000"/>
                </a:solidFill>
              </a:rPr>
              <a:t>Hadoop</a:t>
            </a:r>
            <a:r>
              <a:rPr lang="en-US" b="1" dirty="0">
                <a:solidFill>
                  <a:srgbClr val="FF0000"/>
                </a:solidFill>
              </a:rPr>
              <a:t> Distributed File System  (HDFS)</a:t>
            </a:r>
          </a:p>
        </p:txBody>
      </p:sp>
    </p:spTree>
    <p:extLst>
      <p:ext uri="{BB962C8B-B14F-4D97-AF65-F5344CB8AC3E}">
        <p14:creationId xmlns:p14="http://schemas.microsoft.com/office/powerpoint/2010/main" val="177581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4" y="0"/>
            <a:ext cx="11357129" cy="81116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Necessity of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335" y="1784555"/>
            <a:ext cx="10000277" cy="474898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Smart Phone</a:t>
            </a:r>
          </a:p>
          <a:p>
            <a:r>
              <a:rPr lang="en-US" b="1" dirty="0"/>
              <a:t>Social Media    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IoT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YouTube 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</a:rPr>
              <a:t>Web logs </a:t>
            </a:r>
          </a:p>
          <a:p>
            <a:r>
              <a:rPr lang="en-US" b="1" dirty="0">
                <a:solidFill>
                  <a:schemeClr val="tx1"/>
                </a:solidFill>
              </a:rPr>
              <a:t>Sensor Signals  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Videos/Images       </a:t>
            </a:r>
          </a:p>
        </p:txBody>
      </p:sp>
    </p:spTree>
    <p:extLst>
      <p:ext uri="{BB962C8B-B14F-4D97-AF65-F5344CB8AC3E}">
        <p14:creationId xmlns:p14="http://schemas.microsoft.com/office/powerpoint/2010/main" val="352801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g Data Driving Factors - Big Data Tutorial - Edureka">
            <a:extLst>
              <a:ext uri="{FF2B5EF4-FFF2-40B4-BE49-F238E27FC236}">
                <a16:creationId xmlns:a16="http://schemas.microsoft.com/office/drawing/2014/main" id="{9930F567-4C66-4895-BE51-8C59824A43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116" y="265471"/>
            <a:ext cx="10795819" cy="63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9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1" y="-46161"/>
            <a:ext cx="11093124" cy="923788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Characteristics of </a:t>
            </a:r>
            <a:r>
              <a:rPr lang="en-US" b="1" i="1" dirty="0" err="1">
                <a:solidFill>
                  <a:srgbClr val="FF0000"/>
                </a:solidFill>
              </a:rPr>
              <a:t>BigData</a:t>
            </a:r>
            <a:r>
              <a:rPr lang="en-US" b="1" i="1" dirty="0">
                <a:solidFill>
                  <a:srgbClr val="FF0000"/>
                </a:solidFill>
              </a:rPr>
              <a:t>   5 V’ 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2601" y="1640115"/>
            <a:ext cx="3454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Volume</a:t>
            </a:r>
            <a:r>
              <a:rPr lang="en-US" dirty="0">
                <a:solidFill>
                  <a:srgbClr val="FF0066"/>
                </a:solidFill>
              </a:rPr>
              <a:t> </a:t>
            </a:r>
          </a:p>
          <a:p>
            <a:endParaRPr lang="en-US" dirty="0">
              <a:solidFill>
                <a:srgbClr val="FF0066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Size of the data</a:t>
            </a:r>
          </a:p>
          <a:p>
            <a:r>
              <a:rPr lang="en-US" b="1" dirty="0">
                <a:solidFill>
                  <a:schemeClr val="tx2"/>
                </a:solidFill>
              </a:rPr>
              <a:t>Human generated  , Machine generated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3677" y="4111997"/>
            <a:ext cx="3738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Variety</a:t>
            </a:r>
          </a:p>
          <a:p>
            <a:endParaRPr lang="en-US" b="1" dirty="0">
              <a:solidFill>
                <a:srgbClr val="FF0066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Structured</a:t>
            </a:r>
          </a:p>
          <a:p>
            <a:r>
              <a:rPr lang="en-US" b="1" dirty="0">
                <a:solidFill>
                  <a:schemeClr val="tx2"/>
                </a:solidFill>
              </a:rPr>
              <a:t>Semi-Structured </a:t>
            </a:r>
          </a:p>
          <a:p>
            <a:r>
              <a:rPr lang="en-US" b="1" dirty="0">
                <a:solidFill>
                  <a:schemeClr val="tx2"/>
                </a:solidFill>
              </a:rPr>
              <a:t>Un-Structured data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947576" y="1417638"/>
            <a:ext cx="51013" cy="485308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1837720" y="3778819"/>
            <a:ext cx="8373081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93413" y="1108041"/>
            <a:ext cx="50012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Velocity</a:t>
            </a:r>
          </a:p>
          <a:p>
            <a:endParaRPr lang="en-US" dirty="0">
              <a:solidFill>
                <a:srgbClr val="FF0066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Flow  or Speed of  data is massive and continuous. </a:t>
            </a:r>
          </a:p>
          <a:p>
            <a:r>
              <a:rPr lang="en-US" b="1" dirty="0">
                <a:solidFill>
                  <a:schemeClr val="tx2"/>
                </a:solidFill>
              </a:rPr>
              <a:t>Batch, Periodic, Near Real-Time and Real-time 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Social  Media, Mobile devices, Streaming 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0859" y="4046248"/>
            <a:ext cx="5001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Veracity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Data abnormality bias, noise, junk </a:t>
            </a:r>
          </a:p>
          <a:p>
            <a:r>
              <a:rPr lang="en-US" b="1" dirty="0">
                <a:solidFill>
                  <a:schemeClr val="tx2"/>
                </a:solidFill>
              </a:rPr>
              <a:t>To clean “dirty data” for  Data Quality</a:t>
            </a: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49197" y="5922502"/>
            <a:ext cx="4847770" cy="888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Value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Meaningful, optimizing Business Value</a:t>
            </a:r>
          </a:p>
        </p:txBody>
      </p:sp>
    </p:spTree>
    <p:extLst>
      <p:ext uri="{BB962C8B-B14F-4D97-AF65-F5344CB8AC3E}">
        <p14:creationId xmlns:p14="http://schemas.microsoft.com/office/powerpoint/2010/main" val="13313885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1912</TotalTime>
  <Words>908</Words>
  <Application>Microsoft Office PowerPoint</Application>
  <PresentationFormat>Widescreen</PresentationFormat>
  <Paragraphs>220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Century Gothic</vt:lpstr>
      <vt:lpstr>Open Sans</vt:lpstr>
      <vt:lpstr>Verdana</vt:lpstr>
      <vt:lpstr>Wingdings</vt:lpstr>
      <vt:lpstr>Wingdings 3</vt:lpstr>
      <vt:lpstr>幼圆</vt:lpstr>
      <vt:lpstr>Wisp</vt:lpstr>
      <vt:lpstr>PowerPoint Presentation</vt:lpstr>
      <vt:lpstr>Overview</vt:lpstr>
      <vt:lpstr> Bigdata </vt:lpstr>
      <vt:lpstr>Overview</vt:lpstr>
      <vt:lpstr>What is Hadoop ?</vt:lpstr>
      <vt:lpstr>Evolution</vt:lpstr>
      <vt:lpstr>Necessity of Hadoop</vt:lpstr>
      <vt:lpstr>PowerPoint Presentation</vt:lpstr>
      <vt:lpstr>Characteristics of BigData   5 V’ s</vt:lpstr>
      <vt:lpstr>Volume</vt:lpstr>
      <vt:lpstr> Variety   </vt:lpstr>
      <vt:lpstr>Velocity</vt:lpstr>
      <vt:lpstr>Veracity</vt:lpstr>
      <vt:lpstr>Why Hadoop ?</vt:lpstr>
      <vt:lpstr>Pre-requisite</vt:lpstr>
      <vt:lpstr>Hadoop History  </vt:lpstr>
      <vt:lpstr>Hadoop History</vt:lpstr>
      <vt:lpstr>-</vt:lpstr>
      <vt:lpstr>Hadoop Distributors &amp; Certification</vt:lpstr>
      <vt:lpstr>Hadoop Market Share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&amp; Hadoop</dc:title>
  <dc:creator>Vasu Varadharajan</dc:creator>
  <cp:lastModifiedBy>Lenovo</cp:lastModifiedBy>
  <cp:revision>185</cp:revision>
  <dcterms:created xsi:type="dcterms:W3CDTF">2015-05-07T06:13:36Z</dcterms:created>
  <dcterms:modified xsi:type="dcterms:W3CDTF">2021-09-02T02:31:28Z</dcterms:modified>
</cp:coreProperties>
</file>