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301" r:id="rId2"/>
    <p:sldId id="279" r:id="rId3"/>
    <p:sldId id="281" r:id="rId4"/>
    <p:sldId id="271" r:id="rId5"/>
    <p:sldId id="282" r:id="rId6"/>
    <p:sldId id="283" r:id="rId7"/>
    <p:sldId id="284" r:id="rId8"/>
    <p:sldId id="285" r:id="rId9"/>
    <p:sldId id="287" r:id="rId10"/>
    <p:sldId id="288" r:id="rId11"/>
    <p:sldId id="272" r:id="rId12"/>
    <p:sldId id="276" r:id="rId13"/>
    <p:sldId id="300" r:id="rId14"/>
    <p:sldId id="292" r:id="rId15"/>
    <p:sldId id="270" r:id="rId16"/>
    <p:sldId id="289" r:id="rId17"/>
    <p:sldId id="291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0000"/>
    <a:srgbClr val="CAA43A"/>
    <a:srgbClr val="888A76"/>
    <a:srgbClr val="FFCC99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794E9-E977-475C-B2F3-C9817E8BCBA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1DA7-0701-4EAC-801E-ECF11A89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85C1-5F82-4CC5-8105-8921601D3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34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9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4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1" y="943896"/>
            <a:ext cx="2743200" cy="591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DE55B-0228-43B5-845C-8E293563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8" y="545689"/>
            <a:ext cx="7397546" cy="68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7" y="1"/>
            <a:ext cx="11408228" cy="806074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NameNode</a:t>
            </a:r>
            <a:r>
              <a:rPr lang="en-US" b="1" dirty="0">
                <a:solidFill>
                  <a:srgbClr val="FF0000"/>
                </a:solidFill>
              </a:rPr>
              <a:t>  - High Availability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94F5B-5099-4921-AB15-D2D7ACBF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2" y="832578"/>
            <a:ext cx="11408228" cy="521934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2A4641-0EF3-482F-904A-AEE86A25FC07}"/>
              </a:ext>
            </a:extLst>
          </p:cNvPr>
          <p:cNvSpPr/>
          <p:nvPr/>
        </p:nvSpPr>
        <p:spPr>
          <a:xfrm>
            <a:off x="689113" y="6224205"/>
            <a:ext cx="11304104" cy="8193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ighlight>
                  <a:srgbClr val="9999FF"/>
                </a:highlight>
              </a:rPr>
              <a:t>Zookeeper is   software or tool provides </a:t>
            </a:r>
            <a:r>
              <a:rPr lang="en-US" sz="1600" dirty="0" err="1">
                <a:highlight>
                  <a:srgbClr val="9999FF"/>
                </a:highlight>
              </a:rPr>
              <a:t>co-ordinating</a:t>
            </a:r>
            <a:r>
              <a:rPr lang="en-US" sz="1600" dirty="0">
                <a:highlight>
                  <a:srgbClr val="9999FF"/>
                </a:highlight>
              </a:rPr>
              <a:t> service in Hadoop distributed Environment </a:t>
            </a:r>
            <a:r>
              <a:rPr lang="en-US" sz="2400" dirty="0">
                <a:highlight>
                  <a:srgbClr val="9999FF"/>
                </a:highlight>
              </a:rPr>
              <a:t>.</a:t>
            </a:r>
          </a:p>
          <a:p>
            <a:pPr algn="ctr"/>
            <a:r>
              <a:rPr lang="en-US" sz="2400" dirty="0">
                <a:highlight>
                  <a:srgbClr val="9999FF"/>
                </a:highlight>
              </a:rPr>
              <a:t> </a:t>
            </a:r>
            <a:r>
              <a:rPr lang="en-US" dirty="0">
                <a:highlight>
                  <a:srgbClr val="9999FF"/>
                </a:highlight>
              </a:rPr>
              <a:t>Zookeeper synchronizes various applications and handles failures</a:t>
            </a:r>
            <a:r>
              <a:rPr lang="en-US" sz="2400" dirty="0">
                <a:highlight>
                  <a:srgbClr val="9999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6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5" y="119271"/>
            <a:ext cx="11290989" cy="6148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HDFS Process – Work-flow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6" y="734096"/>
            <a:ext cx="11290989" cy="6123903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endParaRPr lang="en-US" sz="6400" b="1" dirty="0"/>
          </a:p>
          <a:p>
            <a:r>
              <a:rPr lang="en-US" sz="6400" b="1" dirty="0"/>
              <a:t>Client (HDFS) -</a:t>
            </a:r>
            <a:r>
              <a:rPr lang="en-US" sz="6400" b="1" dirty="0">
                <a:sym typeface="Wingdings" panose="05000000000000000000" pitchFamily="2" charset="2"/>
              </a:rPr>
              <a:t></a:t>
            </a:r>
            <a:r>
              <a:rPr lang="en-US" sz="6400" b="1" dirty="0"/>
              <a:t>   Master (</a:t>
            </a:r>
            <a:r>
              <a:rPr lang="en-US" sz="6400" b="1" dirty="0" err="1"/>
              <a:t>NameNode</a:t>
            </a:r>
            <a:r>
              <a:rPr lang="en-US" sz="6400" b="1" dirty="0"/>
              <a:t>)     -</a:t>
            </a:r>
            <a:r>
              <a:rPr lang="en-US" sz="6400" b="1" dirty="0">
                <a:sym typeface="Wingdings" panose="05000000000000000000" pitchFamily="2" charset="2"/>
              </a:rPr>
              <a:t></a:t>
            </a:r>
            <a:r>
              <a:rPr lang="en-US" sz="6400" b="1" dirty="0"/>
              <a:t> Slave  (</a:t>
            </a:r>
            <a:r>
              <a:rPr lang="en-US" sz="6400" b="1" dirty="0" err="1"/>
              <a:t>DataNode</a:t>
            </a:r>
            <a:r>
              <a:rPr lang="en-US" sz="6400" b="1" dirty="0"/>
              <a:t>)</a:t>
            </a:r>
          </a:p>
          <a:p>
            <a:pPr marL="0" indent="0">
              <a:buNone/>
            </a:pPr>
            <a:endParaRPr lang="en-US" sz="6400" b="1" dirty="0"/>
          </a:p>
          <a:p>
            <a:r>
              <a:rPr lang="en-US" sz="6400" b="1" dirty="0"/>
              <a:t> </a:t>
            </a:r>
            <a:r>
              <a:rPr lang="en-US" sz="6400" b="1" dirty="0">
                <a:solidFill>
                  <a:srgbClr val="FF0000"/>
                </a:solidFill>
              </a:rPr>
              <a:t>HDFS</a:t>
            </a:r>
            <a:r>
              <a:rPr lang="en-US" sz="6400" b="1" dirty="0"/>
              <a:t> </a:t>
            </a:r>
            <a:r>
              <a:rPr lang="en-US" sz="6400" b="1" dirty="0">
                <a:solidFill>
                  <a:srgbClr val="FF0000"/>
                </a:solidFill>
              </a:rPr>
              <a:t>Client splits the file  into blocks (128 </a:t>
            </a:r>
            <a:r>
              <a:rPr lang="en-US" sz="6400" b="1" dirty="0" err="1">
                <a:solidFill>
                  <a:srgbClr val="FF0000"/>
                </a:solidFill>
              </a:rPr>
              <a:t>mb</a:t>
            </a:r>
            <a:r>
              <a:rPr lang="en-US" sz="6400" b="1" dirty="0">
                <a:solidFill>
                  <a:srgbClr val="FF0000"/>
                </a:solidFill>
              </a:rPr>
              <a:t>)  and stores in local cache</a:t>
            </a:r>
          </a:p>
          <a:p>
            <a:endParaRPr lang="en-US" sz="6400" b="1" dirty="0">
              <a:solidFill>
                <a:srgbClr val="FF0000"/>
              </a:solidFill>
            </a:endParaRPr>
          </a:p>
          <a:p>
            <a:r>
              <a:rPr lang="en-US" sz="6400" b="1" dirty="0" err="1"/>
              <a:t>NameNode</a:t>
            </a:r>
            <a:r>
              <a:rPr lang="en-US" sz="6400" b="1" dirty="0"/>
              <a:t> receives request and provides lease/permission to  HDFS client (User) to write the blocks  into </a:t>
            </a:r>
            <a:r>
              <a:rPr lang="en-US" sz="6400" b="1" dirty="0" err="1"/>
              <a:t>DataNode</a:t>
            </a:r>
            <a:endParaRPr lang="en-US" sz="6400" b="1" dirty="0"/>
          </a:p>
          <a:p>
            <a:endParaRPr lang="en-US" sz="6400" b="1" dirty="0"/>
          </a:p>
          <a:p>
            <a:r>
              <a:rPr lang="en-US" sz="6400" b="1" dirty="0">
                <a:solidFill>
                  <a:srgbClr val="FF0000"/>
                </a:solidFill>
              </a:rPr>
              <a:t>Assume,  incase of  3  replication factor, First the data is copied in to the local rack node , then next replica is placed in remote rack node and final replica is copied </a:t>
            </a:r>
            <a:r>
              <a:rPr lang="en-US" sz="6400" b="1" dirty="0" smtClean="0">
                <a:solidFill>
                  <a:srgbClr val="FF0000"/>
                </a:solidFill>
              </a:rPr>
              <a:t>on to  </a:t>
            </a:r>
            <a:r>
              <a:rPr lang="en-US" sz="6400" b="1" dirty="0">
                <a:solidFill>
                  <a:srgbClr val="FF0000"/>
                </a:solidFill>
              </a:rPr>
              <a:t>same remote rack in another node</a:t>
            </a:r>
          </a:p>
          <a:p>
            <a:endParaRPr lang="en-US" sz="6400" b="1" dirty="0">
              <a:solidFill>
                <a:srgbClr val="FF0000"/>
              </a:solidFill>
            </a:endParaRPr>
          </a:p>
          <a:p>
            <a:r>
              <a:rPr lang="en-US" sz="6400" b="1" dirty="0"/>
              <a:t>Replication Pipeline Parallelism is achieved, the  moment the first replica is copied  into the local rack node.  </a:t>
            </a:r>
            <a:r>
              <a:rPr lang="en-US" sz="6400" b="1" dirty="0" err="1"/>
              <a:t>DataNode</a:t>
            </a:r>
            <a:r>
              <a:rPr lang="en-US" sz="6400" b="1" dirty="0"/>
              <a:t>, they interact with each other and share the data from  previous block.</a:t>
            </a:r>
          </a:p>
          <a:p>
            <a:endParaRPr lang="en-US" sz="6400" b="1" dirty="0"/>
          </a:p>
          <a:p>
            <a:r>
              <a:rPr lang="en-US" sz="6400" b="1" dirty="0">
                <a:solidFill>
                  <a:srgbClr val="FF0000"/>
                </a:solidFill>
              </a:rPr>
              <a:t> Checksum is used to  confirm the  replication write procedure </a:t>
            </a:r>
          </a:p>
          <a:p>
            <a:endParaRPr lang="en-US" sz="6400" b="1" dirty="0">
              <a:solidFill>
                <a:srgbClr val="FF0000"/>
              </a:solidFill>
            </a:endParaRPr>
          </a:p>
          <a:p>
            <a:r>
              <a:rPr lang="en-US" sz="6400" b="1" dirty="0" err="1"/>
              <a:t>DataNode</a:t>
            </a:r>
            <a:r>
              <a:rPr lang="en-US" sz="6400" b="1" dirty="0"/>
              <a:t> shares the information of block id   &amp; Node location (IP </a:t>
            </a:r>
            <a:r>
              <a:rPr lang="en-US" sz="6400" b="1" dirty="0" err="1"/>
              <a:t>Addresss</a:t>
            </a:r>
            <a:r>
              <a:rPr lang="en-US" sz="6400" b="1" dirty="0"/>
              <a:t>)  to </a:t>
            </a:r>
            <a:r>
              <a:rPr lang="en-US" sz="6400" b="1" dirty="0" err="1"/>
              <a:t>NameNode</a:t>
            </a:r>
            <a:r>
              <a:rPr lang="en-US" sz="6400" b="1" dirty="0"/>
              <a:t>  by writing into Edits.log </a:t>
            </a:r>
          </a:p>
          <a:p>
            <a:endParaRPr lang="en-US" sz="6400" b="1" dirty="0"/>
          </a:p>
          <a:p>
            <a:r>
              <a:rPr lang="en-US" sz="6400" b="1" dirty="0">
                <a:solidFill>
                  <a:srgbClr val="FF0000"/>
                </a:solidFill>
              </a:rPr>
              <a:t>When all the blocks are copied. HDFS Client close the job</a:t>
            </a:r>
          </a:p>
          <a:p>
            <a:pPr marL="0" indent="0">
              <a:buNone/>
            </a:pPr>
            <a:r>
              <a:rPr lang="en-US" b="1" dirty="0"/>
              <a:t>When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66261"/>
            <a:ext cx="11224728" cy="64739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Hadoop Execution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7" y="1060174"/>
            <a:ext cx="10657973" cy="461175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AutoNum type="arabicParenR"/>
            </a:pPr>
            <a:r>
              <a:rPr lang="en-US" sz="2000" b="1" dirty="0">
                <a:solidFill>
                  <a:srgbClr val="FF0000"/>
                </a:solidFill>
              </a:rPr>
              <a:t>Standalone Mode  (one JVM)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2) Pseudo Distributed Mode ( Single Node Cluster , Separate  JVM)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3) </a:t>
            </a:r>
            <a:r>
              <a:rPr lang="en-US" sz="2000" b="1" dirty="0">
                <a:solidFill>
                  <a:srgbClr val="FF0000"/>
                </a:solidFill>
              </a:rPr>
              <a:t>Fully Distributed mode ( Multi-Node Cluster, Separate  JVM &amp;  YARN )</a:t>
            </a:r>
          </a:p>
        </p:txBody>
      </p:sp>
    </p:spTree>
    <p:extLst>
      <p:ext uri="{BB962C8B-B14F-4D97-AF65-F5344CB8AC3E}">
        <p14:creationId xmlns:p14="http://schemas.microsoft.com/office/powerpoint/2010/main" val="40757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8DC-5932-4938-AFDF-1765183D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66262"/>
            <a:ext cx="11239569" cy="10734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Hadoop_ v1 &amp;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4DBD-FC16-4B98-8CF9-FBFE3C24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53" y="795130"/>
            <a:ext cx="11101904" cy="57249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		</a:t>
            </a:r>
            <a:r>
              <a:rPr lang="en-US" sz="2400" b="1" dirty="0">
                <a:solidFill>
                  <a:srgbClr val="00B0F0"/>
                </a:solidFill>
              </a:rPr>
              <a:t>Version 1    								Version 2 (YARN)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sz="2400" b="1" dirty="0" err="1"/>
              <a:t>NameNode</a:t>
            </a:r>
            <a:r>
              <a:rPr lang="en-US" b="1" dirty="0"/>
              <a:t>  (One)						</a:t>
            </a:r>
            <a:r>
              <a:rPr lang="en-US" sz="2400" b="1" dirty="0" err="1"/>
              <a:t>NameNodes</a:t>
            </a:r>
            <a:r>
              <a:rPr lang="en-US" b="1" dirty="0"/>
              <a:t>  (Two) 	</a:t>
            </a:r>
          </a:p>
          <a:p>
            <a:pPr marL="0" indent="0">
              <a:buNone/>
            </a:pPr>
            <a:r>
              <a:rPr lang="en-US" b="1" dirty="0"/>
              <a:t>    		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		 </a:t>
            </a:r>
            <a:r>
              <a:rPr lang="en-US" sz="2400" b="1" dirty="0" err="1"/>
              <a:t>JobTracker</a:t>
            </a:r>
            <a:r>
              <a:rPr lang="en-US" sz="2400" b="1" dirty="0"/>
              <a:t>								Resource Manager  (One)</a:t>
            </a:r>
          </a:p>
          <a:p>
            <a:pPr marL="0" indent="0">
              <a:buNone/>
            </a:pPr>
            <a:r>
              <a:rPr lang="en-US" sz="2400" b="1" dirty="0"/>
              <a:t>    		 </a:t>
            </a:r>
            <a:r>
              <a:rPr lang="en-US" sz="2400" b="1" dirty="0" err="1"/>
              <a:t>TaskTracker</a:t>
            </a:r>
            <a:r>
              <a:rPr lang="en-US" sz="2400" b="1" dirty="0"/>
              <a:t>							Node Manager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YARN       		     - </a:t>
            </a:r>
            <a:r>
              <a:rPr lang="en-US" b="1" dirty="0">
                <a:solidFill>
                  <a:schemeClr val="tx1"/>
                </a:solidFill>
              </a:rPr>
              <a:t>Resource management    &amp; Job Scheduling  running as a separate service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Resource  Manager    - </a:t>
            </a:r>
            <a:r>
              <a:rPr lang="en-US" b="1" dirty="0">
                <a:solidFill>
                  <a:schemeClr val="tx1"/>
                </a:solidFill>
              </a:rPr>
              <a:t> Manages Over all resource allocation .  A Master Node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Node Manager</a:t>
            </a:r>
            <a:r>
              <a:rPr lang="en-US" b="1" dirty="0">
                <a:solidFill>
                  <a:schemeClr val="tx1"/>
                </a:solidFill>
              </a:rPr>
              <a:t>            -  Responsible for execution of Job in Data Node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 err="1">
                <a:solidFill>
                  <a:srgbClr val="FF0000"/>
                </a:solidFill>
              </a:rPr>
              <a:t>AppMaster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                 -  Works with NM for running tasks &amp; negotiating with RM for additional resources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Container                     -  </a:t>
            </a:r>
            <a:r>
              <a:rPr lang="en-US" b="1" dirty="0">
                <a:solidFill>
                  <a:schemeClr val="tx1"/>
                </a:solidFill>
              </a:rPr>
              <a:t>Capacity Management   - CPU , Memory, Disk &amp; Network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Job Scheduler</a:t>
            </a:r>
            <a:r>
              <a:rPr lang="en-US" dirty="0"/>
              <a:t>             -  </a:t>
            </a:r>
            <a:r>
              <a:rPr lang="en-US" b="1" dirty="0"/>
              <a:t>Fair Scheduler   &amp;   Capacity Scheduler   (</a:t>
            </a:r>
            <a:r>
              <a:rPr lang="en-US" b="1" dirty="0">
                <a:solidFill>
                  <a:srgbClr val="FF0000"/>
                </a:solidFill>
              </a:rPr>
              <a:t>Selecting a container)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 Fair Scheduler</a:t>
            </a:r>
            <a:r>
              <a:rPr lang="en-US" b="1" dirty="0"/>
              <a:t>            -  All application gets equal share of resources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Capacity Scheduler </a:t>
            </a:r>
            <a:r>
              <a:rPr lang="en-US" b="1" dirty="0"/>
              <a:t> -  Guarantees allocation of resources  under peak time </a:t>
            </a:r>
          </a:p>
          <a:p>
            <a:pPr marL="0" indent="0">
              <a:buNone/>
            </a:pPr>
            <a:r>
              <a:rPr lang="en-US" dirty="0"/>
              <a:t>                                 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8D022C29-78DA-4F77-B590-1664878FBED9}"/>
              </a:ext>
            </a:extLst>
          </p:cNvPr>
          <p:cNvSpPr/>
          <p:nvPr/>
        </p:nvSpPr>
        <p:spPr>
          <a:xfrm>
            <a:off x="167135" y="2994992"/>
            <a:ext cx="10721009" cy="2385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9" y="119270"/>
            <a:ext cx="11211476" cy="6758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YARN    - </a:t>
            </a:r>
            <a:r>
              <a:rPr lang="en-US" sz="3200" b="1" dirty="0">
                <a:solidFill>
                  <a:srgbClr val="FF0000"/>
                </a:solidFill>
              </a:rPr>
              <a:t>Yet Another Resource Negotiator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2CB4B-1F9E-408C-93DC-B718A23F8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2" y="1049826"/>
            <a:ext cx="11474388" cy="59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4" y="1"/>
            <a:ext cx="11304240" cy="10045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Master – Slave 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897" y="1004552"/>
            <a:ext cx="10270433" cy="567454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Hadoop   is  Master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 Slave Architecture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Hallmark of Hadoop Cluster is  …</a:t>
            </a:r>
            <a:r>
              <a:rPr lang="en-US" sz="2000" b="1" dirty="0"/>
              <a:t>    </a:t>
            </a:r>
          </a:p>
          <a:p>
            <a:pPr marL="0" indent="0">
              <a:buNone/>
            </a:pPr>
            <a:r>
              <a:rPr lang="en-US" sz="2000" b="1" dirty="0"/>
              <a:t>	 a) Horizontal  Scalability   </a:t>
            </a:r>
          </a:p>
          <a:p>
            <a:pPr marL="0" indent="0">
              <a:buNone/>
            </a:pPr>
            <a:r>
              <a:rPr lang="en-US" sz="2000" b="1" dirty="0"/>
              <a:t>        b) Distributed computation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Rack Awareness--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HDFS cluster designed to store large datasets as blocks in multiple Data Nodes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Rack Awareness  maintains Data Node Status (volume information)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Name Node uses Rack Awareness for the allocation of Blocks for placement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Rack Awareness handles fault tolerance , Blocks Read-write in HDFS cluster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HDFS Blocks are – Write once – Read </a:t>
            </a:r>
            <a:r>
              <a:rPr lang="en-US" sz="2000" b="1" dirty="0" smtClean="0">
                <a:solidFill>
                  <a:schemeClr val="tx1"/>
                </a:solidFill>
              </a:rPr>
              <a:t>Many  - immutable – not changeable 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26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40" y="1"/>
            <a:ext cx="11264484" cy="10045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Master - 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7" y="798490"/>
            <a:ext cx="10999440" cy="5602309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000" b="1" dirty="0">
                <a:solidFill>
                  <a:srgbClr val="FF0000"/>
                </a:solidFill>
              </a:rPr>
              <a:t>Hadoop is  Master 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</a:rPr>
              <a:t> Slave Architecture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Master 												      Slave                Heart beat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err="1"/>
              <a:t>NameNode</a:t>
            </a:r>
            <a:r>
              <a:rPr lang="en-US" sz="2000" b="1" dirty="0"/>
              <a:t>											</a:t>
            </a:r>
            <a:r>
              <a:rPr lang="en-US" sz="2000" b="1" dirty="0" err="1"/>
              <a:t>DataNode</a:t>
            </a:r>
            <a:r>
              <a:rPr lang="en-US" sz="2000" b="1" dirty="0"/>
              <a:t>  -    3 sec, 60 sec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Resource Manager									Node Manager  - 3 sec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</a:t>
            </a:r>
            <a:r>
              <a:rPr lang="en-US" sz="2000" b="1" dirty="0" err="1"/>
              <a:t>SecondaryNode</a:t>
            </a:r>
            <a:endParaRPr lang="en-US" sz="2000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4660167" y="3098348"/>
            <a:ext cx="2421229" cy="154546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660166" y="3974110"/>
            <a:ext cx="2421229" cy="1545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3CE-4E50-44ED-968E-30504892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0"/>
            <a:ext cx="12032973" cy="89988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Hadoop Version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51-9AD8-4EE8-8A5D-8FF593C9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073426"/>
            <a:ext cx="11241313" cy="564542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New Features  in version 3.0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1) Erasure coding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Balances fault tolerance and storage efficiency . Uses parity block  - </a:t>
            </a:r>
            <a:r>
              <a:rPr lang="en-US" sz="2000" b="1" dirty="0" smtClean="0">
                <a:solidFill>
                  <a:schemeClr val="tx1"/>
                </a:solidFill>
              </a:rPr>
              <a:t>RAID. Alternative to old  Replication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300" b="1" dirty="0">
                <a:solidFill>
                  <a:srgbClr val="FF0000"/>
                </a:solidFill>
              </a:rPr>
              <a:t>2) YARN  Timeline Service 2 (server)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Instead of using single read/write &amp; storage in Timeline Server 1.0, YARN Version 2.0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using multiple collectors or Writers tor Data storage (</a:t>
            </a:r>
            <a:r>
              <a:rPr lang="en-US" sz="2000" b="1" dirty="0" err="1">
                <a:solidFill>
                  <a:schemeClr val="tx1"/>
                </a:solidFill>
              </a:rPr>
              <a:t>Queue,user,Job</a:t>
            </a:r>
            <a:r>
              <a:rPr lang="en-US" sz="2000" b="1" dirty="0">
                <a:solidFill>
                  <a:schemeClr val="tx1"/>
                </a:solidFill>
              </a:rPr>
              <a:t>) . Improved Scalability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3) More than 2 </a:t>
            </a:r>
            <a:r>
              <a:rPr lang="en-US" sz="2300" b="1" dirty="0" smtClean="0">
                <a:solidFill>
                  <a:srgbClr val="FF0000"/>
                </a:solidFill>
              </a:rPr>
              <a:t> Standby </a:t>
            </a:r>
            <a:r>
              <a:rPr lang="en-US" sz="2300" b="1" dirty="0" err="1" smtClean="0">
                <a:solidFill>
                  <a:srgbClr val="FF0000"/>
                </a:solidFill>
              </a:rPr>
              <a:t>NameNodes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– Backup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 For high availability provides two stand by </a:t>
            </a:r>
            <a:r>
              <a:rPr lang="en-US" sz="2000" b="1" dirty="0" err="1">
                <a:solidFill>
                  <a:schemeClr val="tx1"/>
                </a:solidFill>
              </a:rPr>
              <a:t>NameNodes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300" b="1" dirty="0">
                <a:solidFill>
                  <a:srgbClr val="FF0000"/>
                </a:solidFill>
              </a:rPr>
              <a:t>4) Intra  </a:t>
            </a:r>
            <a:r>
              <a:rPr lang="en-US" sz="2300" b="1" dirty="0" err="1">
                <a:solidFill>
                  <a:srgbClr val="FF0000"/>
                </a:solidFill>
              </a:rPr>
              <a:t>DataNode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</a:rPr>
              <a:t>Disk-Balancer </a:t>
            </a:r>
            <a:r>
              <a:rPr lang="en-US" sz="2300" b="1" dirty="0">
                <a:solidFill>
                  <a:srgbClr val="FF0000"/>
                </a:solidFill>
              </a:rPr>
              <a:t>(volume info of all </a:t>
            </a:r>
            <a:r>
              <a:rPr lang="en-US" sz="2300" b="1" dirty="0" err="1">
                <a:solidFill>
                  <a:srgbClr val="FF0000"/>
                </a:solidFill>
              </a:rPr>
              <a:t>DNodes</a:t>
            </a:r>
            <a:r>
              <a:rPr lang="en-US" sz="2300" b="1" dirty="0">
                <a:solidFill>
                  <a:srgbClr val="FF0000"/>
                </a:solidFill>
              </a:rPr>
              <a:t>)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b="1" dirty="0">
                <a:solidFill>
                  <a:schemeClr val="tx1"/>
                </a:solidFill>
              </a:rPr>
              <a:t>Replaces old </a:t>
            </a:r>
            <a:r>
              <a:rPr lang="en-US" sz="2000" b="1" dirty="0" smtClean="0">
                <a:solidFill>
                  <a:schemeClr val="tx1"/>
                </a:solidFill>
              </a:rPr>
              <a:t> Re-balancer </a:t>
            </a:r>
            <a:r>
              <a:rPr lang="en-US" sz="2000" b="1" dirty="0">
                <a:solidFill>
                  <a:schemeClr val="tx1"/>
                </a:solidFill>
              </a:rPr>
              <a:t>technique of HDFS </a:t>
            </a:r>
            <a:r>
              <a:rPr lang="en-US" sz="2000" b="1" dirty="0" smtClean="0">
                <a:solidFill>
                  <a:schemeClr val="tx1"/>
                </a:solidFill>
              </a:rPr>
              <a:t> to</a:t>
            </a:r>
            <a:r>
              <a:rPr lang="en-US" sz="2000" b="1" dirty="0" smtClean="0">
                <a:solidFill>
                  <a:srgbClr val="FF0000"/>
                </a:solidFill>
              </a:rPr>
              <a:t> Inter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Disk-Balancer </a:t>
            </a:r>
            <a:r>
              <a:rPr lang="en-US" sz="2000" b="1" dirty="0">
                <a:solidFill>
                  <a:schemeClr val="tx1"/>
                </a:solidFill>
              </a:rPr>
              <a:t>to Intra-Disk Balancer </a:t>
            </a:r>
            <a:r>
              <a:rPr lang="en-US" sz="2000" b="1" dirty="0" smtClean="0">
                <a:solidFill>
                  <a:schemeClr val="tx1"/>
                </a:solidFill>
              </a:rPr>
              <a:t>. evenly</a:t>
            </a:r>
            <a:endParaRPr lang="en-US" sz="2100" b="1" dirty="0"/>
          </a:p>
          <a:p>
            <a:r>
              <a:rPr lang="en-US" sz="2100" b="1" dirty="0"/>
              <a:t>     </a:t>
            </a:r>
            <a:r>
              <a:rPr lang="en-US" sz="2100" b="1" dirty="0" smtClean="0"/>
              <a:t>distributed data  by using    </a:t>
            </a:r>
            <a:r>
              <a:rPr lang="en-US" sz="2100" b="1" dirty="0"/>
              <a:t>Round Robin method of available spaces in all data </a:t>
            </a:r>
            <a:r>
              <a:rPr lang="en-US" sz="2100" b="1" dirty="0" smtClean="0"/>
              <a:t>nodes</a:t>
            </a:r>
          </a:p>
          <a:p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</a:rPr>
              <a:t>    To be enabled –  </a:t>
            </a:r>
            <a:r>
              <a:rPr lang="en-US" sz="2100" b="1" dirty="0" err="1" smtClean="0">
                <a:solidFill>
                  <a:schemeClr val="tx1"/>
                </a:solidFill>
              </a:rPr>
              <a:t>dfs.disk.balancer.enabled</a:t>
            </a:r>
            <a:r>
              <a:rPr lang="en-US" sz="2100" b="1" dirty="0" smtClean="0">
                <a:solidFill>
                  <a:schemeClr val="tx1"/>
                </a:solidFill>
              </a:rPr>
              <a:t>=true (hdfs-site.xml)</a:t>
            </a:r>
            <a:endParaRPr lang="en-US" sz="2100" b="1" dirty="0">
              <a:solidFill>
                <a:schemeClr val="tx1"/>
              </a:solidFill>
            </a:endParaRPr>
          </a:p>
          <a:p>
            <a:r>
              <a:rPr lang="en-US" sz="2300" b="1" dirty="0">
                <a:solidFill>
                  <a:srgbClr val="FF0000"/>
                </a:solidFill>
              </a:rPr>
              <a:t>5) Heap Size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</a:t>
            </a:r>
            <a:r>
              <a:rPr lang="en-US" sz="2000" b="1" dirty="0">
                <a:solidFill>
                  <a:schemeClr val="tx1"/>
                </a:solidFill>
              </a:rPr>
              <a:t>Min &amp; Max heap size introduced instead of default value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2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" y="33130"/>
            <a:ext cx="3558745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52452" y="5883964"/>
            <a:ext cx="238539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96590C-EEDF-424C-BB1B-A67E39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2" y="1903887"/>
            <a:ext cx="7178336" cy="39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66" y="0"/>
            <a:ext cx="10018713" cy="7405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Hadoop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2" y="1558344"/>
            <a:ext cx="8422783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11234145" cy="68911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Hadoop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0" y="1146219"/>
            <a:ext cx="9488557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9467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Hadoop Architecture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2" y="1497496"/>
            <a:ext cx="10457690" cy="4413726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HDFS  - a distributed storage - batch processing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MapReduce – a distributed  processing  - partitioned  parallel processing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Cluster     -  an effective Network Serialization</a:t>
            </a:r>
          </a:p>
          <a:p>
            <a:endParaRPr lang="en-US" b="1" dirty="0"/>
          </a:p>
          <a:p>
            <a:r>
              <a:rPr lang="en-US" b="1" dirty="0"/>
              <a:t>Both HDFS &amp; MapReduce was derived from </a:t>
            </a:r>
            <a:r>
              <a:rPr lang="en-US" b="1" dirty="0">
                <a:solidFill>
                  <a:srgbClr val="FF0000"/>
                </a:solidFill>
              </a:rPr>
              <a:t>Google’s GFS &amp; MapReduce</a:t>
            </a:r>
          </a:p>
        </p:txBody>
      </p:sp>
    </p:spTree>
    <p:extLst>
      <p:ext uri="{BB962C8B-B14F-4D97-AF65-F5344CB8AC3E}">
        <p14:creationId xmlns:p14="http://schemas.microsoft.com/office/powerpoint/2010/main" val="19086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132522"/>
            <a:ext cx="11251233" cy="83488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16" y="1311965"/>
            <a:ext cx="11569283" cy="5022573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6200" b="1" dirty="0" err="1">
                <a:solidFill>
                  <a:srgbClr val="FF0000"/>
                </a:solidFill>
              </a:rPr>
              <a:t>NameNode</a:t>
            </a:r>
            <a:r>
              <a:rPr lang="en-US" sz="6200" b="1" dirty="0">
                <a:solidFill>
                  <a:srgbClr val="FF0000"/>
                </a:solidFill>
              </a:rPr>
              <a:t>  (Master Node) </a:t>
            </a:r>
            <a:r>
              <a:rPr lang="en-US" sz="6200" b="1" dirty="0"/>
              <a:t>         		 </a:t>
            </a:r>
            <a:r>
              <a:rPr lang="en-US" sz="6200" b="1" dirty="0">
                <a:sym typeface="Wingdings" panose="05000000000000000000" pitchFamily="2" charset="2"/>
              </a:rPr>
              <a:t>  Maintains  Metadata</a:t>
            </a:r>
          </a:p>
          <a:p>
            <a:endParaRPr lang="en-US" sz="6200" b="1" dirty="0"/>
          </a:p>
          <a:p>
            <a:r>
              <a:rPr lang="en-US" sz="6200" b="1" dirty="0">
                <a:solidFill>
                  <a:srgbClr val="FF0000"/>
                </a:solidFill>
              </a:rPr>
              <a:t>Metadata</a:t>
            </a:r>
            <a:r>
              <a:rPr lang="en-US" sz="6200" b="1" dirty="0"/>
              <a:t>					           	 </a:t>
            </a:r>
            <a:r>
              <a:rPr lang="en-US" sz="6200" b="1" dirty="0">
                <a:sym typeface="Wingdings" panose="05000000000000000000" pitchFamily="2" charset="2"/>
              </a:rPr>
              <a:t>  </a:t>
            </a:r>
            <a:r>
              <a:rPr lang="en-US" sz="6200" b="1" dirty="0" err="1">
                <a:sym typeface="Wingdings" panose="05000000000000000000" pitchFamily="2" charset="2"/>
              </a:rPr>
              <a:t>FileName</a:t>
            </a:r>
            <a:r>
              <a:rPr lang="en-US" sz="6200" b="1" dirty="0">
                <a:sym typeface="Wingdings" panose="05000000000000000000" pitchFamily="2" charset="2"/>
              </a:rPr>
              <a:t>, </a:t>
            </a:r>
            <a:r>
              <a:rPr lang="en-US" sz="6200" b="1" dirty="0" err="1">
                <a:sym typeface="Wingdings" panose="05000000000000000000" pitchFamily="2" charset="2"/>
              </a:rPr>
              <a:t>FileSize</a:t>
            </a:r>
            <a:r>
              <a:rPr lang="en-US" sz="6200" b="1" dirty="0">
                <a:sym typeface="Wingdings" panose="05000000000000000000" pitchFamily="2" charset="2"/>
              </a:rPr>
              <a:t>, Block ID, Block Size</a:t>
            </a:r>
            <a:endParaRPr lang="en-US" sz="6200" b="1" dirty="0"/>
          </a:p>
          <a:p>
            <a:pPr marL="0" indent="0">
              <a:buNone/>
            </a:pPr>
            <a:r>
              <a:rPr lang="en-US" sz="6200" b="1" dirty="0"/>
              <a:t>                                                                  	       </a:t>
            </a:r>
            <a:r>
              <a:rPr lang="en-US" sz="6200" b="1" dirty="0" err="1"/>
              <a:t>No.of</a:t>
            </a:r>
            <a:r>
              <a:rPr lang="en-US" sz="6200" b="1" dirty="0"/>
              <a:t> Replications, User, </a:t>
            </a:r>
            <a:r>
              <a:rPr lang="en-US" sz="6200" b="1" dirty="0" err="1"/>
              <a:t>Pwd</a:t>
            </a:r>
            <a:r>
              <a:rPr lang="en-US" sz="6200" b="1" dirty="0"/>
              <a:t>, Timestamp</a:t>
            </a:r>
          </a:p>
          <a:p>
            <a:pPr marL="0" indent="0">
              <a:buNone/>
            </a:pPr>
            <a:r>
              <a:rPr lang="en-US" sz="6200" b="1" dirty="0"/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6200" b="1" dirty="0"/>
              <a:t>                                                             		 </a:t>
            </a:r>
            <a:r>
              <a:rPr lang="en-US" sz="6200" b="1" dirty="0">
                <a:sym typeface="Wingdings" panose="05000000000000000000" pitchFamily="2" charset="2"/>
              </a:rPr>
              <a:t>  </a:t>
            </a:r>
            <a:r>
              <a:rPr lang="en-US" sz="6200" b="1" dirty="0" err="1">
                <a:sym typeface="Wingdings" panose="05000000000000000000" pitchFamily="2" charset="2"/>
              </a:rPr>
              <a:t>NameSpace</a:t>
            </a:r>
            <a:r>
              <a:rPr lang="en-US" sz="6200" b="1" dirty="0">
                <a:sym typeface="Wingdings" panose="05000000000000000000" pitchFamily="2" charset="2"/>
              </a:rPr>
              <a:t> Management   &amp;</a:t>
            </a:r>
            <a:r>
              <a:rPr lang="en-US" sz="6200" b="1" dirty="0"/>
              <a:t>    </a:t>
            </a:r>
          </a:p>
          <a:p>
            <a:pPr marL="0" indent="0">
              <a:buNone/>
            </a:pPr>
            <a:r>
              <a:rPr lang="en-US" sz="6200" b="1" dirty="0"/>
              <a:t>                                                              		      Block Pool  Management</a:t>
            </a:r>
          </a:p>
          <a:p>
            <a:pPr marL="0" indent="0">
              <a:buNone/>
            </a:pPr>
            <a:endParaRPr lang="en-US" sz="6200" b="1" dirty="0"/>
          </a:p>
          <a:p>
            <a:r>
              <a:rPr lang="en-US" sz="6200" b="1" dirty="0" err="1">
                <a:solidFill>
                  <a:srgbClr val="FF0000"/>
                </a:solidFill>
              </a:rPr>
              <a:t>NameSpace</a:t>
            </a:r>
            <a:r>
              <a:rPr lang="en-US" sz="6200" b="1" dirty="0"/>
              <a:t>						 </a:t>
            </a:r>
            <a:r>
              <a:rPr lang="en-US" sz="6200" b="1" dirty="0">
                <a:sym typeface="Wingdings" panose="05000000000000000000" pitchFamily="2" charset="2"/>
              </a:rPr>
              <a:t></a:t>
            </a:r>
            <a:r>
              <a:rPr lang="en-US" sz="6200" b="1" dirty="0"/>
              <a:t> An in-memory file-system of Files &amp; Folders</a:t>
            </a:r>
          </a:p>
          <a:p>
            <a:r>
              <a:rPr lang="en-US" sz="6200" b="1" dirty="0" err="1">
                <a:solidFill>
                  <a:srgbClr val="FF0000"/>
                </a:solidFill>
              </a:rPr>
              <a:t>BlockPool</a:t>
            </a:r>
            <a:r>
              <a:rPr lang="en-US" sz="6200" b="1" dirty="0"/>
              <a:t>					     		 </a:t>
            </a:r>
            <a:r>
              <a:rPr lang="en-US" sz="6200" b="1" dirty="0">
                <a:sym typeface="Wingdings" panose="05000000000000000000" pitchFamily="2" charset="2"/>
              </a:rPr>
              <a:t> </a:t>
            </a:r>
            <a:r>
              <a:rPr lang="en-US" sz="6200" b="1" dirty="0" err="1">
                <a:sym typeface="Wingdings" panose="05000000000000000000" pitchFamily="2" charset="2"/>
              </a:rPr>
              <a:t>DataNode’s</a:t>
            </a:r>
            <a:r>
              <a:rPr lang="en-US" sz="6200" b="1" dirty="0">
                <a:sym typeface="Wingdings" panose="05000000000000000000" pitchFamily="2" charset="2"/>
              </a:rPr>
              <a:t> block id &amp; IP Address are maintained in </a:t>
            </a:r>
            <a:r>
              <a:rPr lang="en-US" sz="6200" b="1" dirty="0" err="1">
                <a:sym typeface="Wingdings" panose="05000000000000000000" pitchFamily="2" charset="2"/>
              </a:rPr>
              <a:t>NNode’s</a:t>
            </a:r>
            <a:r>
              <a:rPr lang="en-US" sz="6200" b="1" dirty="0">
                <a:sym typeface="Wingdings" panose="05000000000000000000" pitchFamily="2" charset="2"/>
              </a:rPr>
              <a:t> memory</a:t>
            </a:r>
            <a:endParaRPr lang="en-US" sz="6200" b="1" dirty="0"/>
          </a:p>
          <a:p>
            <a:pPr marL="0" indent="0">
              <a:buNone/>
            </a:pPr>
            <a:r>
              <a:rPr lang="en-US" sz="6200" b="1" dirty="0"/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US" sz="6200" b="1" dirty="0"/>
              <a:t>      </a:t>
            </a:r>
            <a:r>
              <a:rPr lang="en-US" sz="6200" b="1" dirty="0">
                <a:solidFill>
                  <a:srgbClr val="FF0000"/>
                </a:solidFill>
              </a:rPr>
              <a:t>Metadata file in disk</a:t>
            </a:r>
            <a:r>
              <a:rPr lang="en-US" sz="6200" b="1" dirty="0"/>
              <a:t>                               </a:t>
            </a:r>
            <a:r>
              <a:rPr lang="en-US" sz="6200" b="1" dirty="0">
                <a:sym typeface="Wingdings" panose="05000000000000000000" pitchFamily="2" charset="2"/>
              </a:rPr>
              <a:t>  </a:t>
            </a:r>
            <a:r>
              <a:rPr lang="en-US" sz="6200" b="1" dirty="0" err="1" smtClean="0">
                <a:sym typeface="Wingdings" panose="05000000000000000000" pitchFamily="2" charset="2"/>
              </a:rPr>
              <a:t>FSImage</a:t>
            </a:r>
            <a:r>
              <a:rPr lang="en-US" sz="6200" b="1" dirty="0" smtClean="0">
                <a:sym typeface="Wingdings" panose="05000000000000000000" pitchFamily="2" charset="2"/>
              </a:rPr>
              <a:t>     </a:t>
            </a:r>
            <a:r>
              <a:rPr lang="en-US" sz="6200" b="1" dirty="0">
                <a:sym typeface="Wingdings" panose="05000000000000000000" pitchFamily="2" charset="2"/>
              </a:rPr>
              <a:t>(permanent  file – Historical information)</a:t>
            </a:r>
          </a:p>
          <a:p>
            <a:pPr marL="0" indent="0">
              <a:buNone/>
            </a:pPr>
            <a:r>
              <a:rPr lang="en-US" sz="6200" b="1" dirty="0">
                <a:sym typeface="Wingdings" panose="05000000000000000000" pitchFamily="2" charset="2"/>
              </a:rPr>
              <a:t>								       	      Edits.log      (temporary  file  - Current  information)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         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2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6" y="0"/>
            <a:ext cx="11329626" cy="83600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2" y="1191938"/>
            <a:ext cx="9646600" cy="54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7" y="0"/>
            <a:ext cx="11343998" cy="67586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914399"/>
            <a:ext cx="10829108" cy="5617029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SecondaryNode</a:t>
            </a:r>
            <a:r>
              <a:rPr lang="en-US" b="1" dirty="0">
                <a:solidFill>
                  <a:srgbClr val="FF0000"/>
                </a:solidFill>
              </a:rPr>
              <a:t>   		</a:t>
            </a:r>
            <a:r>
              <a:rPr lang="en-US" b="1" dirty="0"/>
              <a:t>    		 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 Maintains  backup of </a:t>
            </a:r>
            <a:r>
              <a:rPr lang="en-US" b="1" dirty="0" err="1">
                <a:sym typeface="Wingdings" panose="05000000000000000000" pitchFamily="2" charset="2"/>
              </a:rPr>
              <a:t>NameNode’s</a:t>
            </a:r>
            <a:r>
              <a:rPr lang="en-US" b="1" dirty="0">
                <a:sym typeface="Wingdings" panose="05000000000000000000" pitchFamily="2" charset="2"/>
              </a:rPr>
              <a:t>  metadata</a:t>
            </a:r>
          </a:p>
          <a:p>
            <a:pPr marL="0" indent="0">
              <a:buNone/>
            </a:pPr>
            <a:r>
              <a:rPr lang="en-US" b="1" dirty="0"/>
              <a:t>					                	              </a:t>
            </a:r>
            <a:r>
              <a:rPr lang="en-US" b="1" dirty="0">
                <a:sym typeface="Wingdings" panose="05000000000000000000" pitchFamily="2" charset="2"/>
              </a:rPr>
              <a:t>   Stand</a:t>
            </a:r>
            <a:r>
              <a:rPr lang="en-US" sz="2000" b="1" dirty="0">
                <a:sym typeface="Wingdings" panose="05000000000000000000" pitchFamily="2" charset="2"/>
              </a:rPr>
              <a:t> by Node </a:t>
            </a:r>
            <a:r>
              <a:rPr lang="en-US" sz="2000" b="1" dirty="0"/>
              <a:t>                                                                                   </a:t>
            </a:r>
            <a:r>
              <a:rPr lang="en-US" b="1" dirty="0"/>
              <a:t>                                                          			                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			     </a:t>
            </a:r>
            <a:r>
              <a:rPr lang="en-US" b="1" dirty="0">
                <a:sym typeface="Wingdings" panose="05000000000000000000" pitchFamily="2" charset="2"/>
              </a:rPr>
              <a:t>   FS Image &amp; Edits.log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						 	     Check pointing (Merge Edits with FS Image)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     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NameNode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b="1" dirty="0">
                <a:sym typeface="Wingdings" panose="05000000000000000000" pitchFamily="2" charset="2"/>
              </a:rPr>
              <a:t>        		   	  	      New FS Image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    Checkpoint  (default)</a:t>
            </a:r>
            <a:r>
              <a:rPr lang="en-US" b="1" dirty="0">
                <a:sym typeface="Wingdings" panose="05000000000000000000" pitchFamily="2" charset="2"/>
              </a:rPr>
              <a:t>				    1)  edit.log size is full or exceeds size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							        2)  edit.log received more than one-million transactions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							        3)   Regularly at every one-hour intervals 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							       		  </a:t>
            </a:r>
            <a:r>
              <a:rPr lang="en-US" dirty="0"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9" y="0"/>
            <a:ext cx="11211476" cy="70236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620" y="1015873"/>
            <a:ext cx="10299858" cy="54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9" y="0"/>
            <a:ext cx="11330744" cy="940904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Architecture (Rack)</a:t>
            </a:r>
          </a:p>
        </p:txBody>
      </p:sp>
      <p:pic>
        <p:nvPicPr>
          <p:cNvPr id="2050" name="Picture 2" descr="Image result for hdfs rack server replication imag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920" y="1638601"/>
            <a:ext cx="8905461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32" y="940904"/>
            <a:ext cx="3383638" cy="6976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3A494C-AA7A-40A0-8DE1-81F844B6653C}"/>
              </a:ext>
            </a:extLst>
          </p:cNvPr>
          <p:cNvSpPr/>
          <p:nvPr/>
        </p:nvSpPr>
        <p:spPr>
          <a:xfrm>
            <a:off x="1384920" y="6268278"/>
            <a:ext cx="1011810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Rack – Multiple Data Nodes (50-100) arranged in one network switch(Ethernet)</a:t>
            </a:r>
          </a:p>
        </p:txBody>
      </p:sp>
    </p:spTree>
    <p:extLst>
      <p:ext uri="{BB962C8B-B14F-4D97-AF65-F5344CB8AC3E}">
        <p14:creationId xmlns:p14="http://schemas.microsoft.com/office/powerpoint/2010/main" val="37803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2575</TotalTime>
  <Words>1084</Words>
  <Application>Microsoft Office PowerPoint</Application>
  <PresentationFormat>Widescreen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Hadoop Architecture</vt:lpstr>
      <vt:lpstr>Hadoop Architecture</vt:lpstr>
      <vt:lpstr>Hadoop Architecture </vt:lpstr>
      <vt:lpstr>Hadoop Architecture</vt:lpstr>
      <vt:lpstr>Hadoop Architecture</vt:lpstr>
      <vt:lpstr>Hadoop Architecture</vt:lpstr>
      <vt:lpstr>Hadoop  Architecture</vt:lpstr>
      <vt:lpstr>Hadoop Architecture (Rack)</vt:lpstr>
      <vt:lpstr>NameNode  - High Availability</vt:lpstr>
      <vt:lpstr>HDFS Process – Work-flow</vt:lpstr>
      <vt:lpstr>Hadoop Execution Modes</vt:lpstr>
      <vt:lpstr>Hadoop_ v1 &amp; v2</vt:lpstr>
      <vt:lpstr>YARN    - Yet Another Resource Negotiator </vt:lpstr>
      <vt:lpstr>Master – Slave  Architecture</vt:lpstr>
      <vt:lpstr>Master - Slave Architecture</vt:lpstr>
      <vt:lpstr>Hadoop Version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Lenovo</cp:lastModifiedBy>
  <cp:revision>208</cp:revision>
  <dcterms:created xsi:type="dcterms:W3CDTF">2015-05-07T06:13:36Z</dcterms:created>
  <dcterms:modified xsi:type="dcterms:W3CDTF">2021-08-28T07:07:20Z</dcterms:modified>
</cp:coreProperties>
</file>