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1" r:id="rId3"/>
    <p:sldId id="274" r:id="rId4"/>
    <p:sldId id="279" r:id="rId5"/>
    <p:sldId id="278" r:id="rId6"/>
    <p:sldId id="291" r:id="rId7"/>
    <p:sldId id="275" r:id="rId8"/>
    <p:sldId id="276" r:id="rId9"/>
    <p:sldId id="277" r:id="rId10"/>
    <p:sldId id="292" r:id="rId11"/>
    <p:sldId id="293" r:id="rId12"/>
    <p:sldId id="295" r:id="rId13"/>
    <p:sldId id="296" r:id="rId14"/>
    <p:sldId id="297" r:id="rId15"/>
    <p:sldId id="302" r:id="rId16"/>
    <p:sldId id="294" r:id="rId17"/>
    <p:sldId id="298" r:id="rId18"/>
    <p:sldId id="300" r:id="rId19"/>
    <p:sldId id="29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u Varadharajan" initials="VV" lastIdx="0" clrIdx="0">
    <p:extLst>
      <p:ext uri="{19B8F6BF-5375-455C-9EA6-DF929625EA0E}">
        <p15:presenceInfo xmlns:p15="http://schemas.microsoft.com/office/powerpoint/2012/main" userId="790681957f47a7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BDEEFF"/>
    <a:srgbClr val="CAA43A"/>
    <a:srgbClr val="888A76"/>
    <a:srgbClr val="FFCC99"/>
    <a:srgbClr val="CC0000"/>
    <a:srgbClr val="CDB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99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8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00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6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2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7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A7D7-3D0F-41E3-B3F4-72CB34ADF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3" y="0"/>
            <a:ext cx="355874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6" y="2022101"/>
            <a:ext cx="4262907" cy="87564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911379" y="3168203"/>
            <a:ext cx="6830331" cy="275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 err="1">
                <a:latin typeface="Calibri" panose="020F0502020204030204" pitchFamily="34" charset="0"/>
              </a:rPr>
              <a:t>Bigdata</a:t>
            </a:r>
            <a:r>
              <a:rPr lang="en-US" sz="3200" dirty="0">
                <a:latin typeface="Calibri" panose="020F0502020204030204" pitchFamily="34" charset="0"/>
              </a:rPr>
              <a:t>   &amp; Hadoop</a:t>
            </a:r>
          </a:p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by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Vasu</a:t>
            </a:r>
          </a:p>
        </p:txBody>
      </p:sp>
    </p:spTree>
    <p:extLst>
      <p:ext uri="{BB962C8B-B14F-4D97-AF65-F5344CB8AC3E}">
        <p14:creationId xmlns:p14="http://schemas.microsoft.com/office/powerpoint/2010/main" val="3233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06018"/>
            <a:ext cx="11266074" cy="72887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1046922"/>
            <a:ext cx="10868508" cy="5539408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View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View behaves like a table in Hive </a:t>
            </a:r>
          </a:p>
          <a:p>
            <a:r>
              <a:rPr lang="en-US" b="1" dirty="0">
                <a:solidFill>
                  <a:schemeClr val="tx1"/>
                </a:solidFill>
              </a:rPr>
              <a:t>A logical entity , a virtual table” does not store like a table set</a:t>
            </a:r>
          </a:p>
          <a:p>
            <a:r>
              <a:rPr lang="en-US" b="1" dirty="0">
                <a:solidFill>
                  <a:srgbClr val="FF0000"/>
                </a:solidFill>
              </a:rPr>
              <a:t>Generates data from base table  . Using Join , two or more tables can be combined</a:t>
            </a:r>
          </a:p>
          <a:p>
            <a:r>
              <a:rPr lang="en-US" b="1" dirty="0">
                <a:solidFill>
                  <a:schemeClr val="tx1"/>
                </a:solidFill>
              </a:rPr>
              <a:t>Stores as any result set data . Does not store the result set in disk (</a:t>
            </a:r>
            <a:r>
              <a:rPr lang="en-US" b="1" dirty="0">
                <a:solidFill>
                  <a:srgbClr val="FF0000"/>
                </a:solidFill>
              </a:rPr>
              <a:t>Non-Materialized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Materialized View</a:t>
            </a:r>
          </a:p>
          <a:p>
            <a:r>
              <a:rPr lang="en-US" b="1" dirty="0"/>
              <a:t>Materialized view of a query is same as View but stores the result set in disk.  Fast . </a:t>
            </a:r>
          </a:p>
          <a:p>
            <a:r>
              <a:rPr lang="en-US" b="1" dirty="0">
                <a:solidFill>
                  <a:schemeClr val="tx1"/>
                </a:solidFill>
              </a:rPr>
              <a:t>Materialized views are NOT supported by Hive  from version 3.0 onwards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4.7.1</a:t>
            </a:r>
            <a:r>
              <a:rPr lang="en-US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06018"/>
            <a:ext cx="11279326" cy="76862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874644"/>
            <a:ext cx="9925879" cy="5983356"/>
          </a:xfrm>
        </p:spPr>
        <p:txBody>
          <a:bodyPr>
            <a:normAutofit fontScale="25000" lnSpcReduction="20000"/>
          </a:bodyPr>
          <a:lstStyle/>
          <a:p>
            <a:endParaRPr lang="en-US" b="1" dirty="0"/>
          </a:p>
          <a:p>
            <a:r>
              <a:rPr lang="en-US" sz="7200" b="1" dirty="0">
                <a:solidFill>
                  <a:srgbClr val="FF0000"/>
                </a:solidFill>
              </a:rPr>
              <a:t>Index 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 smtClean="0">
                <a:solidFill>
                  <a:srgbClr val="FF0000"/>
                </a:solidFill>
              </a:rPr>
              <a:t>Index is a </a:t>
            </a:r>
            <a:r>
              <a:rPr lang="en-US" sz="7200" b="1" dirty="0">
                <a:solidFill>
                  <a:srgbClr val="FF0000"/>
                </a:solidFill>
              </a:rPr>
              <a:t>data processing technique to retrieve the data quickly </a:t>
            </a:r>
            <a:r>
              <a:rPr lang="en-US" sz="7200" b="1" dirty="0" smtClean="0">
                <a:solidFill>
                  <a:srgbClr val="FF0000"/>
                </a:solidFill>
              </a:rPr>
              <a:t>from the </a:t>
            </a:r>
            <a:r>
              <a:rPr lang="en-US" sz="7200" b="1" dirty="0">
                <a:solidFill>
                  <a:srgbClr val="FF0000"/>
                </a:solidFill>
              </a:rPr>
              <a:t>high voluminous dataset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>
                <a:solidFill>
                  <a:schemeClr val="tx1"/>
                </a:solidFill>
              </a:rPr>
              <a:t>Indexes are pointers that reference to a specific column in a table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>
                <a:solidFill>
                  <a:srgbClr val="FF0000"/>
                </a:solidFill>
              </a:rPr>
              <a:t>Two type of index :  Compact &amp; Bitmap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>
                <a:solidFill>
                  <a:schemeClr val="tx1"/>
                </a:solidFill>
              </a:rPr>
              <a:t>Compact  creates a index table  with block offset value </a:t>
            </a:r>
          </a:p>
          <a:p>
            <a:r>
              <a:rPr lang="en-US" sz="7200" b="1" dirty="0"/>
              <a:t>Bitmap index stores the combination of value and list of rows as a digital image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US" sz="7200" b="1" dirty="0">
              <a:solidFill>
                <a:schemeClr val="tx1"/>
              </a:solidFill>
            </a:endParaRPr>
          </a:p>
          <a:p>
            <a:r>
              <a:rPr lang="en-US" sz="7200" b="1" dirty="0">
                <a:solidFill>
                  <a:schemeClr val="tx1"/>
                </a:solidFill>
              </a:rPr>
              <a:t>To rename, index – use - Alter index . To remove, drop index 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>
                <a:solidFill>
                  <a:srgbClr val="FF0000"/>
                </a:solidFill>
              </a:rPr>
              <a:t>Indexing Is removed in Version 3.0  (</a:t>
            </a:r>
            <a:r>
              <a:rPr lang="en-US" sz="7200" b="1" dirty="0">
                <a:solidFill>
                  <a:schemeClr val="tx1"/>
                </a:solidFill>
              </a:rPr>
              <a:t>Columnar file format provides indexing</a:t>
            </a:r>
            <a:r>
              <a:rPr lang="en-US" sz="7200" b="1" dirty="0">
                <a:solidFill>
                  <a:srgbClr val="FF0000"/>
                </a:solidFill>
              </a:rPr>
              <a:t> -parquet &amp; orc ) </a:t>
            </a:r>
          </a:p>
          <a:p>
            <a:r>
              <a:rPr lang="en-US" sz="72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sz="72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72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4.8.1</a:t>
            </a:r>
            <a:r>
              <a:rPr lang="en-US" sz="7200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72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8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106018"/>
            <a:ext cx="11226317" cy="72887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Writing to File &amp; Inserting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09" y="1338470"/>
            <a:ext cx="10232403" cy="489542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sz="2000" b="1" dirty="0">
                <a:solidFill>
                  <a:srgbClr val="FF0000"/>
                </a:solidFill>
              </a:rPr>
              <a:t>Insert data 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Insert into table  … append data into an existing table (historical data)</a:t>
            </a:r>
          </a:p>
          <a:p>
            <a:r>
              <a:rPr lang="en-US" b="1" dirty="0">
                <a:solidFill>
                  <a:schemeClr val="tx1"/>
                </a:solidFill>
              </a:rPr>
              <a:t>Insert overwrite table – Create/Write new or an existing table (current data)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Write to a file (</a:t>
            </a:r>
            <a:r>
              <a:rPr lang="en-US" b="1" dirty="0" err="1">
                <a:solidFill>
                  <a:srgbClr val="FF0000"/>
                </a:solidFill>
              </a:rPr>
              <a:t>hdfs</a:t>
            </a:r>
            <a:r>
              <a:rPr lang="en-US" b="1" dirty="0">
                <a:solidFill>
                  <a:srgbClr val="FF0000"/>
                </a:solidFill>
              </a:rPr>
              <a:t> or local)</a:t>
            </a:r>
          </a:p>
          <a:p>
            <a:r>
              <a:rPr lang="en-US" b="1" dirty="0">
                <a:solidFill>
                  <a:schemeClr val="tx1"/>
                </a:solidFill>
              </a:rPr>
              <a:t>Insert overwrite directory – create an </a:t>
            </a:r>
            <a:r>
              <a:rPr lang="en-US" b="1" dirty="0" err="1">
                <a:solidFill>
                  <a:schemeClr val="tx1"/>
                </a:solidFill>
              </a:rPr>
              <a:t>hdfs</a:t>
            </a:r>
            <a:r>
              <a:rPr lang="en-US" b="1" dirty="0">
                <a:solidFill>
                  <a:schemeClr val="tx1"/>
                </a:solidFill>
              </a:rPr>
              <a:t> file in the target location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4.9.1</a:t>
            </a:r>
            <a:r>
              <a:rPr lang="en-US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106017"/>
            <a:ext cx="11292578" cy="67586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Alter table &amp;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1113183"/>
            <a:ext cx="10868508" cy="5141843"/>
          </a:xfrm>
        </p:spPr>
        <p:txBody>
          <a:bodyPr>
            <a:normAutofit fontScale="47500" lnSpcReduction="20000"/>
          </a:bodyPr>
          <a:lstStyle/>
          <a:p>
            <a:endParaRPr lang="en-US" b="1" dirty="0"/>
          </a:p>
          <a:p>
            <a:r>
              <a:rPr lang="en-US" sz="4200" b="1" dirty="0">
                <a:solidFill>
                  <a:srgbClr val="FF0000"/>
                </a:solidFill>
              </a:rPr>
              <a:t>Alter table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3800" b="1" dirty="0">
                <a:solidFill>
                  <a:schemeClr val="tx1"/>
                </a:solidFill>
              </a:rPr>
              <a:t>Hive supports modifying the table</a:t>
            </a:r>
          </a:p>
          <a:p>
            <a:r>
              <a:rPr lang="en-US" sz="3800" b="1" dirty="0">
                <a:solidFill>
                  <a:schemeClr val="tx1"/>
                </a:solidFill>
              </a:rPr>
              <a:t>ADD Column</a:t>
            </a:r>
          </a:p>
          <a:p>
            <a:r>
              <a:rPr lang="en-US" sz="3800" b="1" dirty="0">
                <a:solidFill>
                  <a:schemeClr val="tx1"/>
                </a:solidFill>
              </a:rPr>
              <a:t>Change Column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Alter Partition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Hive supports modifying the partitioned column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ADD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Drop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45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Refer </a:t>
            </a:r>
            <a:r>
              <a:rPr lang="en-US" sz="30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0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4.10.1</a:t>
            </a:r>
            <a:r>
              <a:rPr lang="en-US" sz="3000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0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9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06018"/>
            <a:ext cx="11279326" cy="78850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JSON &amp; XML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298712"/>
            <a:ext cx="10124662" cy="4916557"/>
          </a:xfrm>
        </p:spPr>
        <p:txBody>
          <a:bodyPr>
            <a:normAutofit fontScale="32500" lnSpcReduction="20000"/>
          </a:bodyPr>
          <a:lstStyle/>
          <a:p>
            <a:endParaRPr lang="en-US" b="1" dirty="0"/>
          </a:p>
          <a:p>
            <a:r>
              <a:rPr lang="en-US" sz="7200" b="1" dirty="0">
                <a:solidFill>
                  <a:schemeClr val="tx1"/>
                </a:solidFill>
              </a:rPr>
              <a:t>In Hive </a:t>
            </a:r>
          </a:p>
          <a:p>
            <a:endParaRPr lang="en-US" sz="7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Add Json Jar  (library) file</a:t>
            </a:r>
          </a:p>
          <a:p>
            <a:pPr marL="0" indent="0">
              <a:buNone/>
            </a:pPr>
            <a:r>
              <a:rPr lang="en-US" sz="6200" b="1" dirty="0">
                <a:solidFill>
                  <a:schemeClr val="tx1"/>
                </a:solidFill>
                <a:latin typeface="Trebuchet MS" panose="020B0603020202020204" pitchFamily="34" charset="0"/>
              </a:rPr>
              <a:t>Create table, &amp; load data </a:t>
            </a:r>
          </a:p>
          <a:p>
            <a:pPr marL="0" indent="0">
              <a:buNone/>
            </a:pPr>
            <a:endParaRPr lang="en-US" sz="6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6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Add XML  (library) Jar file</a:t>
            </a:r>
          </a:p>
          <a:p>
            <a:pPr marL="0" indent="0">
              <a:buNone/>
            </a:pPr>
            <a:r>
              <a:rPr lang="en-US" sz="6200" b="1" dirty="0">
                <a:solidFill>
                  <a:schemeClr val="tx1"/>
                </a:solidFill>
                <a:latin typeface="Trebuchet MS" panose="020B0603020202020204" pitchFamily="34" charset="0"/>
              </a:rPr>
              <a:t>Create table, &amp; load data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sz="3600" b="1" dirty="0">
              <a:solidFill>
                <a:schemeClr val="tx1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64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sz="64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64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4.11.1</a:t>
            </a:r>
            <a:r>
              <a:rPr lang="en-US" sz="6400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7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06018"/>
            <a:ext cx="11279326" cy="78850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Parquet  , ORC &amp; Avro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298712"/>
            <a:ext cx="10124662" cy="5314123"/>
          </a:xfrm>
        </p:spPr>
        <p:txBody>
          <a:bodyPr>
            <a:normAutofit fontScale="25000" lnSpcReduction="20000"/>
          </a:bodyPr>
          <a:lstStyle/>
          <a:p>
            <a:endParaRPr lang="en-US" b="1" dirty="0"/>
          </a:p>
          <a:p>
            <a:pPr marL="0" indent="0">
              <a:buNone/>
            </a:pPr>
            <a:endParaRPr lang="en-US" sz="7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rgbClr val="FF0000"/>
                </a:solidFill>
              </a:rPr>
              <a:t>Parquet  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Cloudera stores binary data in column oriented  manner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less storage, Efficient  Compression (75%),  Good query performance , Less I/O read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Good  to use Parquet format in Spark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 </a:t>
            </a:r>
            <a:endParaRPr lang="en-US" sz="7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rgbClr val="FF0000"/>
                </a:solidFill>
              </a:rPr>
              <a:t>ORC  </a:t>
            </a:r>
            <a:endParaRPr lang="en-US" sz="72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Optimized Row Columnar developed by Horton works, group the row data as stripes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Support ACID Properties . Best suited for Hive Transaction Table, Vectorized  reads.  Good     compression ratio</a:t>
            </a:r>
          </a:p>
          <a:p>
            <a:pPr marL="0" indent="0">
              <a:buNone/>
            </a:pPr>
            <a:endParaRPr lang="en-US" sz="7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rgbClr val="FF0000"/>
                </a:solidFill>
              </a:rPr>
              <a:t>Avro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is open source data format provides Row oriented storage format , file is in the form of JSON , provides data serialization </a:t>
            </a:r>
          </a:p>
          <a:p>
            <a:pPr marL="0" indent="0">
              <a:buNone/>
            </a:pPr>
            <a:endParaRPr lang="en-US" sz="7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7200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sz="3600" b="1" dirty="0">
              <a:solidFill>
                <a:schemeClr val="tx1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64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sz="64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64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4.11.1</a:t>
            </a:r>
            <a:r>
              <a:rPr lang="en-US" sz="6400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6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106018"/>
            <a:ext cx="11252822" cy="71561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User Defined Functions (UDF)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1258957"/>
            <a:ext cx="10868508" cy="4974933"/>
          </a:xfrm>
        </p:spPr>
        <p:txBody>
          <a:bodyPr/>
          <a:lstStyle/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User Defined Functions  (UDF)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Hive User Defined Functions are  custom functions to process records or groups of records.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Used Defined Aggregation Function (UDAF)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UDAF processes one or several columns of several input rows and outputs one value. It is commonly used together with the GROUP operator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4.12.1</a:t>
            </a:r>
            <a:r>
              <a:rPr lang="en-US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8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106018"/>
            <a:ext cx="11213065" cy="78850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Executing Scripts (</a:t>
            </a:r>
            <a:r>
              <a:rPr lang="en-US" b="1" dirty="0">
                <a:solidFill>
                  <a:schemeClr val="tx1"/>
                </a:solidFill>
              </a:rPr>
              <a:t>Automation process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1" y="1232452"/>
            <a:ext cx="10775742" cy="523460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 file creation</a:t>
            </a:r>
          </a:p>
          <a:p>
            <a:pPr marL="0" indent="0">
              <a:buNone/>
            </a:pPr>
            <a:endParaRPr lang="en-US" sz="42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5500" b="1" dirty="0">
                <a:solidFill>
                  <a:schemeClr val="tx1"/>
                </a:solidFill>
                <a:latin typeface="Trebuchet MS" panose="020B0603020202020204" pitchFamily="34" charset="0"/>
              </a:rPr>
              <a:t>In a text file Include all your </a:t>
            </a:r>
          </a:p>
          <a:p>
            <a:pPr marL="0" indent="0">
              <a:buNone/>
            </a:pPr>
            <a:endParaRPr lang="en-US" sz="55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r>
              <a:rPr lang="en-US" sz="5500" b="1" dirty="0">
                <a:solidFill>
                  <a:srgbClr val="FF0000"/>
                </a:solidFill>
                <a:latin typeface="Trebuchet MS" panose="020B0603020202020204" pitchFamily="34" charset="0"/>
              </a:rPr>
              <a:t>Use HQL commands  to run MapReduce  to analyze data </a:t>
            </a:r>
          </a:p>
          <a:p>
            <a:r>
              <a:rPr lang="en-US" sz="5500" b="1" dirty="0">
                <a:solidFill>
                  <a:schemeClr val="tx1"/>
                </a:solidFill>
                <a:latin typeface="Trebuchet MS" panose="020B0603020202020204" pitchFamily="34" charset="0"/>
              </a:rPr>
              <a:t>Use appropriate “set commands </a:t>
            </a:r>
            <a:r>
              <a:rPr lang="en-US" sz="5500" b="1" dirty="0" err="1">
                <a:solidFill>
                  <a:schemeClr val="tx1"/>
                </a:solidFill>
                <a:latin typeface="Trebuchet MS" panose="020B0603020202020204" pitchFamily="34" charset="0"/>
              </a:rPr>
              <a:t>ie</a:t>
            </a:r>
            <a:r>
              <a:rPr lang="en-US" sz="5500" b="1" dirty="0">
                <a:solidFill>
                  <a:schemeClr val="tx1"/>
                </a:solidFill>
                <a:latin typeface="Trebuchet MS" panose="020B0603020202020204" pitchFamily="34" charset="0"/>
              </a:rPr>
              <a:t>  partition “</a:t>
            </a:r>
            <a:r>
              <a:rPr lang="en-US" sz="5500" b="1" dirty="0" err="1">
                <a:solidFill>
                  <a:schemeClr val="tx1"/>
                </a:solidFill>
                <a:latin typeface="Trebuchet MS" panose="020B0603020202020204" pitchFamily="34" charset="0"/>
              </a:rPr>
              <a:t>nonstrict</a:t>
            </a:r>
            <a:r>
              <a:rPr lang="en-US" sz="5500" b="1" dirty="0">
                <a:solidFill>
                  <a:schemeClr val="tx1"/>
                </a:solidFill>
                <a:latin typeface="Trebuchet MS" panose="020B0603020202020204" pitchFamily="34" charset="0"/>
              </a:rPr>
              <a:t> mode”</a:t>
            </a:r>
          </a:p>
          <a:p>
            <a:r>
              <a:rPr lang="en-US" sz="5500" b="1" dirty="0">
                <a:solidFill>
                  <a:srgbClr val="FF0000"/>
                </a:solidFill>
                <a:latin typeface="Trebuchet MS" panose="020B0603020202020204" pitchFamily="34" charset="0"/>
              </a:rPr>
              <a:t>Use set command to  no of mappers &amp; reduces  to run</a:t>
            </a:r>
          </a:p>
          <a:p>
            <a:pPr marL="0" indent="0">
              <a:buNone/>
            </a:pPr>
            <a:endParaRPr lang="en-US" sz="55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55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r>
              <a:rPr lang="en-US" sz="5500" b="1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Automation process (</a:t>
            </a:r>
            <a:r>
              <a:rPr lang="en-US" sz="5500" b="1" dirty="0">
                <a:solidFill>
                  <a:schemeClr val="tx1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Oozie Work flow scheduler tool</a:t>
            </a:r>
            <a:r>
              <a:rPr lang="en-US" sz="5500" b="1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5500" b="1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Oozie automation tool   is used  to  run the script at a schedule period</a:t>
            </a:r>
          </a:p>
          <a:p>
            <a:endParaRPr lang="en-US" sz="3800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45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Refer </a:t>
            </a:r>
            <a:r>
              <a:rPr lang="en-US" sz="30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0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4.13.1</a:t>
            </a:r>
            <a:r>
              <a:rPr lang="en-US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1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106018"/>
            <a:ext cx="11292578" cy="78850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Beeline – Client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09" y="1258956"/>
            <a:ext cx="10232403" cy="4704521"/>
          </a:xfrm>
        </p:spPr>
        <p:txBody>
          <a:bodyPr>
            <a:normAutofit fontScale="25000" lnSpcReduction="20000"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sz="8000" b="1" dirty="0">
                <a:solidFill>
                  <a:srgbClr val="FF0000"/>
                </a:solidFill>
                <a:latin typeface="Trebuchet MS" panose="020B0603020202020204" pitchFamily="34" charset="0"/>
              </a:rPr>
              <a:t>Beeline Client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endParaRPr lang="en-US" sz="7200" b="1" dirty="0">
              <a:solidFill>
                <a:srgbClr val="FF0000"/>
              </a:solidFill>
            </a:endParaRPr>
          </a:p>
          <a:p>
            <a:r>
              <a:rPr lang="en-US" sz="7200" b="1" dirty="0">
                <a:solidFill>
                  <a:schemeClr val="tx1"/>
                </a:solidFill>
                <a:latin typeface="Trebuchet MS" panose="020B0603020202020204" pitchFamily="34" charset="0"/>
              </a:rPr>
              <a:t>Beeline client is introduced  in Hive Server </a:t>
            </a:r>
            <a:r>
              <a:rPr lang="en-US" sz="72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2</a:t>
            </a:r>
          </a:p>
          <a:p>
            <a:pPr marL="0" indent="0">
              <a:buNone/>
            </a:pPr>
            <a:endParaRPr lang="en-US" sz="72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7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Beeline  provides faster processing </a:t>
            </a:r>
            <a:r>
              <a:rPr lang="en-US" sz="7200" b="1" dirty="0">
                <a:solidFill>
                  <a:srgbClr val="FF0000"/>
                </a:solidFill>
                <a:latin typeface="Trebuchet MS" panose="020B0603020202020204" pitchFamily="34" charset="0"/>
              </a:rPr>
              <a:t>compared to Hive client</a:t>
            </a:r>
          </a:p>
          <a:p>
            <a:endParaRPr lang="en-US" sz="7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r>
              <a:rPr lang="en-US" sz="7200" b="1" dirty="0">
                <a:solidFill>
                  <a:schemeClr val="tx1"/>
                </a:solidFill>
                <a:latin typeface="Trebuchet MS" panose="020B0603020202020204" pitchFamily="34" charset="0"/>
              </a:rPr>
              <a:t>Hive client is available in Hive sever </a:t>
            </a:r>
            <a:r>
              <a:rPr lang="en-US" sz="72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both in version  </a:t>
            </a:r>
            <a:r>
              <a:rPr lang="en-US" sz="7200" b="1" dirty="0">
                <a:solidFill>
                  <a:schemeClr val="tx1"/>
                </a:solidFill>
                <a:latin typeface="Trebuchet MS" panose="020B0603020202020204" pitchFamily="34" charset="0"/>
              </a:rPr>
              <a:t>1 &amp; 2</a:t>
            </a:r>
          </a:p>
          <a:p>
            <a:endParaRPr lang="en-US" sz="4200" b="1" dirty="0">
              <a:solidFill>
                <a:srgbClr val="FF0000"/>
              </a:solidFill>
            </a:endParaRPr>
          </a:p>
          <a:p>
            <a:endParaRPr lang="en-US" sz="4200" b="1" dirty="0">
              <a:solidFill>
                <a:srgbClr val="FF0000"/>
              </a:solidFill>
            </a:endParaRPr>
          </a:p>
          <a:p>
            <a:endParaRPr lang="en-US" sz="4200" b="1" dirty="0">
              <a:solidFill>
                <a:srgbClr val="FF0000"/>
              </a:solidFill>
            </a:endParaRPr>
          </a:p>
          <a:p>
            <a:endParaRPr lang="en-US" sz="42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72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sz="72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72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4.14.1</a:t>
            </a:r>
            <a:r>
              <a:rPr lang="en-US" sz="7200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72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42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06017"/>
            <a:ext cx="11266074" cy="67586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Misc</a:t>
            </a:r>
            <a:r>
              <a:rPr lang="en-US" b="1" dirty="0">
                <a:solidFill>
                  <a:srgbClr val="FF0000"/>
                </a:solidFill>
              </a:rPr>
              <a:t>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7" y="1179444"/>
            <a:ext cx="10855255" cy="4784034"/>
          </a:xfrm>
        </p:spPr>
        <p:txBody>
          <a:bodyPr>
            <a:normAutofit fontScale="55000" lnSpcReduction="20000"/>
          </a:bodyPr>
          <a:lstStyle/>
          <a:p>
            <a:endParaRPr lang="en-US" b="1" dirty="0"/>
          </a:p>
          <a:p>
            <a:endParaRPr lang="en-US" sz="3300" b="1" dirty="0">
              <a:solidFill>
                <a:srgbClr val="FF0000"/>
              </a:solidFill>
            </a:endParaRPr>
          </a:p>
          <a:p>
            <a:r>
              <a:rPr lang="en-US" sz="3300" b="1" dirty="0">
                <a:solidFill>
                  <a:srgbClr val="FF0000"/>
                </a:solidFill>
              </a:rPr>
              <a:t>Null handling</a:t>
            </a:r>
          </a:p>
          <a:p>
            <a:r>
              <a:rPr lang="en-US" sz="3300" b="1" dirty="0">
                <a:solidFill>
                  <a:schemeClr val="tx1"/>
                </a:solidFill>
              </a:rPr>
              <a:t>Conditional statement</a:t>
            </a:r>
          </a:p>
          <a:p>
            <a:r>
              <a:rPr lang="en-US" sz="3300" b="1" dirty="0">
                <a:solidFill>
                  <a:srgbClr val="FF0000"/>
                </a:solidFill>
              </a:rPr>
              <a:t>Date handling</a:t>
            </a:r>
          </a:p>
          <a:p>
            <a:r>
              <a:rPr lang="en-US" sz="3300" b="1" dirty="0" err="1">
                <a:solidFill>
                  <a:schemeClr val="tx1"/>
                </a:solidFill>
              </a:rPr>
              <a:t>Metastore</a:t>
            </a:r>
            <a:r>
              <a:rPr lang="en-US" sz="3300" b="1" dirty="0">
                <a:solidFill>
                  <a:schemeClr val="tx1"/>
                </a:solidFill>
              </a:rPr>
              <a:t> invoking </a:t>
            </a:r>
          </a:p>
          <a:p>
            <a:r>
              <a:rPr lang="en-US" sz="3300" b="1" dirty="0">
                <a:solidFill>
                  <a:srgbClr val="FF0000"/>
                </a:solidFill>
              </a:rPr>
              <a:t>HBase Storage</a:t>
            </a:r>
          </a:p>
          <a:p>
            <a:r>
              <a:rPr lang="en-US" sz="3300" b="1" dirty="0">
                <a:solidFill>
                  <a:schemeClr val="tx1"/>
                </a:solidFill>
              </a:rPr>
              <a:t>Terminate a Job </a:t>
            </a:r>
          </a:p>
          <a:p>
            <a:r>
              <a:rPr lang="en-US" sz="3300" b="1" dirty="0">
                <a:solidFill>
                  <a:srgbClr val="FF0000"/>
                </a:solidFill>
              </a:rPr>
              <a:t>Debug mode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45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Refer </a:t>
            </a:r>
            <a:r>
              <a:rPr lang="en-US" sz="30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0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4.15</a:t>
            </a:r>
            <a:r>
              <a:rPr lang="en-US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25" y="-9035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Apache Hive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801D0-0BC2-435E-93D9-C99578F72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8" y="901148"/>
            <a:ext cx="10508974" cy="54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08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9" y="33130"/>
            <a:ext cx="3558745" cy="2743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852452" y="5883964"/>
            <a:ext cx="2385391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Vasu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A96590C-EEDF-424C-BB1B-A67E3982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12" y="1903887"/>
            <a:ext cx="7178336" cy="39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45" y="0"/>
            <a:ext cx="9793355" cy="10999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55374"/>
            <a:ext cx="10668000" cy="610262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7200" b="1" dirty="0">
                <a:solidFill>
                  <a:srgbClr val="FF0000"/>
                </a:solidFill>
              </a:rPr>
              <a:t>Order by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      Like RDBMS SQL, Order by command  sorts  on the specified columns 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      either in an ascending or  descending  manner.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      Only one reducer is utilized  for  sorting entire data.  Slow incase of  high-voluminous data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       </a:t>
            </a:r>
            <a:r>
              <a:rPr lang="en-US" sz="7200" b="1" dirty="0">
                <a:solidFill>
                  <a:srgbClr val="FF0000"/>
                </a:solidFill>
              </a:rPr>
              <a:t>Sort by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FF0000"/>
                </a:solidFill>
              </a:rPr>
              <a:t>       </a:t>
            </a:r>
            <a:r>
              <a:rPr lang="en-US" sz="7200" b="1" dirty="0">
                <a:solidFill>
                  <a:schemeClr val="tx1"/>
                </a:solidFill>
              </a:rPr>
              <a:t>Based on the column,</a:t>
            </a:r>
            <a:r>
              <a:rPr lang="en-US" sz="7200" b="1" dirty="0">
                <a:solidFill>
                  <a:srgbClr val="FF0000"/>
                </a:solidFill>
              </a:rPr>
              <a:t> </a:t>
            </a:r>
            <a:r>
              <a:rPr lang="en-US" sz="7200" b="1" dirty="0">
                <a:solidFill>
                  <a:schemeClr val="tx1"/>
                </a:solidFill>
              </a:rPr>
              <a:t>Sort by  indexes the entire row  first , then passes  the output to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       reducer.    Sort  by  can use more than one reducer </a:t>
            </a:r>
          </a:p>
          <a:p>
            <a:pPr marL="0" indent="0">
              <a:buNone/>
            </a:pPr>
            <a:endParaRPr lang="en-US" sz="7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       </a:t>
            </a:r>
            <a:r>
              <a:rPr lang="en-US" sz="7200" b="1" dirty="0">
                <a:solidFill>
                  <a:srgbClr val="FF0000"/>
                </a:solidFill>
              </a:rPr>
              <a:t>Distribute by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FF0000"/>
                </a:solidFill>
              </a:rPr>
              <a:t>        </a:t>
            </a:r>
            <a:r>
              <a:rPr lang="en-US" sz="7200" b="1" dirty="0">
                <a:solidFill>
                  <a:schemeClr val="tx1"/>
                </a:solidFill>
              </a:rPr>
              <a:t>Distribute by , uses the N number of reducers on a specific Key basis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FF000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FF0000"/>
                </a:solidFill>
              </a:rPr>
              <a:t>       Cluster by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FF0000"/>
                </a:solidFill>
              </a:rPr>
              <a:t>        </a:t>
            </a:r>
            <a:r>
              <a:rPr lang="en-US" sz="7200" b="1" dirty="0">
                <a:solidFill>
                  <a:schemeClr val="tx1"/>
                </a:solidFill>
              </a:rPr>
              <a:t>Cluster by is the combination of both Distribute by  &amp;  Sort by</a:t>
            </a:r>
          </a:p>
          <a:p>
            <a:pPr marL="0" indent="0">
              <a:buNone/>
            </a:pPr>
            <a:endParaRPr lang="en-US" sz="7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         </a:t>
            </a:r>
            <a:r>
              <a:rPr lang="en-US" sz="56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sz="56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5600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4.3.1</a:t>
            </a:r>
            <a:r>
              <a:rPr lang="en-US" sz="5600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8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9" y="0"/>
            <a:ext cx="10376452" cy="68911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4" y="821636"/>
            <a:ext cx="11025808" cy="588396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Difference between </a:t>
            </a:r>
            <a:r>
              <a:rPr lang="en-US" b="1" dirty="0">
                <a:solidFill>
                  <a:srgbClr val="FF0000"/>
                </a:solidFill>
              </a:rPr>
              <a:t> Managed table &amp; External table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Both Managed &amp; External tables stores data in HDFS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Managed table or Internal Table</a:t>
            </a:r>
          </a:p>
          <a:p>
            <a:r>
              <a:rPr lang="en-US" b="1" dirty="0"/>
              <a:t>In Hive, Managed or Internal table is default table</a:t>
            </a:r>
          </a:p>
          <a:p>
            <a:r>
              <a:rPr lang="en-US" b="1" dirty="0"/>
              <a:t> When  managed table is dropped, both schema/metadata &amp; </a:t>
            </a:r>
            <a:r>
              <a:rPr lang="en-US" b="1" dirty="0" err="1"/>
              <a:t>hdfs</a:t>
            </a:r>
            <a:r>
              <a:rPr lang="en-US" b="1" dirty="0"/>
              <a:t> data are being removed . </a:t>
            </a:r>
          </a:p>
          <a:p>
            <a:r>
              <a:rPr lang="en-US" b="1" dirty="0"/>
              <a:t> Hive manages the data storage</a:t>
            </a:r>
          </a:p>
          <a:p>
            <a:r>
              <a:rPr lang="en-US" b="1" dirty="0"/>
              <a:t>Transaction Table uses Managed table for record lock purpose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External Table </a:t>
            </a:r>
          </a:p>
          <a:p>
            <a:r>
              <a:rPr lang="en-US" b="1" dirty="0"/>
              <a:t>External table is used to create / store data outside Hive – viz Pig , </a:t>
            </a:r>
            <a:r>
              <a:rPr lang="en-US" b="1" dirty="0" err="1"/>
              <a:t>HCatalog</a:t>
            </a:r>
            <a:r>
              <a:rPr lang="en-US" b="1" dirty="0"/>
              <a:t>, Java, Python &amp; Spark</a:t>
            </a:r>
            <a:r>
              <a:rPr lang="en-US" b="1" dirty="0" smtClean="0"/>
              <a:t>.</a:t>
            </a:r>
          </a:p>
          <a:p>
            <a:r>
              <a:rPr lang="en-US" b="1" smtClean="0"/>
              <a:t>When </a:t>
            </a:r>
            <a:r>
              <a:rPr lang="en-US" b="1" dirty="0"/>
              <a:t>external table is dropped Schema/metadata alone will be dropped whereas data remains intact in </a:t>
            </a:r>
            <a:r>
              <a:rPr lang="en-US" b="1" dirty="0" err="1"/>
              <a:t>hdfs</a:t>
            </a:r>
            <a:r>
              <a:rPr lang="en-US" b="1" dirty="0"/>
              <a:t> location</a:t>
            </a:r>
          </a:p>
          <a:p>
            <a:r>
              <a:rPr lang="en-US" b="1" dirty="0"/>
              <a:t>Hive does not manages the storage, hence data will not be locked by Hive</a:t>
            </a:r>
          </a:p>
          <a:p>
            <a:r>
              <a:rPr lang="en-US" b="1" dirty="0"/>
              <a:t>Transaction table is not compatible with External Table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Hands-on :   Refer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4.4.1</a:t>
            </a:r>
            <a:r>
              <a:rPr lang="en-US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C065-8CA0-43E1-80C0-8A8EE307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0"/>
            <a:ext cx="11319082" cy="6493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B069-B399-4D66-8A30-BA9C623C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7" y="1484243"/>
            <a:ext cx="9874595" cy="512859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Temporary Table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Table will be present only for the current Hive Session .  Table will be automatically </a:t>
            </a:r>
          </a:p>
          <a:p>
            <a:pPr marL="0" indent="0">
              <a:buNone/>
            </a:pPr>
            <a:r>
              <a:rPr lang="en-US" b="1" dirty="0"/>
              <a:t>     dropped  once the hive session is closed </a:t>
            </a:r>
          </a:p>
          <a:p>
            <a:r>
              <a:rPr lang="en-US" b="1" dirty="0"/>
              <a:t>Syntax  - Create “Temporary” &lt;table name&gt; </a:t>
            </a:r>
          </a:p>
          <a:p>
            <a:r>
              <a:rPr lang="en-US" b="1" dirty="0"/>
              <a:t>Data will be used in a scratch directory “/</a:t>
            </a:r>
            <a:r>
              <a:rPr lang="en-US" b="1" dirty="0" err="1"/>
              <a:t>tmp</a:t>
            </a:r>
            <a:r>
              <a:rPr lang="en-US" b="1" dirty="0"/>
              <a:t>/hive/&lt;user&gt;”</a:t>
            </a:r>
          </a:p>
          <a:p>
            <a:r>
              <a:rPr lang="en-US" b="1" dirty="0"/>
              <a:t>This is also a Managed table.  Not supported for External table .</a:t>
            </a:r>
          </a:p>
          <a:p>
            <a:r>
              <a:rPr lang="en-US" b="1" dirty="0"/>
              <a:t>Table is Used to store intermediate query results / Validation purpose </a:t>
            </a:r>
          </a:p>
          <a:p>
            <a:pPr marL="0" indent="0">
              <a:buNone/>
            </a:pPr>
            <a:r>
              <a:rPr lang="en-US" b="1" dirty="0"/>
              <a:t>           -- </a:t>
            </a:r>
            <a:r>
              <a:rPr lang="en-US" b="1" dirty="0">
                <a:solidFill>
                  <a:srgbClr val="FF0000"/>
                </a:solidFill>
              </a:rPr>
              <a:t>only for the current user-session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4.6.1</a:t>
            </a:r>
            <a:r>
              <a:rPr lang="en-US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2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5" y="1"/>
            <a:ext cx="10126386" cy="74212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742124"/>
            <a:ext cx="10868509" cy="6115876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MapJoin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err="1"/>
              <a:t>Mapjoin</a:t>
            </a:r>
            <a:r>
              <a:rPr lang="en-US" b="1" dirty="0"/>
              <a:t> or </a:t>
            </a:r>
            <a:r>
              <a:rPr lang="en-US" b="1" dirty="0" err="1"/>
              <a:t>MapSideJoin</a:t>
            </a:r>
            <a:r>
              <a:rPr lang="en-US" b="1" dirty="0"/>
              <a:t> uses a smaller table to be  loaded into memory and the join is done in the map phase of the MapReduce job.</a:t>
            </a:r>
          </a:p>
          <a:p>
            <a:r>
              <a:rPr lang="en-US" b="1" dirty="0">
                <a:solidFill>
                  <a:schemeClr val="tx1"/>
                </a:solidFill>
              </a:rPr>
              <a:t>Broadcast Join  creates Hash Table across  multiple  </a:t>
            </a:r>
            <a:r>
              <a:rPr lang="en-US" b="1" dirty="0" err="1">
                <a:solidFill>
                  <a:schemeClr val="tx1"/>
                </a:solidFill>
              </a:rPr>
              <a:t>DataNodes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Reducer will  NOT  be running as it is set to zero (0)</a:t>
            </a:r>
          </a:p>
          <a:p>
            <a:r>
              <a:rPr lang="en-US" b="1" dirty="0">
                <a:solidFill>
                  <a:schemeClr val="tx1"/>
                </a:solidFill>
              </a:rPr>
              <a:t>It is a Performance tuning activity</a:t>
            </a:r>
          </a:p>
          <a:p>
            <a:r>
              <a:rPr lang="en-US" b="1" dirty="0">
                <a:solidFill>
                  <a:schemeClr val="tx1"/>
                </a:solidFill>
              </a:rPr>
              <a:t>Full-outer Join is not  </a:t>
            </a:r>
            <a:r>
              <a:rPr lang="en-US" b="1" dirty="0" smtClean="0">
                <a:solidFill>
                  <a:schemeClr val="tx1"/>
                </a:solidFill>
              </a:rPr>
              <a:t>compatible in Hive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Default size of small table is 25 MB , but size  can be extended  </a:t>
            </a:r>
            <a:r>
              <a:rPr lang="en-US" b="1" dirty="0" smtClean="0">
                <a:solidFill>
                  <a:schemeClr val="tx1"/>
                </a:solidFill>
              </a:rPr>
              <a:t>. </a:t>
            </a:r>
            <a:r>
              <a:rPr lang="en-US" b="1" dirty="0" smtClean="0">
                <a:solidFill>
                  <a:schemeClr val="tx1"/>
                </a:solidFill>
              </a:rPr>
              <a:t>Resides </a:t>
            </a:r>
            <a:r>
              <a:rPr lang="en-US" b="1" dirty="0">
                <a:solidFill>
                  <a:schemeClr val="tx1"/>
                </a:solidFill>
              </a:rPr>
              <a:t>in all </a:t>
            </a:r>
            <a:r>
              <a:rPr lang="en-US" b="1" dirty="0" err="1">
                <a:solidFill>
                  <a:schemeClr val="tx1"/>
                </a:solidFill>
              </a:rPr>
              <a:t>DataNodes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Shuffle or Reduce Join</a:t>
            </a:r>
          </a:p>
          <a:p>
            <a:r>
              <a:rPr lang="en-US" b="1" dirty="0">
                <a:solidFill>
                  <a:schemeClr val="tx1"/>
                </a:solidFill>
              </a:rPr>
              <a:t>Default join in hive is shuffle join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Hive supports </a:t>
            </a:r>
            <a:r>
              <a:rPr lang="en-US" b="1" dirty="0" err="1">
                <a:solidFill>
                  <a:schemeClr val="tx1"/>
                </a:solidFill>
              </a:rPr>
              <a:t>equi</a:t>
            </a:r>
            <a:r>
              <a:rPr lang="en-US" b="1" dirty="0">
                <a:solidFill>
                  <a:schemeClr val="tx1"/>
                </a:solidFill>
              </a:rPr>
              <a:t>-join “meaning uses  “= &amp; ON”  parameters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Sort-Merge-Bucket Join</a:t>
            </a:r>
          </a:p>
          <a:p>
            <a:r>
              <a:rPr lang="en-US" b="1" dirty="0"/>
              <a:t>SMB considers only required buckets are fetched on the mapper side and not the complete table.</a:t>
            </a:r>
          </a:p>
          <a:p>
            <a:r>
              <a:rPr lang="en-US" b="1" dirty="0">
                <a:solidFill>
                  <a:srgbClr val="FF0000"/>
                </a:solidFill>
              </a:rPr>
              <a:t>Each mapper will get the matched buckets as small hash table in all </a:t>
            </a:r>
            <a:r>
              <a:rPr lang="en-US" b="1" dirty="0" err="1">
                <a:solidFill>
                  <a:srgbClr val="FF0000"/>
                </a:solidFill>
              </a:rPr>
              <a:t>DataNodes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4.5.1</a:t>
            </a:r>
            <a:r>
              <a:rPr lang="en-US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6950-AAC9-4F67-895E-5E918DC9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15" y="0"/>
            <a:ext cx="9967360" cy="84813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003A-827B-428C-BEC9-FA062BB1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569843"/>
            <a:ext cx="10842003" cy="6102627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Partition - Arranging the same group of data together based on a common key</a:t>
            </a:r>
          </a:p>
          <a:p>
            <a:r>
              <a:rPr lang="en-US" b="1" dirty="0"/>
              <a:t>Partition helps to improve performance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Partitioning data is often used for distributing load horizontally.  </a:t>
            </a:r>
          </a:p>
          <a:p>
            <a:r>
              <a:rPr lang="en-US" b="1" dirty="0"/>
              <a:t>By default , hive is  in “Strict”  mode   </a:t>
            </a:r>
            <a:r>
              <a:rPr lang="en-US" b="1" dirty="0" err="1"/>
              <a:t>ie</a:t>
            </a:r>
            <a:r>
              <a:rPr lang="en-US" b="1" dirty="0"/>
              <a:t> Static partition</a:t>
            </a:r>
          </a:p>
          <a:p>
            <a:r>
              <a:rPr lang="en-US" b="1" dirty="0">
                <a:solidFill>
                  <a:srgbClr val="FF0000"/>
                </a:solidFill>
              </a:rPr>
              <a:t>Partition is advantageous when dataset is small  (</a:t>
            </a:r>
            <a:r>
              <a:rPr lang="en-US" b="1" dirty="0" err="1">
                <a:solidFill>
                  <a:srgbClr val="FF0000"/>
                </a:solidFill>
              </a:rPr>
              <a:t>e.g</a:t>
            </a:r>
            <a:r>
              <a:rPr lang="en-US" b="1" dirty="0">
                <a:solidFill>
                  <a:srgbClr val="FF0000"/>
                </a:solidFill>
              </a:rPr>
              <a:t> Country &amp; Population)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Enabling Dynamic Partitions  - “non-strict”  mode </a:t>
            </a:r>
          </a:p>
          <a:p>
            <a:r>
              <a:rPr lang="en-US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1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hive.exec.dynamic.partition</a:t>
            </a:r>
            <a:r>
              <a:rPr lang="en-US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=true;</a:t>
            </a:r>
          </a:p>
          <a:p>
            <a:r>
              <a:rPr lang="en-US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1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hive.exec.dynamic.partition.mode</a:t>
            </a:r>
            <a:r>
              <a:rPr lang="en-US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</a:t>
            </a:r>
            <a:r>
              <a:rPr lang="en-US" sz="1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nonstrict</a:t>
            </a:r>
            <a:r>
              <a:rPr lang="en-US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1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hive.exec.max.dynamic.partitions.pernode</a:t>
            </a:r>
            <a:r>
              <a:rPr lang="en-US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=1000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Problem</a:t>
            </a:r>
          </a:p>
          <a:p>
            <a:r>
              <a:rPr lang="en-US" b="1" dirty="0" err="1"/>
              <a:t>NameNode</a:t>
            </a:r>
            <a:r>
              <a:rPr lang="en-US" b="1" dirty="0"/>
              <a:t> to maintains the partition information -  It is high on </a:t>
            </a:r>
            <a:r>
              <a:rPr lang="en-US" b="1" dirty="0" err="1"/>
              <a:t>NameNode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Partition creates Directory –When directories are too many  – I/O reading will be slow</a:t>
            </a:r>
          </a:p>
          <a:p>
            <a:r>
              <a:rPr lang="en-US" b="1" dirty="0">
                <a:solidFill>
                  <a:schemeClr val="tx1"/>
                </a:solidFill>
              </a:rPr>
              <a:t>Partition will be slow on high cardinality (too many columns)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4.6.1</a:t>
            </a:r>
            <a:r>
              <a:rPr lang="en-US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1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D12B-5E33-48A9-8A0E-67379072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106018"/>
            <a:ext cx="11358839" cy="72887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F3E7-C94D-4A1E-8743-6BF4A6D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2" y="834888"/>
            <a:ext cx="10576960" cy="5539408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b="1" dirty="0"/>
              <a:t>Hive Bucket is a sub-division of partition</a:t>
            </a:r>
          </a:p>
          <a:p>
            <a:r>
              <a:rPr lang="en-US" b="1" dirty="0">
                <a:solidFill>
                  <a:srgbClr val="FF0000"/>
                </a:solidFill>
              </a:rPr>
              <a:t>Hive Buckets are created as “Hash Function”  </a:t>
            </a:r>
          </a:p>
          <a:p>
            <a:r>
              <a:rPr lang="en-US" b="1" dirty="0">
                <a:solidFill>
                  <a:schemeClr val="tx1"/>
                </a:solidFill>
              </a:rPr>
              <a:t>Data is evenly distributed across Hash Functions </a:t>
            </a:r>
          </a:p>
          <a:p>
            <a:r>
              <a:rPr lang="en-US" b="1" dirty="0">
                <a:solidFill>
                  <a:srgbClr val="FF0000"/>
                </a:solidFill>
              </a:rPr>
              <a:t>Hive Bucket will be created as File</a:t>
            </a:r>
          </a:p>
          <a:p>
            <a:r>
              <a:rPr lang="en-US" b="1" dirty="0">
                <a:solidFill>
                  <a:schemeClr val="tx1"/>
                </a:solidFill>
              </a:rPr>
              <a:t>Map-side join runs faster on the bucketed tables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b="1" dirty="0"/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hive.enforce.bucketing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=true;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mapred.tasktracker.reduce.maximum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=10;</a:t>
            </a:r>
          </a:p>
          <a:p>
            <a:endParaRPr lang="en-US" dirty="0"/>
          </a:p>
          <a:p>
            <a:r>
              <a:rPr lang="en-US" b="1" dirty="0"/>
              <a:t>Bucketing will be faster in high cardinality (too many columns)</a:t>
            </a:r>
          </a:p>
          <a:p>
            <a:r>
              <a:rPr lang="en-US" b="1" dirty="0">
                <a:solidFill>
                  <a:srgbClr val="FF0000"/>
                </a:solidFill>
              </a:rPr>
              <a:t>Both Partition &amp; Bucket will be used together</a:t>
            </a:r>
          </a:p>
          <a:p>
            <a:r>
              <a:rPr lang="en-US" b="1" dirty="0">
                <a:solidFill>
                  <a:schemeClr val="tx1"/>
                </a:solidFill>
              </a:rPr>
              <a:t>Bucketing can be used without partitioning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Hands-on :   Refer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>
                <a:solidFill>
                  <a:schemeClr val="bg1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Hive_Lab_Exe1.txt   4.6.2</a:t>
            </a:r>
            <a:r>
              <a:rPr lang="en-US" b="1" i="1" dirty="0">
                <a:solidFill>
                  <a:srgbClr val="00B0F0"/>
                </a:solidFill>
                <a:highlight>
                  <a:srgbClr val="9999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3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1AF3-5F72-4555-A84B-C8CEFECB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5" y="1"/>
            <a:ext cx="11820938" cy="6241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Hash Bucket</a:t>
            </a:r>
          </a:p>
        </p:txBody>
      </p:sp>
      <p:pic>
        <p:nvPicPr>
          <p:cNvPr id="1026" name="Picture 2" descr="Bucketing in Hive">
            <a:extLst>
              <a:ext uri="{FF2B5EF4-FFF2-40B4-BE49-F238E27FC236}">
                <a16:creationId xmlns:a16="http://schemas.microsoft.com/office/drawing/2014/main" id="{90B07131-AA31-4A57-B0C3-B2A771C3AC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6" y="1577009"/>
            <a:ext cx="9939131" cy="465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69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3195</TotalTime>
  <Words>1342</Words>
  <Application>Microsoft Office PowerPoint</Application>
  <PresentationFormat>Widescreen</PresentationFormat>
  <Paragraphs>286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Rounded MT Bold</vt:lpstr>
      <vt:lpstr>Calibri</vt:lpstr>
      <vt:lpstr>Century Gothic</vt:lpstr>
      <vt:lpstr>Tahoma</vt:lpstr>
      <vt:lpstr>Times New Roman</vt:lpstr>
      <vt:lpstr>Trebuchet MS</vt:lpstr>
      <vt:lpstr>Wingdings</vt:lpstr>
      <vt:lpstr>Wingdings 3</vt:lpstr>
      <vt:lpstr>Wisp</vt:lpstr>
      <vt:lpstr>PowerPoint Presentation</vt:lpstr>
      <vt:lpstr>Apache Hive</vt:lpstr>
      <vt:lpstr>Hive  Queries</vt:lpstr>
      <vt:lpstr>Hive Tables</vt:lpstr>
      <vt:lpstr>Hive Tables</vt:lpstr>
      <vt:lpstr>Hive  Joins</vt:lpstr>
      <vt:lpstr>Hive Partitions</vt:lpstr>
      <vt:lpstr>Hive Buckets</vt:lpstr>
      <vt:lpstr>Hash Bucket</vt:lpstr>
      <vt:lpstr>Hive Views</vt:lpstr>
      <vt:lpstr>Hive Index</vt:lpstr>
      <vt:lpstr>Writing to File &amp; Inserting Table</vt:lpstr>
      <vt:lpstr>Alter table &amp; Partition</vt:lpstr>
      <vt:lpstr>JSON &amp; XML File</vt:lpstr>
      <vt:lpstr>Parquet  , ORC &amp; Avro File formats</vt:lpstr>
      <vt:lpstr>Hive User Defined Functions (UDF)</vt:lpstr>
      <vt:lpstr>Executing Scripts (Automation process)</vt:lpstr>
      <vt:lpstr>Beeline – Client </vt:lpstr>
      <vt:lpstr>Misc 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&amp; Hadoop</dc:title>
  <dc:creator>Vasu Varadharajan</dc:creator>
  <cp:lastModifiedBy>Lenovo</cp:lastModifiedBy>
  <cp:revision>251</cp:revision>
  <dcterms:created xsi:type="dcterms:W3CDTF">2015-05-07T06:13:36Z</dcterms:created>
  <dcterms:modified xsi:type="dcterms:W3CDTF">2021-09-12T06:55:42Z</dcterms:modified>
</cp:coreProperties>
</file>