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2" r:id="rId3"/>
    <p:sldId id="274" r:id="rId4"/>
    <p:sldId id="293" r:id="rId5"/>
    <p:sldId id="275" r:id="rId6"/>
    <p:sldId id="271" r:id="rId7"/>
    <p:sldId id="294" r:id="rId8"/>
    <p:sldId id="278" r:id="rId9"/>
    <p:sldId id="279" r:id="rId10"/>
    <p:sldId id="291" r:id="rId11"/>
    <p:sldId id="280" r:id="rId12"/>
    <p:sldId id="282" r:id="rId13"/>
    <p:sldId id="284" r:id="rId14"/>
    <p:sldId id="281" r:id="rId15"/>
    <p:sldId id="283" r:id="rId16"/>
    <p:sldId id="285" r:id="rId17"/>
    <p:sldId id="276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 Varadharajan" initials="VV" lastIdx="0" clrIdx="0">
    <p:extLst>
      <p:ext uri="{19B8F6BF-5375-455C-9EA6-DF929625EA0E}">
        <p15:presenceInfo xmlns:p15="http://schemas.microsoft.com/office/powerpoint/2012/main" userId="790681957f47a756" providerId="Windows Live"/>
      </p:ext>
    </p:extLst>
  </p:cmAuthor>
  <p:cmAuthor id="2" name="Varadharajan, Vasu (Cognizant)" initials="VV(" lastIdx="1" clrIdx="1">
    <p:extLst>
      <p:ext uri="{19B8F6BF-5375-455C-9EA6-DF929625EA0E}">
        <p15:presenceInfo xmlns:p15="http://schemas.microsoft.com/office/powerpoint/2012/main" userId="S::t-Vasu1@cognizant.com::ac12a8f6-1ed9-426d-8578-293c52c5a5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AA43A"/>
    <a:srgbClr val="888A76"/>
    <a:srgbClr val="FFCC99"/>
    <a:srgbClr val="CC0000"/>
    <a:srgbClr val="CDB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14T10:32:27.401" idx="1">
    <p:pos x="2037" y="2246"/>
    <p:text>+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994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00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23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6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2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0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5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7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A7D7-3D0F-41E3-B3F4-72CB34ADFCA6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23" y="0"/>
            <a:ext cx="3558745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6" y="2022101"/>
            <a:ext cx="4262907" cy="87564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911379" y="3168203"/>
            <a:ext cx="6830331" cy="2756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 err="1">
                <a:latin typeface="Calibri" panose="020F0502020204030204" pitchFamily="34" charset="0"/>
              </a:rPr>
              <a:t>Bigdata</a:t>
            </a:r>
            <a:r>
              <a:rPr lang="en-US" sz="3200" dirty="0">
                <a:latin typeface="Calibri" panose="020F0502020204030204" pitchFamily="34" charset="0"/>
              </a:rPr>
              <a:t>   &amp; Hadoop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by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</p:spTree>
    <p:extLst>
      <p:ext uri="{BB962C8B-B14F-4D97-AF65-F5344CB8AC3E}">
        <p14:creationId xmlns:p14="http://schemas.microsoft.com/office/powerpoint/2010/main" val="3233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316C-1EEE-4DC5-A92D-B3CCE1FB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2" y="0"/>
            <a:ext cx="11252821" cy="78187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E6EC-A49F-4AD7-B7D5-DB936622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7" y="1311965"/>
            <a:ext cx="10311916" cy="5247861"/>
          </a:xfrm>
        </p:spPr>
        <p:txBody>
          <a:bodyPr/>
          <a:lstStyle/>
          <a:p>
            <a:endParaRPr lang="en-US" dirty="0"/>
          </a:p>
          <a:p>
            <a:r>
              <a:rPr lang="en-US" sz="2000" b="1" dirty="0">
                <a:solidFill>
                  <a:srgbClr val="FF0000"/>
                </a:solidFill>
              </a:rPr>
              <a:t>Hive Schema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Hive Schema / Metadata is stored in  Conventional RDBMS in  a database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Hive uses Read-on-Schema  where as ….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RDBMS uses  Write-on-Schema   …. Unlike Hive</a:t>
            </a:r>
          </a:p>
        </p:txBody>
      </p:sp>
    </p:spTree>
    <p:extLst>
      <p:ext uri="{BB962C8B-B14F-4D97-AF65-F5344CB8AC3E}">
        <p14:creationId xmlns:p14="http://schemas.microsoft.com/office/powerpoint/2010/main" val="39365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D3CA-6768-49CC-8E3E-4848BCFB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9" y="1"/>
            <a:ext cx="11332334" cy="914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0F46F-C469-4722-8C07-83DB1AB3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939" y="1444488"/>
            <a:ext cx="9886121" cy="455874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b="1" dirty="0"/>
          </a:p>
          <a:p>
            <a:pPr lvl="2"/>
            <a:r>
              <a:rPr lang="en-US" b="1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Order by</a:t>
            </a:r>
          </a:p>
          <a:p>
            <a:endParaRPr lang="en-US" b="1" dirty="0"/>
          </a:p>
          <a:p>
            <a:pPr lvl="2"/>
            <a:r>
              <a:rPr lang="en-US" sz="1800" b="1" dirty="0"/>
              <a:t> Sort by</a:t>
            </a:r>
          </a:p>
          <a:p>
            <a:endParaRPr lang="en-US" b="1" dirty="0"/>
          </a:p>
          <a:p>
            <a:pPr lvl="2"/>
            <a:r>
              <a:rPr lang="en-US" sz="1800" b="1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Group by</a:t>
            </a:r>
          </a:p>
          <a:p>
            <a:endParaRPr lang="en-US" b="1" dirty="0"/>
          </a:p>
          <a:p>
            <a:pPr lvl="2"/>
            <a:r>
              <a:rPr lang="en-US" sz="1800" b="1" dirty="0"/>
              <a:t>  Distribute by</a:t>
            </a:r>
          </a:p>
          <a:p>
            <a:endParaRPr lang="en-US" b="1" dirty="0"/>
          </a:p>
          <a:p>
            <a:pPr lvl="2"/>
            <a:r>
              <a:rPr lang="en-US" sz="1800" b="1" dirty="0">
                <a:solidFill>
                  <a:srgbClr val="FF0000"/>
                </a:solidFill>
              </a:rPr>
              <a:t> Cluster by</a:t>
            </a:r>
          </a:p>
        </p:txBody>
      </p:sp>
    </p:spTree>
    <p:extLst>
      <p:ext uri="{BB962C8B-B14F-4D97-AF65-F5344CB8AC3E}">
        <p14:creationId xmlns:p14="http://schemas.microsoft.com/office/powerpoint/2010/main" val="300483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719C-1733-4378-8C3B-6A065700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0"/>
            <a:ext cx="11305830" cy="8746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08C1-89CE-4662-B69C-AEF41B418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1431236"/>
            <a:ext cx="9674087" cy="4598504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Inner Join</a:t>
            </a:r>
          </a:p>
          <a:p>
            <a:r>
              <a:rPr lang="en-US" b="1" dirty="0"/>
              <a:t>Left outer Join</a:t>
            </a:r>
          </a:p>
          <a:p>
            <a:r>
              <a:rPr lang="en-US" b="1" dirty="0">
                <a:solidFill>
                  <a:srgbClr val="FF0000"/>
                </a:solidFill>
              </a:rPr>
              <a:t>Right outer Join</a:t>
            </a:r>
          </a:p>
          <a:p>
            <a:r>
              <a:rPr lang="en-US" b="1" dirty="0"/>
              <a:t>Full outer Join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MAP Join</a:t>
            </a:r>
          </a:p>
          <a:p>
            <a:r>
              <a:rPr lang="en-US" b="1" dirty="0"/>
              <a:t>Shuffle/Reduce Join</a:t>
            </a:r>
          </a:p>
          <a:p>
            <a:r>
              <a:rPr lang="en-US" b="1" dirty="0">
                <a:solidFill>
                  <a:srgbClr val="FF0000"/>
                </a:solidFill>
              </a:rPr>
              <a:t>Sort-Merge-Bucket  (SMB) Join</a:t>
            </a:r>
          </a:p>
          <a:p>
            <a:r>
              <a:rPr lang="en-US" b="1" dirty="0">
                <a:solidFill>
                  <a:schemeClr val="tx1"/>
                </a:solidFill>
              </a:rPr>
              <a:t>Skew Join</a:t>
            </a:r>
          </a:p>
        </p:txBody>
      </p:sp>
    </p:spTree>
    <p:extLst>
      <p:ext uri="{BB962C8B-B14F-4D97-AF65-F5344CB8AC3E}">
        <p14:creationId xmlns:p14="http://schemas.microsoft.com/office/powerpoint/2010/main" val="106065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E75E-1781-4BA2-BFE0-3608FB0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7" y="172278"/>
            <a:ext cx="11040786" cy="90114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B908-4C94-42DB-B15C-7F02F5DF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714" y="1550504"/>
            <a:ext cx="9316277" cy="4400474"/>
          </a:xfrm>
        </p:spPr>
        <p:txBody>
          <a:bodyPr/>
          <a:lstStyle/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Static Partitions  (Manual)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Dynamic Partitions</a:t>
            </a:r>
          </a:p>
          <a:p>
            <a:endParaRPr lang="en-US" b="1" dirty="0"/>
          </a:p>
          <a:p>
            <a:r>
              <a:rPr lang="en-US" b="1" dirty="0"/>
              <a:t>Buckets  (cluster)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7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3AD7-225E-4B30-9E25-A0903907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12645"/>
            <a:ext cx="10113135" cy="82163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7954-5FC0-4438-A163-708917E2D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1338470"/>
            <a:ext cx="9795082" cy="5035825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Hive CLI   (Hive Server   1   &amp;   2)</a:t>
            </a:r>
          </a:p>
          <a:p>
            <a:endParaRPr lang="en-US" b="1" dirty="0"/>
          </a:p>
          <a:p>
            <a:r>
              <a:rPr lang="en-US" b="1" dirty="0"/>
              <a:t>Beeline  (Hive Server 2)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Hue  (Web UI  - Query Editor)</a:t>
            </a:r>
          </a:p>
          <a:p>
            <a:endParaRPr lang="en-US" b="1" dirty="0"/>
          </a:p>
          <a:p>
            <a:r>
              <a:rPr lang="en-US" b="1" dirty="0"/>
              <a:t>HD Insight   (Azure)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Impala   (Cloudera)</a:t>
            </a:r>
            <a:r>
              <a:rPr lang="en-US" b="1" dirty="0"/>
              <a:t> 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280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640-7AFA-4301-85EA-9DFB9C7D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5" y="79513"/>
            <a:ext cx="11292577" cy="84813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CC54-C069-4006-A348-96F24422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437322"/>
            <a:ext cx="9925878" cy="661283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ACID Properties  (ORC)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Table Properties (Transaction  Table)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Views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tx1"/>
                </a:solidFill>
              </a:rPr>
              <a:t>User-Defined Functions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Vectorization   (Parquet / ORC)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Security  (Sentry  &amp; Ranger)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Compression (Snappy &amp; </a:t>
            </a:r>
            <a:r>
              <a:rPr lang="en-US" b="1" dirty="0" err="1" smtClean="0">
                <a:solidFill>
                  <a:schemeClr val="tx1"/>
                </a:solidFill>
              </a:rPr>
              <a:t>Gzip</a:t>
            </a:r>
            <a:r>
              <a:rPr lang="en-US" b="1" dirty="0" smtClean="0">
                <a:solidFill>
                  <a:schemeClr val="tx1"/>
                </a:solidFill>
              </a:rPr>
              <a:t> 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Windowing Analytics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Explain</a:t>
            </a:r>
            <a:r>
              <a:rPr lang="en-US" b="1" dirty="0">
                <a:solidFill>
                  <a:srgbClr val="FF0000"/>
                </a:solidFill>
              </a:rPr>
              <a:t>  - Query optimization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HCatalog</a:t>
            </a:r>
            <a:r>
              <a:rPr lang="en-US" b="1" dirty="0">
                <a:solidFill>
                  <a:srgbClr val="FF0000"/>
                </a:solidFill>
              </a:rPr>
              <a:t>  - </a:t>
            </a:r>
            <a:r>
              <a:rPr lang="en-US" b="1" dirty="0">
                <a:solidFill>
                  <a:schemeClr val="tx1"/>
                </a:solidFill>
              </a:rPr>
              <a:t>A Storage management Layer for HDFS , particularly </a:t>
            </a:r>
            <a:r>
              <a:rPr lang="en-US" b="1" dirty="0" err="1">
                <a:solidFill>
                  <a:schemeClr val="tx1"/>
                </a:solidFill>
              </a:rPr>
              <a:t>RCFile</a:t>
            </a:r>
            <a:r>
              <a:rPr lang="en-US" b="1" dirty="0">
                <a:solidFill>
                  <a:schemeClr val="tx1"/>
                </a:solidFill>
              </a:rPr>
              <a:t>(ORC &amp; Parquet)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761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64B8-7D9C-4C57-A1A1-83555C93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0"/>
            <a:ext cx="11226316" cy="6564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Delimiters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82E3-A24C-4404-A0E5-F5CC9CB3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343" y="1248229"/>
            <a:ext cx="9632269" cy="4662993"/>
          </a:xfrm>
        </p:spPr>
        <p:txBody>
          <a:bodyPr/>
          <a:lstStyle/>
          <a:p>
            <a:endParaRPr lang="en-US" b="1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Default Delimiter is  - ‘\001’     or    CTRL A (^A)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 Row level delimiter   ‘\n’</a:t>
            </a:r>
          </a:p>
          <a:p>
            <a:endParaRPr lang="en-US" b="1" dirty="0"/>
          </a:p>
          <a:p>
            <a:r>
              <a:rPr lang="en-US" b="1" dirty="0"/>
              <a:t>TAB  Delimiter  -    ‘\</a:t>
            </a:r>
            <a:r>
              <a:rPr lang="en-US" b="1" dirty="0" smtClean="0"/>
              <a:t>t ’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Comma   delimiter       -      ‘ , ’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5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1" y="0"/>
            <a:ext cx="11317494" cy="102041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314" y="1161142"/>
            <a:ext cx="10167709" cy="5341257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String</a:t>
            </a:r>
            <a:r>
              <a:rPr lang="en-US" b="1" dirty="0"/>
              <a:t>    -      STRING   (32767 bytes),   VARCHAR (65535),  CHAR (255), TEXT (2 GB)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Date</a:t>
            </a:r>
            <a:r>
              <a:rPr lang="en-US" b="1" dirty="0"/>
              <a:t>     -       DATE,   TIMESTAMP (</a:t>
            </a:r>
            <a:r>
              <a:rPr lang="en-US" b="1" dirty="0" err="1"/>
              <a:t>yyyy</a:t>
            </a:r>
            <a:r>
              <a:rPr lang="en-US" b="1" dirty="0"/>
              <a:t>-mm-</a:t>
            </a:r>
            <a:r>
              <a:rPr lang="en-US" b="1" dirty="0" err="1"/>
              <a:t>dd</a:t>
            </a:r>
            <a:r>
              <a:rPr lang="en-US" b="1" dirty="0"/>
              <a:t>  </a:t>
            </a:r>
            <a:r>
              <a:rPr lang="en-US" b="1" dirty="0" err="1"/>
              <a:t>hh:mm:ss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Numeric</a:t>
            </a:r>
            <a:r>
              <a:rPr lang="en-US" b="1" dirty="0"/>
              <a:t>  -     INT,  TINYINT,  SMALLINT,  BIGINT, DOUBLE, FLOAT, DECIMAL</a:t>
            </a:r>
          </a:p>
          <a:p>
            <a:pPr marL="0" indent="0">
              <a:buNone/>
            </a:pPr>
            <a:r>
              <a:rPr lang="en-US" b="1" dirty="0"/>
              <a:t>	                        (4 byte)                                                          8 byte   (38,18)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Misc</a:t>
            </a:r>
            <a:r>
              <a:rPr lang="en-US" b="1" dirty="0"/>
              <a:t>           -  BOOLEAN,   BINARY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Complex  data type </a:t>
            </a:r>
            <a:r>
              <a:rPr lang="en-US" b="1" dirty="0"/>
              <a:t>  -   Array, Struct,  Map, Union    (</a:t>
            </a:r>
            <a:r>
              <a:rPr lang="en-US" b="1" dirty="0">
                <a:solidFill>
                  <a:srgbClr val="FF0000"/>
                </a:solidFill>
              </a:rPr>
              <a:t>Collection Data types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1467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9" y="33130"/>
            <a:ext cx="3558745" cy="27432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852452" y="5883964"/>
            <a:ext cx="2385391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A96590C-EEDF-424C-BB1B-A67E3982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12" y="1903887"/>
            <a:ext cx="7178336" cy="391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25" y="-9035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Apache Hive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801D0-0BC2-435E-93D9-C99578F72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688" y="901148"/>
            <a:ext cx="10508974" cy="54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0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3" y="1"/>
            <a:ext cx="11372090" cy="7686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782"/>
            <a:ext cx="10018713" cy="426719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Hive is  a data warehousing software.  A Query engine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Hive Provides  HiveQL - Hive  Query Language which manipulates data on top of </a:t>
            </a:r>
            <a:r>
              <a:rPr lang="en-US" b="1" dirty="0" smtClean="0"/>
              <a:t>Hadoop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Hive is </a:t>
            </a:r>
            <a:r>
              <a:rPr lang="en-US" b="1" dirty="0">
                <a:solidFill>
                  <a:schemeClr val="tx1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a database (</a:t>
            </a:r>
            <a:r>
              <a:rPr lang="en-US" b="1" dirty="0">
                <a:solidFill>
                  <a:schemeClr val="tx1"/>
                </a:solidFill>
              </a:rPr>
              <a:t>RDBMS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Hive Originated   from    Facebook, founded by Jeff Hammer </a:t>
            </a:r>
            <a:r>
              <a:rPr lang="en-US" b="1" dirty="0" err="1">
                <a:solidFill>
                  <a:srgbClr val="FF0000"/>
                </a:solidFill>
              </a:rPr>
              <a:t>Bacher</a:t>
            </a:r>
            <a:r>
              <a:rPr lang="en-US" b="1" dirty="0">
                <a:solidFill>
                  <a:srgbClr val="FF0000"/>
                </a:solidFill>
              </a:rPr>
              <a:t> who was working with Facebook  (2010)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“Hive”</a:t>
            </a:r>
            <a:r>
              <a:rPr lang="en-US" b="1" dirty="0">
                <a:solidFill>
                  <a:schemeClr val="tx1"/>
                </a:solidFill>
              </a:rPr>
              <a:t> 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 is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derived from the term </a:t>
            </a:r>
            <a:r>
              <a:rPr lang="en-US" b="1" dirty="0">
                <a:solidFill>
                  <a:srgbClr val="FF0000"/>
                </a:solidFill>
              </a:rPr>
              <a:t>“beehive”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18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3" y="1"/>
            <a:ext cx="11372090" cy="7686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25782"/>
            <a:ext cx="10018713" cy="42671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latin typeface="+mj-lt"/>
              </a:rPr>
              <a:t>Hive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is </a:t>
            </a:r>
            <a:r>
              <a:rPr lang="en-US" b="1" dirty="0" smtClean="0">
                <a:solidFill>
                  <a:schemeClr val="tx1"/>
                </a:solidFill>
                <a:latin typeface="+mj-lt"/>
              </a:rPr>
              <a:t>NOT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 a 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+mj-lt"/>
              </a:rPr>
              <a:t>database (</a:t>
            </a:r>
            <a:r>
              <a:rPr lang="en-US" b="1" i="0" dirty="0" smtClean="0">
                <a:solidFill>
                  <a:schemeClr val="tx1"/>
                </a:solidFill>
                <a:effectLst/>
                <a:latin typeface="+mj-lt"/>
              </a:rPr>
              <a:t>RDBMS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+mj-lt"/>
              </a:rPr>
              <a:t>)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but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+mj-lt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it </a:t>
            </a:r>
            <a:r>
              <a:rPr lang="en-US" b="1" i="0" dirty="0" smtClean="0">
                <a:solidFill>
                  <a:srgbClr val="FF0000"/>
                </a:solidFill>
                <a:effectLst/>
                <a:latin typeface="+mj-lt"/>
              </a:rPr>
              <a:t>consist of 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en-US" b="1" i="1" dirty="0">
                <a:solidFill>
                  <a:schemeClr val="tx1"/>
                </a:solidFill>
                <a:effectLst/>
                <a:latin typeface="+mj-lt"/>
              </a:rPr>
              <a:t>catalog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 or </a:t>
            </a:r>
            <a:r>
              <a:rPr lang="en-US" b="1" i="1" dirty="0">
                <a:solidFill>
                  <a:schemeClr val="tx1"/>
                </a:solidFill>
                <a:effectLst/>
                <a:latin typeface="+mj-lt"/>
              </a:rPr>
              <a:t>namespace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 of tables</a:t>
            </a:r>
            <a:endParaRPr lang="en-US" b="1" dirty="0">
              <a:solidFill>
                <a:schemeClr val="tx1"/>
              </a:solidFill>
              <a:latin typeface="+mj-lt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Hive table is a logical  structure    like 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Relational Database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Default namespaces of Hive  for variables are </a:t>
            </a:r>
          </a:p>
          <a:p>
            <a:r>
              <a:rPr lang="en-US" b="1" i="1" dirty="0" err="1">
                <a:solidFill>
                  <a:srgbClr val="373737"/>
                </a:solidFill>
                <a:effectLst/>
                <a:latin typeface="Helvetica Neue"/>
              </a:rPr>
              <a:t>hivevar</a:t>
            </a:r>
            <a:r>
              <a:rPr lang="en-US" b="1" i="1" dirty="0">
                <a:solidFill>
                  <a:srgbClr val="373737"/>
                </a:solidFill>
                <a:effectLst/>
                <a:latin typeface="Helvetica Neue"/>
              </a:rPr>
              <a:t>, </a:t>
            </a:r>
            <a:r>
              <a:rPr lang="en-US" b="1" i="1" dirty="0" err="1">
                <a:solidFill>
                  <a:srgbClr val="373737"/>
                </a:solidFill>
                <a:effectLst/>
                <a:latin typeface="Helvetica Neue"/>
              </a:rPr>
              <a:t>hiveconf</a:t>
            </a:r>
            <a:r>
              <a:rPr lang="en-US" b="1" i="1" dirty="0">
                <a:solidFill>
                  <a:srgbClr val="373737"/>
                </a:solidFill>
                <a:effectLst/>
                <a:latin typeface="Helvetica Neue"/>
              </a:rPr>
              <a:t>, system and env</a:t>
            </a:r>
            <a:r>
              <a:rPr lang="en-US" b="0" i="0" dirty="0">
                <a:solidFill>
                  <a:srgbClr val="373737"/>
                </a:solidFill>
                <a:effectLst/>
                <a:latin typeface="Helvetica Neue"/>
              </a:rPr>
              <a:t>.</a:t>
            </a:r>
          </a:p>
          <a:p>
            <a:endParaRPr lang="en-US" dirty="0">
              <a:solidFill>
                <a:srgbClr val="373737"/>
              </a:solidFill>
              <a:latin typeface="Helvetica Neue"/>
            </a:endParaRPr>
          </a:p>
          <a:p>
            <a:r>
              <a:rPr lang="en-US" b="1" dirty="0">
                <a:solidFill>
                  <a:srgbClr val="FF0000"/>
                </a:solidFill>
                <a:latin typeface="Helvetica Neue"/>
              </a:rPr>
              <a:t>Default directory  for   database/tables/</a:t>
            </a:r>
            <a:r>
              <a:rPr lang="en-US" b="1" dirty="0" err="1">
                <a:solidFill>
                  <a:srgbClr val="FF0000"/>
                </a:solidFill>
                <a:latin typeface="Helvetica Neue"/>
              </a:rPr>
              <a:t>hdfsFile</a:t>
            </a:r>
            <a:r>
              <a:rPr lang="en-US" b="1" dirty="0">
                <a:solidFill>
                  <a:srgbClr val="FF0000"/>
                </a:solidFill>
                <a:latin typeface="Helvetica Neue"/>
              </a:rPr>
              <a:t>  are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Helvetica Neue"/>
              </a:rPr>
              <a:t>       </a:t>
            </a:r>
            <a:r>
              <a:rPr lang="en-US" b="1" i="1" dirty="0" err="1">
                <a:solidFill>
                  <a:srgbClr val="373737"/>
                </a:solidFill>
                <a:latin typeface="Helvetica Neue"/>
              </a:rPr>
              <a:t>hive.metastore.warehouse</a:t>
            </a:r>
            <a:r>
              <a:rPr lang="en-US" b="1" i="1" dirty="0">
                <a:solidFill>
                  <a:srgbClr val="373737"/>
                </a:solidFill>
                <a:latin typeface="Helvetica Neue"/>
              </a:rPr>
              <a:t>   ……   path location   … /user/hive/warehouse</a:t>
            </a:r>
          </a:p>
          <a:p>
            <a:endParaRPr lang="en-US" b="1" dirty="0">
              <a:solidFill>
                <a:srgbClr val="373737"/>
              </a:solidFill>
              <a:latin typeface="Helvetica Neue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8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0"/>
            <a:ext cx="11277737" cy="67586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Architecture</a:t>
            </a:r>
          </a:p>
        </p:txBody>
      </p:sp>
      <p:pic>
        <p:nvPicPr>
          <p:cNvPr id="1026" name="Picture 2" descr="https://andr83.io/wp-content/uploads/2018/01/hive_architecture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" y="675861"/>
            <a:ext cx="11260183" cy="60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7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87" y="0"/>
            <a:ext cx="10786151" cy="64935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5" y="649357"/>
            <a:ext cx="11685493" cy="620864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Process Flow</a:t>
            </a:r>
            <a:endParaRPr lang="en-US" b="1" dirty="0"/>
          </a:p>
          <a:p>
            <a:pPr fontAlgn="base"/>
            <a:r>
              <a:rPr lang="en-US" b="1" dirty="0"/>
              <a:t>UI :-  From the User Interface,  user  Submit queries </a:t>
            </a:r>
            <a:r>
              <a:rPr lang="en-US" dirty="0"/>
              <a:t> .  </a:t>
            </a:r>
            <a:r>
              <a:rPr lang="en-US" b="1" dirty="0"/>
              <a:t>Hive Driver receives Queries</a:t>
            </a:r>
          </a:p>
          <a:p>
            <a:pPr fontAlgn="base"/>
            <a:r>
              <a:rPr lang="en-US" b="1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 Hive Driver – (Parser, Compiler, Optimizer, Execution Engine)</a:t>
            </a:r>
          </a:p>
          <a:p>
            <a:pPr fontAlgn="base"/>
            <a:endParaRPr lang="en-US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Driver </a:t>
            </a:r>
            <a:r>
              <a:rPr lang="en-US" b="1" dirty="0">
                <a:solidFill>
                  <a:srgbClr val="FF0000"/>
                </a:solidFill>
              </a:rPr>
              <a:t>:- 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JDBC/ODBC  drivers  or interfaces receives  HQL queries from </a:t>
            </a:r>
            <a:r>
              <a:rPr lang="en-US" b="1" dirty="0" smtClean="0">
                <a:solidFill>
                  <a:srgbClr val="FF0000"/>
                </a:solidFill>
              </a:rPr>
              <a:t>UI     </a:t>
            </a:r>
            <a:r>
              <a:rPr lang="en-US" b="1" dirty="0" smtClean="0"/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 smtClean="0">
                <a:solidFill>
                  <a:schemeClr val="tx1"/>
                </a:solidFill>
              </a:rPr>
              <a:t>Metastore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-  Integrates  HDFS data, Hive Tables, Schema which is stored in RDBMS (MySQL)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Hive </a:t>
            </a:r>
            <a:r>
              <a:rPr lang="en-US" b="1" dirty="0" err="1" smtClean="0">
                <a:solidFill>
                  <a:srgbClr val="FF0000"/>
                </a:solidFill>
              </a:rPr>
              <a:t>Conf</a:t>
            </a:r>
            <a:r>
              <a:rPr lang="en-US" b="1" dirty="0" smtClean="0">
                <a:solidFill>
                  <a:srgbClr val="FF0000"/>
                </a:solidFill>
              </a:rPr>
              <a:t> file :  </a:t>
            </a:r>
            <a:r>
              <a:rPr lang="en-US" b="1" dirty="0"/>
              <a:t>Refer – hive-site.xml </a:t>
            </a:r>
            <a:endParaRPr lang="en-US" b="1" dirty="0" smtClean="0">
              <a:solidFill>
                <a:srgbClr val="FF0000"/>
              </a:solidFill>
            </a:endParaRPr>
          </a:p>
          <a:p>
            <a:pPr fontAlgn="base"/>
            <a:endParaRPr lang="en-US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</a:rPr>
              <a:t>Hive Driver consist of  three major activities  : </a:t>
            </a:r>
            <a:r>
              <a:rPr lang="en-US" b="1" dirty="0" smtClean="0">
                <a:solidFill>
                  <a:srgbClr val="FF0000"/>
                </a:solidFill>
              </a:rPr>
              <a:t>- </a:t>
            </a:r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Optimizer  - Provides  logical plan for transformations </a:t>
            </a:r>
            <a:r>
              <a:rPr lang="en-US" b="1" dirty="0">
                <a:solidFill>
                  <a:srgbClr val="FF0000"/>
                </a:solidFill>
              </a:rPr>
              <a:t>like, Join  </a:t>
            </a:r>
            <a:r>
              <a:rPr lang="en-US" b="1" dirty="0" smtClean="0">
                <a:solidFill>
                  <a:srgbClr val="FF0000"/>
                </a:solidFill>
              </a:rPr>
              <a:t>and aggregating data</a:t>
            </a:r>
          </a:p>
          <a:p>
            <a:pPr fontAlgn="base"/>
            <a:endParaRPr lang="en-US" b="1" dirty="0">
              <a:solidFill>
                <a:srgbClr val="FF0000"/>
              </a:solidFill>
            </a:endParaRPr>
          </a:p>
          <a:p>
            <a:pPr fontAlgn="base"/>
            <a:r>
              <a:rPr lang="en-US" b="1" dirty="0">
                <a:solidFill>
                  <a:schemeClr val="tx1"/>
                </a:solidFill>
              </a:rPr>
              <a:t>Compiler :- </a:t>
            </a:r>
            <a:r>
              <a:rPr lang="en-US" b="1" dirty="0" smtClean="0">
                <a:solidFill>
                  <a:schemeClr val="tx1"/>
                </a:solidFill>
              </a:rPr>
              <a:t>Compiler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parses the query and </a:t>
            </a:r>
            <a:r>
              <a:rPr lang="en-US" b="1" dirty="0" smtClean="0">
                <a:solidFill>
                  <a:schemeClr val="tx1"/>
                </a:solidFill>
              </a:rPr>
              <a:t> converts the  logical plan into Physical Execution Plan.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fontAlgn="base">
              <a:buNone/>
            </a:pPr>
            <a:r>
              <a:rPr lang="en-US" b="1" dirty="0">
                <a:solidFill>
                  <a:schemeClr val="tx1"/>
                </a:solidFill>
              </a:rPr>
              <a:t>                            </a:t>
            </a:r>
            <a:r>
              <a:rPr lang="en-US" b="1" dirty="0" smtClean="0">
                <a:solidFill>
                  <a:schemeClr val="tx1"/>
                </a:solidFill>
              </a:rPr>
              <a:t>in the back-ground, DAG Converts the plan and splits the </a:t>
            </a:r>
            <a:r>
              <a:rPr lang="en-US" b="1" dirty="0">
                <a:solidFill>
                  <a:schemeClr val="tx1"/>
                </a:solidFill>
              </a:rPr>
              <a:t>query into Map Task &amp; Reduce Task  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>
                <a:solidFill>
                  <a:srgbClr val="FF0000"/>
                </a:solidFill>
              </a:rPr>
              <a:t>Executor   </a:t>
            </a:r>
            <a:r>
              <a:rPr lang="en-US" b="1" dirty="0">
                <a:solidFill>
                  <a:srgbClr val="FF0000"/>
                </a:solidFill>
              </a:rPr>
              <a:t>-  </a:t>
            </a:r>
            <a:r>
              <a:rPr lang="en-US" b="1" dirty="0" smtClean="0">
                <a:solidFill>
                  <a:srgbClr val="FF0000"/>
                </a:solidFill>
              </a:rPr>
              <a:t>Uses </a:t>
            </a:r>
            <a:r>
              <a:rPr lang="en-US" b="1" dirty="0" err="1" smtClean="0">
                <a:solidFill>
                  <a:srgbClr val="FF0000"/>
                </a:solidFill>
              </a:rPr>
              <a:t>NameNode</a:t>
            </a:r>
            <a:r>
              <a:rPr lang="en-US" b="1" dirty="0" smtClean="0">
                <a:solidFill>
                  <a:srgbClr val="FF0000"/>
                </a:solidFill>
              </a:rPr>
              <a:t> &amp; </a:t>
            </a:r>
            <a:r>
              <a:rPr lang="en-US" b="1" dirty="0" err="1" smtClean="0">
                <a:solidFill>
                  <a:srgbClr val="FF0000"/>
                </a:solidFill>
              </a:rPr>
              <a:t>DataNode</a:t>
            </a:r>
            <a:r>
              <a:rPr lang="en-US" b="1" dirty="0" smtClean="0">
                <a:solidFill>
                  <a:srgbClr val="FF0000"/>
                </a:solidFill>
              </a:rPr>
              <a:t> for fetching HDFS Files and  also</a:t>
            </a:r>
          </a:p>
          <a:p>
            <a:pPr marL="0" indent="0"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uses Resource Manager &amp; Node </a:t>
            </a:r>
            <a:r>
              <a:rPr lang="en-US" b="1" dirty="0">
                <a:solidFill>
                  <a:srgbClr val="FF0000"/>
                </a:solidFill>
              </a:rPr>
              <a:t>Manager </a:t>
            </a:r>
            <a:r>
              <a:rPr lang="en-US" b="1" dirty="0" smtClean="0">
                <a:solidFill>
                  <a:srgbClr val="FF0000"/>
                </a:solidFill>
              </a:rPr>
              <a:t>to execute the </a:t>
            </a:r>
            <a:r>
              <a:rPr lang="en-US" b="1" dirty="0" err="1" smtClean="0">
                <a:solidFill>
                  <a:srgbClr val="FF0000"/>
                </a:solidFill>
              </a:rPr>
              <a:t>MapReduce</a:t>
            </a:r>
            <a:r>
              <a:rPr lang="en-US" b="1" dirty="0" smtClean="0">
                <a:solidFill>
                  <a:srgbClr val="FF0000"/>
                </a:solidFill>
              </a:rPr>
              <a:t> tasks</a:t>
            </a:r>
            <a:endParaRPr lang="en-US" b="1" dirty="0">
              <a:solidFill>
                <a:srgbClr val="FF0000"/>
              </a:solidFill>
            </a:endParaRPr>
          </a:p>
          <a:p>
            <a:pPr fontAlgn="base"/>
            <a:endParaRPr lang="en-US" b="1" dirty="0"/>
          </a:p>
          <a:p>
            <a:pPr fontAlgn="base"/>
            <a:r>
              <a:rPr lang="en-US" b="1" dirty="0" err="1">
                <a:solidFill>
                  <a:schemeClr val="tx1"/>
                </a:solidFill>
              </a:rPr>
              <a:t>SerDe</a:t>
            </a:r>
            <a:r>
              <a:rPr lang="en-US" b="1" dirty="0">
                <a:solidFill>
                  <a:schemeClr val="tx1"/>
                </a:solidFill>
              </a:rPr>
              <a:t>        - Serialization &amp; Deserialization  will be done at the temporary </a:t>
            </a:r>
            <a:r>
              <a:rPr lang="en-US" b="1" dirty="0" smtClean="0">
                <a:solidFill>
                  <a:schemeClr val="tx1"/>
                </a:solidFill>
              </a:rPr>
              <a:t>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8B06-494E-4345-9C10-8E9DC5B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5" y="0"/>
            <a:ext cx="11358837" cy="68911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</a:t>
            </a:r>
            <a:r>
              <a:rPr lang="en-US" b="1" dirty="0" err="1">
                <a:solidFill>
                  <a:srgbClr val="FF0000"/>
                </a:solidFill>
              </a:rPr>
              <a:t>Metastore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01A3-A2BC-4416-A971-AAC01607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689113"/>
            <a:ext cx="11358837" cy="6281530"/>
          </a:xfrm>
        </p:spPr>
        <p:txBody>
          <a:bodyPr>
            <a:noAutofit/>
          </a:bodyPr>
          <a:lstStyle/>
          <a:p>
            <a:r>
              <a:rPr lang="en-US" sz="1600" b="1" dirty="0" err="1">
                <a:solidFill>
                  <a:srgbClr val="FF0000"/>
                </a:solidFill>
              </a:rPr>
              <a:t>Metastore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1600" b="1" dirty="0"/>
              <a:t>Hive </a:t>
            </a:r>
            <a:r>
              <a:rPr lang="en-US" sz="1600" b="1" dirty="0" err="1"/>
              <a:t>Metastore</a:t>
            </a:r>
            <a:r>
              <a:rPr lang="en-US" sz="1600" b="1" dirty="0"/>
              <a:t> provides an integration service  or repository to maintains metadata information. </a:t>
            </a:r>
          </a:p>
          <a:p>
            <a:r>
              <a:rPr lang="en-US" sz="1600" b="1" dirty="0"/>
              <a:t>Metadata -  Hive Table,,  HDFS File location, Schema  in Database (</a:t>
            </a:r>
            <a:r>
              <a:rPr lang="en-US" sz="1600" b="1" dirty="0" err="1"/>
              <a:t>mysql</a:t>
            </a:r>
            <a:r>
              <a:rPr lang="en-US" sz="1600" b="1" dirty="0"/>
              <a:t>)</a:t>
            </a: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Embedded </a:t>
            </a:r>
          </a:p>
          <a:p>
            <a:r>
              <a:rPr lang="en-US" sz="1600" b="1" dirty="0"/>
              <a:t>Hive </a:t>
            </a:r>
            <a:r>
              <a:rPr lang="en-US" sz="1600" b="1" dirty="0" err="1"/>
              <a:t>Metastore</a:t>
            </a:r>
            <a:r>
              <a:rPr lang="en-US" sz="1600" b="1" dirty="0"/>
              <a:t> uses Apache’s Derby database and both </a:t>
            </a:r>
            <a:r>
              <a:rPr lang="en-US" sz="1600" b="1" dirty="0" err="1"/>
              <a:t>Metastore</a:t>
            </a:r>
            <a:r>
              <a:rPr lang="en-US" sz="1600" b="1" dirty="0"/>
              <a:t> &amp; Derby database together runs in the same  Hive Sever process location  -All process in one  JVM</a:t>
            </a:r>
          </a:p>
          <a:p>
            <a:r>
              <a:rPr lang="en-US" sz="1600" b="1" dirty="0"/>
              <a:t>This is a default </a:t>
            </a:r>
            <a:r>
              <a:rPr lang="en-US" sz="1600" b="1" dirty="0" err="1"/>
              <a:t>metastore</a:t>
            </a:r>
            <a:r>
              <a:rPr lang="en-US" sz="1600" b="1" dirty="0"/>
              <a:t> mode used for testing purpose – only one user can be active at time.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Local</a:t>
            </a:r>
          </a:p>
          <a:p>
            <a:r>
              <a:rPr lang="en-US" sz="1600" b="1" dirty="0"/>
              <a:t>Hive </a:t>
            </a:r>
            <a:r>
              <a:rPr lang="en-US" sz="1600" b="1" dirty="0" err="1"/>
              <a:t>Metastore</a:t>
            </a:r>
            <a:r>
              <a:rPr lang="en-US" sz="1600" b="1" dirty="0"/>
              <a:t>  &amp; Hive server runs in the same JVM .  But Database runs as different process</a:t>
            </a:r>
          </a:p>
          <a:p>
            <a:r>
              <a:rPr lang="en-US" sz="1600" b="1" dirty="0"/>
              <a:t>All process will be running in  a Single physical system , but JVM and Database runs as separate process</a:t>
            </a:r>
          </a:p>
          <a:p>
            <a:endParaRPr lang="en-US" sz="1600" b="1" dirty="0"/>
          </a:p>
          <a:p>
            <a:r>
              <a:rPr lang="en-US" sz="1600" b="1" dirty="0">
                <a:solidFill>
                  <a:srgbClr val="FF0000"/>
                </a:solidFill>
              </a:rPr>
              <a:t>Remote</a:t>
            </a:r>
          </a:p>
          <a:p>
            <a:r>
              <a:rPr lang="en-US" sz="1600" b="1" dirty="0"/>
              <a:t>Hive </a:t>
            </a:r>
            <a:r>
              <a:rPr lang="en-US" sz="1600" b="1" dirty="0" err="1"/>
              <a:t>Metastore</a:t>
            </a:r>
            <a:r>
              <a:rPr lang="en-US" sz="1600" b="1" dirty="0"/>
              <a:t> runs independently  in a  separate JVM process.  Using JDBC driver, Thrift Network API services  to connect with </a:t>
            </a:r>
            <a:r>
              <a:rPr lang="en-US" sz="1600" b="1" dirty="0" err="1"/>
              <a:t>Metastore</a:t>
            </a:r>
            <a:r>
              <a:rPr lang="en-US" sz="1600" b="1" dirty="0"/>
              <a:t> DB – Database(</a:t>
            </a:r>
            <a:r>
              <a:rPr lang="en-US" sz="1600" b="1" dirty="0" err="1"/>
              <a:t>mysqll</a:t>
            </a:r>
            <a:r>
              <a:rPr lang="en-US" sz="1600" b="1" dirty="0"/>
              <a:t>) .  </a:t>
            </a:r>
            <a:r>
              <a:rPr lang="en-US" sz="1600" b="1" dirty="0" err="1"/>
              <a:t>HiveServer</a:t>
            </a:r>
            <a:r>
              <a:rPr lang="en-US" sz="1600" b="1" dirty="0"/>
              <a:t> will be running in a separate process or JVM.</a:t>
            </a:r>
          </a:p>
          <a:p>
            <a:r>
              <a:rPr lang="en-US" sz="1600" b="1" dirty="0"/>
              <a:t>All Hive </a:t>
            </a:r>
            <a:r>
              <a:rPr lang="en-US" sz="1600" b="1" dirty="0" err="1"/>
              <a:t>Metastore</a:t>
            </a:r>
            <a:r>
              <a:rPr lang="en-US" sz="1600" b="1" dirty="0"/>
              <a:t> ,Hive Server &amp; Database services will be running as a separate process in a  single host.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9123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8B06-494E-4345-9C10-8E9DC5B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5" y="0"/>
            <a:ext cx="11358837" cy="68911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</a:t>
            </a:r>
            <a:r>
              <a:rPr lang="en-US" b="1" dirty="0" err="1">
                <a:solidFill>
                  <a:srgbClr val="FF0000"/>
                </a:solidFill>
              </a:rPr>
              <a:t>Metastore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01A3-A2BC-4416-A971-AAC01607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823" y="122375"/>
            <a:ext cx="11358837" cy="6281530"/>
          </a:xfrm>
        </p:spPr>
        <p:txBody>
          <a:bodyPr>
            <a:noAutofit/>
          </a:bodyPr>
          <a:lstStyle/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EABEF0-D925-45F3-AED6-E78BD3B07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9" y="1179444"/>
            <a:ext cx="3517418" cy="18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8B0B57-77BB-4FF1-9D31-F2966C3B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9" y="3604174"/>
            <a:ext cx="4161182" cy="303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A0C887-0CD8-4D8B-BF10-01757397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70" y="1285462"/>
            <a:ext cx="4600852" cy="524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5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316C-1EEE-4DC5-A92D-B3CCE1FB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1" y="0"/>
            <a:ext cx="11252821" cy="78187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Hive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E6EC-A49F-4AD7-B7D5-DB936622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7" y="1311965"/>
            <a:ext cx="10311916" cy="4599257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Managed table or Internal table (Default)</a:t>
            </a:r>
          </a:p>
          <a:p>
            <a:endParaRPr lang="en-US" dirty="0"/>
          </a:p>
          <a:p>
            <a:r>
              <a:rPr lang="en-US" b="1" dirty="0"/>
              <a:t>External Table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Temporary Table</a:t>
            </a:r>
          </a:p>
          <a:p>
            <a:endParaRPr lang="en-US" b="1" dirty="0"/>
          </a:p>
          <a:p>
            <a:r>
              <a:rPr lang="en-US" b="1" dirty="0"/>
              <a:t>Skewed Table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Transaction Table</a:t>
            </a:r>
          </a:p>
        </p:txBody>
      </p:sp>
    </p:spTree>
    <p:extLst>
      <p:ext uri="{BB962C8B-B14F-4D97-AF65-F5344CB8AC3E}">
        <p14:creationId xmlns:p14="http://schemas.microsoft.com/office/powerpoint/2010/main" val="3676063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2224</TotalTime>
  <Words>784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Helvetica Neue</vt:lpstr>
      <vt:lpstr>Wingdings 3</vt:lpstr>
      <vt:lpstr>Wisp</vt:lpstr>
      <vt:lpstr>PowerPoint Presentation</vt:lpstr>
      <vt:lpstr>Apache Hive</vt:lpstr>
      <vt:lpstr>Hive Overview</vt:lpstr>
      <vt:lpstr>Hive Overview</vt:lpstr>
      <vt:lpstr>Hive Architecture</vt:lpstr>
      <vt:lpstr>Hive  Architecture</vt:lpstr>
      <vt:lpstr>Hive Metastore</vt:lpstr>
      <vt:lpstr>Hive Metastore</vt:lpstr>
      <vt:lpstr>Hive tables</vt:lpstr>
      <vt:lpstr>Hive  Schema</vt:lpstr>
      <vt:lpstr>Hive Queries</vt:lpstr>
      <vt:lpstr>Hive Joins</vt:lpstr>
      <vt:lpstr>Hive Partitions</vt:lpstr>
      <vt:lpstr>Hive Clients</vt:lpstr>
      <vt:lpstr>Hive Advanced Features</vt:lpstr>
      <vt:lpstr>Hive Delimiters</vt:lpstr>
      <vt:lpstr>Hive Data Types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Vasu Varadharajan</dc:creator>
  <cp:lastModifiedBy>Lenovo</cp:lastModifiedBy>
  <cp:revision>216</cp:revision>
  <dcterms:created xsi:type="dcterms:W3CDTF">2015-05-07T06:13:36Z</dcterms:created>
  <dcterms:modified xsi:type="dcterms:W3CDTF">2021-09-13T04:47:04Z</dcterms:modified>
</cp:coreProperties>
</file>