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4" r:id="rId3"/>
    <p:sldId id="291" r:id="rId4"/>
    <p:sldId id="294" r:id="rId5"/>
    <p:sldId id="276" r:id="rId6"/>
    <p:sldId id="293" r:id="rId7"/>
    <p:sldId id="271" r:id="rId8"/>
    <p:sldId id="275" r:id="rId9"/>
    <p:sldId id="295" r:id="rId10"/>
    <p:sldId id="296" r:id="rId11"/>
    <p:sldId id="297" r:id="rId12"/>
    <p:sldId id="272" r:id="rId13"/>
    <p:sldId id="273" r:id="rId14"/>
    <p:sldId id="292" r:id="rId15"/>
    <p:sldId id="29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su Varadharajan" initials="VV" lastIdx="0" clrIdx="0">
    <p:extLst>
      <p:ext uri="{19B8F6BF-5375-455C-9EA6-DF929625EA0E}">
        <p15:presenceInfo xmlns:p15="http://schemas.microsoft.com/office/powerpoint/2012/main" userId="790681957f47a7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99FF"/>
    <a:srgbClr val="CAA43A"/>
    <a:srgbClr val="888A76"/>
    <a:srgbClr val="FFCC99"/>
    <a:srgbClr val="CC0000"/>
    <a:srgbClr val="CDB2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55A7D7-3D0F-41E3-B3F4-72CB34ADFCA6}"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2A89256-314C-428D-ACD2-9DFD36B61A28}" type="slidenum">
              <a:rPr lang="en-US" smtClean="0"/>
              <a:t>‹#›</a:t>
            </a:fld>
            <a:endParaRPr lang="en-US"/>
          </a:p>
        </p:txBody>
      </p:sp>
    </p:spTree>
    <p:extLst>
      <p:ext uri="{BB962C8B-B14F-4D97-AF65-F5344CB8AC3E}">
        <p14:creationId xmlns:p14="http://schemas.microsoft.com/office/powerpoint/2010/main" val="3066854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5A7D7-3D0F-41E3-B3F4-72CB34ADFCA6}"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A89256-314C-428D-ACD2-9DFD36B61A28}" type="slidenum">
              <a:rPr lang="en-US" smtClean="0"/>
              <a:t>‹#›</a:t>
            </a:fld>
            <a:endParaRPr lang="en-US"/>
          </a:p>
        </p:txBody>
      </p:sp>
    </p:spTree>
    <p:extLst>
      <p:ext uri="{BB962C8B-B14F-4D97-AF65-F5344CB8AC3E}">
        <p14:creationId xmlns:p14="http://schemas.microsoft.com/office/powerpoint/2010/main" val="88978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5A7D7-3D0F-41E3-B3F4-72CB34ADFCA6}"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A89256-314C-428D-ACD2-9DFD36B61A2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0684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855A7D7-3D0F-41E3-B3F4-72CB34ADFCA6}"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A89256-314C-428D-ACD2-9DFD36B61A28}" type="slidenum">
              <a:rPr lang="en-US" smtClean="0"/>
              <a:t>‹#›</a:t>
            </a:fld>
            <a:endParaRPr lang="en-US"/>
          </a:p>
        </p:txBody>
      </p:sp>
    </p:spTree>
    <p:extLst>
      <p:ext uri="{BB962C8B-B14F-4D97-AF65-F5344CB8AC3E}">
        <p14:creationId xmlns:p14="http://schemas.microsoft.com/office/powerpoint/2010/main" val="3675311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855A7D7-3D0F-41E3-B3F4-72CB34ADFCA6}"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A89256-314C-428D-ACD2-9DFD36B61A2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532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855A7D7-3D0F-41E3-B3F4-72CB34ADFCA6}"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A89256-314C-428D-ACD2-9DFD36B61A28}" type="slidenum">
              <a:rPr lang="en-US" smtClean="0"/>
              <a:t>‹#›</a:t>
            </a:fld>
            <a:endParaRPr lang="en-US"/>
          </a:p>
        </p:txBody>
      </p:sp>
    </p:spTree>
    <p:extLst>
      <p:ext uri="{BB962C8B-B14F-4D97-AF65-F5344CB8AC3E}">
        <p14:creationId xmlns:p14="http://schemas.microsoft.com/office/powerpoint/2010/main" val="1250214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5A7D7-3D0F-41E3-B3F4-72CB34ADFCA6}"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A89256-314C-428D-ACD2-9DFD36B61A28}" type="slidenum">
              <a:rPr lang="en-US" smtClean="0"/>
              <a:t>‹#›</a:t>
            </a:fld>
            <a:endParaRPr lang="en-US"/>
          </a:p>
        </p:txBody>
      </p:sp>
    </p:spTree>
    <p:extLst>
      <p:ext uri="{BB962C8B-B14F-4D97-AF65-F5344CB8AC3E}">
        <p14:creationId xmlns:p14="http://schemas.microsoft.com/office/powerpoint/2010/main" val="2810845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5A7D7-3D0F-41E3-B3F4-72CB34ADFCA6}"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A89256-314C-428D-ACD2-9DFD36B61A28}" type="slidenum">
              <a:rPr lang="en-US" smtClean="0"/>
              <a:t>‹#›</a:t>
            </a:fld>
            <a:endParaRPr lang="en-US"/>
          </a:p>
        </p:txBody>
      </p:sp>
    </p:spTree>
    <p:extLst>
      <p:ext uri="{BB962C8B-B14F-4D97-AF65-F5344CB8AC3E}">
        <p14:creationId xmlns:p14="http://schemas.microsoft.com/office/powerpoint/2010/main" val="356423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5A7D7-3D0F-41E3-B3F4-72CB34ADFCA6}"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A89256-314C-428D-ACD2-9DFD36B61A28}" type="slidenum">
              <a:rPr lang="en-US" smtClean="0"/>
              <a:t>‹#›</a:t>
            </a:fld>
            <a:endParaRPr lang="en-US"/>
          </a:p>
        </p:txBody>
      </p:sp>
    </p:spTree>
    <p:extLst>
      <p:ext uri="{BB962C8B-B14F-4D97-AF65-F5344CB8AC3E}">
        <p14:creationId xmlns:p14="http://schemas.microsoft.com/office/powerpoint/2010/main" val="2259889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5A7D7-3D0F-41E3-B3F4-72CB34ADFCA6}"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A89256-314C-428D-ACD2-9DFD36B61A28}" type="slidenum">
              <a:rPr lang="en-US" smtClean="0"/>
              <a:t>‹#›</a:t>
            </a:fld>
            <a:endParaRPr lang="en-US"/>
          </a:p>
        </p:txBody>
      </p:sp>
    </p:spTree>
    <p:extLst>
      <p:ext uri="{BB962C8B-B14F-4D97-AF65-F5344CB8AC3E}">
        <p14:creationId xmlns:p14="http://schemas.microsoft.com/office/powerpoint/2010/main" val="3229450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55A7D7-3D0F-41E3-B3F4-72CB34ADFCA6}"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2A89256-314C-428D-ACD2-9DFD36B61A28}" type="slidenum">
              <a:rPr lang="en-US" smtClean="0"/>
              <a:t>‹#›</a:t>
            </a:fld>
            <a:endParaRPr lang="en-US"/>
          </a:p>
        </p:txBody>
      </p:sp>
    </p:spTree>
    <p:extLst>
      <p:ext uri="{BB962C8B-B14F-4D97-AF65-F5344CB8AC3E}">
        <p14:creationId xmlns:p14="http://schemas.microsoft.com/office/powerpoint/2010/main" val="347255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55A7D7-3D0F-41E3-B3F4-72CB34ADFCA6}" type="datetimeFigureOut">
              <a:rPr lang="en-US" smtClean="0"/>
              <a:t>12/21/2020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A89256-314C-428D-ACD2-9DFD36B61A28}" type="slidenum">
              <a:rPr lang="en-US" smtClean="0"/>
              <a:t>‹#›</a:t>
            </a:fld>
            <a:endParaRPr lang="en-US"/>
          </a:p>
        </p:txBody>
      </p:sp>
    </p:spTree>
    <p:extLst>
      <p:ext uri="{BB962C8B-B14F-4D97-AF65-F5344CB8AC3E}">
        <p14:creationId xmlns:p14="http://schemas.microsoft.com/office/powerpoint/2010/main" val="3178099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55A7D7-3D0F-41E3-B3F4-72CB34ADFCA6}" type="datetimeFigureOut">
              <a:rPr lang="en-US" smtClean="0"/>
              <a:t>12/21/2020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2A89256-314C-428D-ACD2-9DFD36B61A28}" type="slidenum">
              <a:rPr lang="en-US" smtClean="0"/>
              <a:t>‹#›</a:t>
            </a:fld>
            <a:endParaRPr lang="en-US"/>
          </a:p>
        </p:txBody>
      </p:sp>
    </p:spTree>
    <p:extLst>
      <p:ext uri="{BB962C8B-B14F-4D97-AF65-F5344CB8AC3E}">
        <p14:creationId xmlns:p14="http://schemas.microsoft.com/office/powerpoint/2010/main" val="2227840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55A7D7-3D0F-41E3-B3F4-72CB34ADFCA6}" type="datetimeFigureOut">
              <a:rPr lang="en-US" smtClean="0"/>
              <a:t>12/21/2020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2A89256-314C-428D-ACD2-9DFD36B61A28}" type="slidenum">
              <a:rPr lang="en-US" smtClean="0"/>
              <a:t>‹#›</a:t>
            </a:fld>
            <a:endParaRPr lang="en-US"/>
          </a:p>
        </p:txBody>
      </p:sp>
    </p:spTree>
    <p:extLst>
      <p:ext uri="{BB962C8B-B14F-4D97-AF65-F5344CB8AC3E}">
        <p14:creationId xmlns:p14="http://schemas.microsoft.com/office/powerpoint/2010/main" val="207188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5A7D7-3D0F-41E3-B3F4-72CB34ADFCA6}"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2A89256-314C-428D-ACD2-9DFD36B61A28}" type="slidenum">
              <a:rPr lang="en-US" smtClean="0"/>
              <a:t>‹#›</a:t>
            </a:fld>
            <a:endParaRPr lang="en-US"/>
          </a:p>
        </p:txBody>
      </p:sp>
    </p:spTree>
    <p:extLst>
      <p:ext uri="{BB962C8B-B14F-4D97-AF65-F5344CB8AC3E}">
        <p14:creationId xmlns:p14="http://schemas.microsoft.com/office/powerpoint/2010/main" val="928895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5A7D7-3D0F-41E3-B3F4-72CB34ADFCA6}"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A89256-314C-428D-ACD2-9DFD36B61A28}" type="slidenum">
              <a:rPr lang="en-US" smtClean="0"/>
              <a:t>‹#›</a:t>
            </a:fld>
            <a:endParaRPr lang="en-US"/>
          </a:p>
        </p:txBody>
      </p:sp>
    </p:spTree>
    <p:extLst>
      <p:ext uri="{BB962C8B-B14F-4D97-AF65-F5344CB8AC3E}">
        <p14:creationId xmlns:p14="http://schemas.microsoft.com/office/powerpoint/2010/main" val="344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855A7D7-3D0F-41E3-B3F4-72CB34ADFCA6}" type="datetimeFigureOut">
              <a:rPr lang="en-US" smtClean="0"/>
              <a:t>12/21/2020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2A89256-314C-428D-ACD2-9DFD36B61A28}" type="slidenum">
              <a:rPr lang="en-US" smtClean="0"/>
              <a:t>‹#›</a:t>
            </a:fld>
            <a:endParaRPr lang="en-US"/>
          </a:p>
        </p:txBody>
      </p:sp>
    </p:spTree>
    <p:extLst>
      <p:ext uri="{BB962C8B-B14F-4D97-AF65-F5344CB8AC3E}">
        <p14:creationId xmlns:p14="http://schemas.microsoft.com/office/powerpoint/2010/main" val="303443208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jpg"/><Relationship Id="rId2" Type="http://schemas.openxmlformats.org/officeDocument/2006/relationships/image" Target="../media/image5.png"/><Relationship Id="rId16"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1423" y="0"/>
            <a:ext cx="3558745" cy="27432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8056" y="2022101"/>
            <a:ext cx="4262907" cy="875645"/>
          </a:xfrm>
          <a:prstGeom prst="rect">
            <a:avLst/>
          </a:prstGeom>
        </p:spPr>
      </p:pic>
      <p:sp>
        <p:nvSpPr>
          <p:cNvPr id="8" name="Oval 7"/>
          <p:cNvSpPr/>
          <p:nvPr/>
        </p:nvSpPr>
        <p:spPr>
          <a:xfrm>
            <a:off x="4911379" y="3168203"/>
            <a:ext cx="6830331" cy="2756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Calibri" panose="020F0502020204030204" pitchFamily="34" charset="0"/>
            </a:endParaRPr>
          </a:p>
          <a:p>
            <a:pPr algn="ctr"/>
            <a:r>
              <a:rPr lang="en-US" sz="3200" dirty="0" err="1">
                <a:latin typeface="Calibri" panose="020F0502020204030204" pitchFamily="34" charset="0"/>
              </a:rPr>
              <a:t>Bigdata</a:t>
            </a:r>
            <a:r>
              <a:rPr lang="en-US" sz="3200" dirty="0">
                <a:latin typeface="Calibri" panose="020F0502020204030204" pitchFamily="34" charset="0"/>
              </a:rPr>
              <a:t>   &amp; Hadoop</a:t>
            </a:r>
          </a:p>
          <a:p>
            <a:pPr algn="ctr"/>
            <a:endParaRPr lang="en-US" sz="3200" dirty="0">
              <a:latin typeface="Calibri" panose="020F0502020204030204" pitchFamily="34" charset="0"/>
            </a:endParaRPr>
          </a:p>
          <a:p>
            <a:pPr algn="ctr"/>
            <a:r>
              <a:rPr lang="en-US" sz="3200" dirty="0">
                <a:latin typeface="Calibri" panose="020F0502020204030204" pitchFamily="34" charset="0"/>
              </a:rPr>
              <a:t>by </a:t>
            </a:r>
          </a:p>
          <a:p>
            <a:pPr algn="ctr"/>
            <a:r>
              <a:rPr lang="en-US" sz="3200" dirty="0">
                <a:latin typeface="Calibri" panose="020F0502020204030204" pitchFamily="34" charset="0"/>
              </a:rPr>
              <a:t>Vasu</a:t>
            </a:r>
          </a:p>
        </p:txBody>
      </p:sp>
    </p:spTree>
    <p:extLst>
      <p:ext uri="{BB962C8B-B14F-4D97-AF65-F5344CB8AC3E}">
        <p14:creationId xmlns:p14="http://schemas.microsoft.com/office/powerpoint/2010/main" val="32339047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23" y="1"/>
            <a:ext cx="11370502" cy="795130"/>
          </a:xfrm>
        </p:spPr>
        <p:txBody>
          <a:bodyPr/>
          <a:lstStyle/>
          <a:p>
            <a:r>
              <a:rPr lang="en-US" b="1" dirty="0" err="1">
                <a:solidFill>
                  <a:srgbClr val="FF0000"/>
                </a:solidFill>
              </a:rPr>
              <a:t>HBase</a:t>
            </a:r>
            <a:r>
              <a:rPr lang="en-US" b="1" dirty="0">
                <a:solidFill>
                  <a:srgbClr val="FF0000"/>
                </a:solidFill>
              </a:rPr>
              <a:t> Architecture</a:t>
            </a:r>
          </a:p>
        </p:txBody>
      </p:sp>
      <p:sp>
        <p:nvSpPr>
          <p:cNvPr id="4" name="Content Placeholder 3">
            <a:extLst>
              <a:ext uri="{FF2B5EF4-FFF2-40B4-BE49-F238E27FC236}">
                <a16:creationId xmlns:a16="http://schemas.microsoft.com/office/drawing/2014/main" id="{970C6EAB-C246-44EF-84CA-C0D110965704}"/>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DC977D4A-60FC-40F0-B08F-8C05B201A1E0}"/>
              </a:ext>
            </a:extLst>
          </p:cNvPr>
          <p:cNvPicPr>
            <a:picLocks noChangeAspect="1"/>
          </p:cNvPicPr>
          <p:nvPr/>
        </p:nvPicPr>
        <p:blipFill>
          <a:blip r:embed="rId2"/>
          <a:stretch>
            <a:fillRect/>
          </a:stretch>
        </p:blipFill>
        <p:spPr>
          <a:xfrm>
            <a:off x="821498" y="795131"/>
            <a:ext cx="11370502" cy="5870712"/>
          </a:xfrm>
          <a:prstGeom prst="rect">
            <a:avLst/>
          </a:prstGeom>
        </p:spPr>
      </p:pic>
    </p:spTree>
    <p:extLst>
      <p:ext uri="{BB962C8B-B14F-4D97-AF65-F5344CB8AC3E}">
        <p14:creationId xmlns:p14="http://schemas.microsoft.com/office/powerpoint/2010/main" val="206495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23" y="1"/>
            <a:ext cx="11370502" cy="795130"/>
          </a:xfrm>
        </p:spPr>
        <p:txBody>
          <a:bodyPr/>
          <a:lstStyle/>
          <a:p>
            <a:r>
              <a:rPr lang="en-US" b="1" dirty="0" err="1">
                <a:solidFill>
                  <a:srgbClr val="FF0000"/>
                </a:solidFill>
              </a:rPr>
              <a:t>HBase</a:t>
            </a:r>
            <a:r>
              <a:rPr lang="en-US" b="1" dirty="0">
                <a:solidFill>
                  <a:srgbClr val="FF0000"/>
                </a:solidFill>
              </a:rPr>
              <a:t> Architecture</a:t>
            </a:r>
          </a:p>
        </p:txBody>
      </p:sp>
      <p:pic>
        <p:nvPicPr>
          <p:cNvPr id="3" name="Content Placeholder 2">
            <a:extLst>
              <a:ext uri="{FF2B5EF4-FFF2-40B4-BE49-F238E27FC236}">
                <a16:creationId xmlns:a16="http://schemas.microsoft.com/office/drawing/2014/main" id="{5C55B16A-346E-485F-AC46-95E8F68BB910}"/>
              </a:ext>
            </a:extLst>
          </p:cNvPr>
          <p:cNvPicPr>
            <a:picLocks noGrp="1" noChangeAspect="1"/>
          </p:cNvPicPr>
          <p:nvPr>
            <p:ph idx="1"/>
          </p:nvPr>
        </p:nvPicPr>
        <p:blipFill>
          <a:blip r:embed="rId2"/>
          <a:stretch>
            <a:fillRect/>
          </a:stretch>
        </p:blipFill>
        <p:spPr>
          <a:xfrm>
            <a:off x="1351721" y="1113183"/>
            <a:ext cx="10018643" cy="5380382"/>
          </a:xfrm>
          <a:prstGeom prst="rect">
            <a:avLst/>
          </a:prstGeom>
        </p:spPr>
      </p:pic>
    </p:spTree>
    <p:extLst>
      <p:ext uri="{BB962C8B-B14F-4D97-AF65-F5344CB8AC3E}">
        <p14:creationId xmlns:p14="http://schemas.microsoft.com/office/powerpoint/2010/main" val="299161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23" y="1"/>
            <a:ext cx="11370502" cy="755374"/>
          </a:xfrm>
        </p:spPr>
        <p:txBody>
          <a:bodyPr/>
          <a:lstStyle/>
          <a:p>
            <a:r>
              <a:rPr lang="en-US" b="1" dirty="0" err="1">
                <a:solidFill>
                  <a:srgbClr val="FF0000"/>
                </a:solidFill>
              </a:rPr>
              <a:t>HBase</a:t>
            </a:r>
            <a:r>
              <a:rPr lang="en-US" b="1" dirty="0">
                <a:solidFill>
                  <a:srgbClr val="FF0000"/>
                </a:solidFill>
              </a:rPr>
              <a:t> Architecture</a:t>
            </a:r>
          </a:p>
        </p:txBody>
      </p:sp>
      <p:sp>
        <p:nvSpPr>
          <p:cNvPr id="3" name="Content Placeholder 2"/>
          <p:cNvSpPr>
            <a:spLocks noGrp="1"/>
          </p:cNvSpPr>
          <p:nvPr>
            <p:ph idx="1"/>
          </p:nvPr>
        </p:nvSpPr>
        <p:spPr>
          <a:xfrm>
            <a:off x="569843" y="1166192"/>
            <a:ext cx="10907423" cy="4678018"/>
          </a:xfrm>
        </p:spPr>
        <p:txBody>
          <a:bodyPr>
            <a:normAutofit/>
          </a:bodyPr>
          <a:lstStyle/>
          <a:p>
            <a:endParaRPr lang="en-US" b="1" dirty="0">
              <a:solidFill>
                <a:srgbClr val="FF0000"/>
              </a:solidFill>
            </a:endParaRPr>
          </a:p>
          <a:p>
            <a:r>
              <a:rPr lang="en-US" b="1" dirty="0">
                <a:solidFill>
                  <a:srgbClr val="FF0000"/>
                </a:solidFill>
              </a:rPr>
              <a:t>Regions</a:t>
            </a:r>
            <a:r>
              <a:rPr lang="en-US" b="1" dirty="0"/>
              <a:t> </a:t>
            </a:r>
            <a:r>
              <a:rPr lang="en-US" dirty="0"/>
              <a:t> - </a:t>
            </a:r>
            <a:r>
              <a:rPr lang="en-US" b="1" dirty="0"/>
              <a:t>Data resides in Regions for read &amp; write .  HBase tables are stored</a:t>
            </a:r>
          </a:p>
          <a:p>
            <a:pPr marL="0" indent="0">
              <a:buNone/>
            </a:pPr>
            <a:r>
              <a:rPr lang="en-US" b="1" dirty="0"/>
              <a:t>			  into rows in Regions.  Cluster of Region is called  Region Server</a:t>
            </a:r>
            <a:r>
              <a:rPr lang="en-US" sz="2400" b="1" dirty="0"/>
              <a:t> </a:t>
            </a:r>
          </a:p>
          <a:p>
            <a:pPr marL="0" indent="0">
              <a:buNone/>
            </a:pPr>
            <a:r>
              <a:rPr lang="en-US" b="1" dirty="0"/>
              <a:t>                        (A Region server can handle 1000   regions )</a:t>
            </a:r>
          </a:p>
          <a:p>
            <a:pPr marL="0" indent="0">
              <a:buNone/>
            </a:pPr>
            <a:endParaRPr lang="en-US" sz="2400" b="1" dirty="0"/>
          </a:p>
          <a:p>
            <a:r>
              <a:rPr lang="en-US" b="1" dirty="0">
                <a:solidFill>
                  <a:srgbClr val="FF0000"/>
                </a:solidFill>
              </a:rPr>
              <a:t>Masters</a:t>
            </a:r>
            <a:r>
              <a:rPr lang="en-US" b="1" dirty="0"/>
              <a:t> -  Coordinating with Regions servers and also responsible for  executing </a:t>
            </a:r>
          </a:p>
          <a:p>
            <a:pPr marL="1371600" lvl="3" indent="0">
              <a:buNone/>
            </a:pPr>
            <a:r>
              <a:rPr lang="en-US" sz="2400" b="1" dirty="0"/>
              <a:t>  </a:t>
            </a:r>
            <a:r>
              <a:rPr lang="en-US" sz="1800" b="1" dirty="0"/>
              <a:t>DDL Statement  -  create, delete tables.  </a:t>
            </a:r>
            <a:r>
              <a:rPr lang="en-US" sz="1800" b="1" dirty="0" err="1"/>
              <a:t>HMaster</a:t>
            </a:r>
            <a:r>
              <a:rPr lang="en-US" sz="1800" b="1" dirty="0"/>
              <a:t> takes care of fault-tolerance </a:t>
            </a:r>
          </a:p>
          <a:p>
            <a:endParaRPr lang="en-US" b="1" dirty="0"/>
          </a:p>
          <a:p>
            <a:r>
              <a:rPr lang="en-US" b="1" dirty="0">
                <a:solidFill>
                  <a:srgbClr val="FF0000"/>
                </a:solidFill>
              </a:rPr>
              <a:t>Zookeeper</a:t>
            </a:r>
            <a:r>
              <a:rPr lang="en-US" b="1" dirty="0"/>
              <a:t> - A Co-ordination service between </a:t>
            </a:r>
            <a:r>
              <a:rPr lang="en-US" b="1" dirty="0" err="1"/>
              <a:t>NameNode</a:t>
            </a:r>
            <a:r>
              <a:rPr lang="en-US" b="1" dirty="0"/>
              <a:t>, Region Server and </a:t>
            </a:r>
            <a:r>
              <a:rPr lang="en-US" b="1" dirty="0" err="1"/>
              <a:t>HMaster</a:t>
            </a:r>
            <a:r>
              <a:rPr lang="en-US" b="1" dirty="0"/>
              <a:t> </a:t>
            </a:r>
          </a:p>
          <a:p>
            <a:pPr marL="0" indent="0">
              <a:buNone/>
            </a:pPr>
            <a:r>
              <a:rPr lang="en-US" b="1" dirty="0"/>
              <a:t>                            maintains the  cluster ,configuration  &amp;   Metadata (META table)</a:t>
            </a:r>
          </a:p>
        </p:txBody>
      </p:sp>
    </p:spTree>
    <p:extLst>
      <p:ext uri="{BB962C8B-B14F-4D97-AF65-F5344CB8AC3E}">
        <p14:creationId xmlns:p14="http://schemas.microsoft.com/office/powerpoint/2010/main" val="424986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035" y="0"/>
            <a:ext cx="11292577" cy="914400"/>
          </a:xfrm>
        </p:spPr>
        <p:txBody>
          <a:bodyPr/>
          <a:lstStyle/>
          <a:p>
            <a:r>
              <a:rPr lang="en-US" b="1" dirty="0">
                <a:solidFill>
                  <a:srgbClr val="FF0000"/>
                </a:solidFill>
              </a:rPr>
              <a:t>HBase Architecture</a:t>
            </a:r>
          </a:p>
        </p:txBody>
      </p:sp>
      <p:sp>
        <p:nvSpPr>
          <p:cNvPr id="3" name="Content Placeholder 2"/>
          <p:cNvSpPr>
            <a:spLocks noGrp="1"/>
          </p:cNvSpPr>
          <p:nvPr>
            <p:ph idx="1"/>
          </p:nvPr>
        </p:nvSpPr>
        <p:spPr>
          <a:xfrm>
            <a:off x="848140" y="609600"/>
            <a:ext cx="10654884" cy="6248399"/>
          </a:xfrm>
        </p:spPr>
        <p:txBody>
          <a:bodyPr>
            <a:normAutofit fontScale="55000" lnSpcReduction="20000"/>
          </a:bodyPr>
          <a:lstStyle/>
          <a:p>
            <a:endParaRPr lang="en-US" dirty="0">
              <a:solidFill>
                <a:srgbClr val="FF0000"/>
              </a:solidFill>
            </a:endParaRPr>
          </a:p>
          <a:p>
            <a:r>
              <a:rPr lang="en-US" sz="2500" b="1" dirty="0" err="1">
                <a:solidFill>
                  <a:srgbClr val="FF0000"/>
                </a:solidFill>
              </a:rPr>
              <a:t>BlockCache</a:t>
            </a:r>
            <a:r>
              <a:rPr lang="en-US" sz="2500" b="1" dirty="0">
                <a:solidFill>
                  <a:srgbClr val="FF0000"/>
                </a:solidFill>
              </a:rPr>
              <a:t> 	 - </a:t>
            </a:r>
            <a:r>
              <a:rPr lang="en-US" sz="2500" b="1" dirty="0"/>
              <a:t> It is a Read cache</a:t>
            </a:r>
            <a:endParaRPr lang="en-US" sz="2500" b="1" dirty="0">
              <a:solidFill>
                <a:srgbClr val="FF0000"/>
              </a:solidFill>
            </a:endParaRPr>
          </a:p>
          <a:p>
            <a:pPr marL="0" indent="0">
              <a:buNone/>
            </a:pPr>
            <a:endParaRPr lang="en-US" sz="2500" b="1" dirty="0"/>
          </a:p>
          <a:p>
            <a:r>
              <a:rPr lang="en-US" sz="2500" b="1" dirty="0" err="1">
                <a:solidFill>
                  <a:srgbClr val="FF0000"/>
                </a:solidFill>
              </a:rPr>
              <a:t>MemStore</a:t>
            </a:r>
            <a:r>
              <a:rPr lang="en-US" sz="2500" b="1" dirty="0">
                <a:solidFill>
                  <a:srgbClr val="FF0000"/>
                </a:solidFill>
              </a:rPr>
              <a:t>		</a:t>
            </a:r>
            <a:r>
              <a:rPr lang="en-US" sz="2500" b="1" dirty="0"/>
              <a:t> -  It is a Key-Value pair  Write cache for new data ,before writing into disk</a:t>
            </a:r>
          </a:p>
          <a:p>
            <a:endParaRPr lang="en-US" sz="2500" b="1" dirty="0"/>
          </a:p>
          <a:p>
            <a:r>
              <a:rPr lang="en-US" sz="2500" b="1" dirty="0">
                <a:solidFill>
                  <a:srgbClr val="FF0000"/>
                </a:solidFill>
              </a:rPr>
              <a:t>WAL</a:t>
            </a:r>
            <a:r>
              <a:rPr lang="en-US" sz="2500" b="1" dirty="0"/>
              <a:t> 			 -  Write Ahead Log -  One per Region Server. New data gets stored in  an appended manner  </a:t>
            </a:r>
          </a:p>
          <a:p>
            <a:pPr marL="0" indent="0">
              <a:buNone/>
            </a:pPr>
            <a:r>
              <a:rPr lang="en-US" sz="2500" b="1" dirty="0"/>
              <a:t>                                          to a log file in disk , Used incase of  failure</a:t>
            </a:r>
          </a:p>
          <a:p>
            <a:pPr marL="0" indent="0">
              <a:buNone/>
            </a:pPr>
            <a:endParaRPr lang="en-US" sz="2500" b="1" dirty="0"/>
          </a:p>
          <a:p>
            <a:r>
              <a:rPr lang="en-US" sz="2500" b="1" dirty="0" err="1">
                <a:solidFill>
                  <a:srgbClr val="FF0000"/>
                </a:solidFill>
              </a:rPr>
              <a:t>HFile</a:t>
            </a:r>
            <a:r>
              <a:rPr lang="en-US" sz="2500" b="1" dirty="0">
                <a:solidFill>
                  <a:srgbClr val="FF0000"/>
                </a:solidFill>
              </a:rPr>
              <a:t>  </a:t>
            </a:r>
            <a:r>
              <a:rPr lang="en-US" sz="2500" b="1" dirty="0"/>
              <a:t>  		 -  File format  for storing physical  data in terms of Key , Value pair </a:t>
            </a:r>
          </a:p>
          <a:p>
            <a:endParaRPr lang="en-US" sz="2500" b="1" dirty="0"/>
          </a:p>
          <a:p>
            <a:r>
              <a:rPr lang="en-US" sz="2500" b="1" dirty="0">
                <a:solidFill>
                  <a:srgbClr val="FF0000"/>
                </a:solidFill>
              </a:rPr>
              <a:t>META Table</a:t>
            </a:r>
            <a:r>
              <a:rPr lang="en-US" sz="2500" b="1" dirty="0"/>
              <a:t>   	- A System table used to keep track of Regions which  contains the server name and a region</a:t>
            </a:r>
          </a:p>
          <a:p>
            <a:r>
              <a:rPr lang="en-US" sz="2500" b="1" dirty="0"/>
              <a:t>                                 identifier  comprising a table name and the start row-key (META table is stored in Zookeeper)</a:t>
            </a:r>
          </a:p>
          <a:p>
            <a:endParaRPr lang="en-US" sz="2500" b="1" dirty="0"/>
          </a:p>
          <a:p>
            <a:r>
              <a:rPr lang="en-US" sz="2500" b="1" dirty="0">
                <a:solidFill>
                  <a:srgbClr val="FF0000"/>
                </a:solidFill>
              </a:rPr>
              <a:t>Bloom Filter		 </a:t>
            </a:r>
            <a:r>
              <a:rPr lang="en-US" sz="2500" b="1" dirty="0"/>
              <a:t>-  An in-memory  reference option (array table)  to  retrieve data from </a:t>
            </a:r>
            <a:r>
              <a:rPr lang="en-US" sz="2500" b="1" dirty="0" err="1"/>
              <a:t>HFile</a:t>
            </a:r>
            <a:endParaRPr lang="en-US" sz="2500" b="1" dirty="0"/>
          </a:p>
          <a:p>
            <a:endParaRPr lang="en-US" sz="2500" b="1" dirty="0"/>
          </a:p>
          <a:p>
            <a:r>
              <a:rPr lang="en-US" sz="2500" b="1" dirty="0">
                <a:solidFill>
                  <a:srgbClr val="FF0000"/>
                </a:solidFill>
              </a:rPr>
              <a:t>Tombstone		</a:t>
            </a:r>
            <a:r>
              <a:rPr lang="en-US" sz="2500" b="1" dirty="0"/>
              <a:t>    A place where deleted records are maintained.  Deleted records are </a:t>
            </a:r>
            <a:r>
              <a:rPr lang="en-US" sz="2500" b="1" dirty="0" err="1"/>
              <a:t>hiden</a:t>
            </a:r>
            <a:endParaRPr lang="en-US" sz="2500" b="1" dirty="0"/>
          </a:p>
          <a:p>
            <a:r>
              <a:rPr lang="en-US" sz="2500" b="1" dirty="0">
                <a:solidFill>
                  <a:srgbClr val="FF0000"/>
                </a:solidFill>
              </a:rPr>
              <a:t>Encoding </a:t>
            </a:r>
            <a:r>
              <a:rPr lang="en-US" sz="2500" b="1" dirty="0"/>
              <a:t>    	-   Eliminates data duplication 4-types of encodes are </a:t>
            </a:r>
            <a:r>
              <a:rPr lang="en-US" sz="2500" b="1" dirty="0">
                <a:sym typeface="Wingdings" panose="05000000000000000000" pitchFamily="2" charset="2"/>
              </a:rPr>
              <a:t></a:t>
            </a:r>
            <a:r>
              <a:rPr lang="en-US" sz="2500" b="1" dirty="0"/>
              <a:t> Prefix, </a:t>
            </a:r>
            <a:r>
              <a:rPr lang="en-US" sz="2500" b="1" dirty="0" err="1"/>
              <a:t>Prefix_Tree</a:t>
            </a:r>
            <a:r>
              <a:rPr lang="en-US" sz="2500" b="1" dirty="0"/>
              <a:t>,  Diff, Fast &amp;  </a:t>
            </a:r>
            <a:r>
              <a:rPr lang="en-US" sz="2500" b="1" dirty="0" err="1"/>
              <a:t>Fast_Diff</a:t>
            </a:r>
            <a:r>
              <a:rPr lang="en-US" sz="2500" b="1" dirty="0"/>
              <a:t>,</a:t>
            </a:r>
          </a:p>
          <a:p>
            <a:endParaRPr lang="en-US" sz="2500" b="1" dirty="0"/>
          </a:p>
          <a:p>
            <a:r>
              <a:rPr lang="en-US" sz="2500" b="1" dirty="0">
                <a:solidFill>
                  <a:srgbClr val="FF0000"/>
                </a:solidFill>
              </a:rPr>
              <a:t>Compaction</a:t>
            </a:r>
            <a:r>
              <a:rPr lang="en-US" sz="2500" b="1" dirty="0"/>
              <a:t> 	 -  Combining all relevant  small files as one file to enhance performance</a:t>
            </a:r>
          </a:p>
          <a:p>
            <a:r>
              <a:rPr lang="en-US" sz="2500" b="1" dirty="0">
                <a:solidFill>
                  <a:srgbClr val="FF0000"/>
                </a:solidFill>
              </a:rPr>
              <a:t>Compression 	 - </a:t>
            </a:r>
            <a:r>
              <a:rPr lang="en-US" sz="2500" b="1" dirty="0">
                <a:solidFill>
                  <a:schemeClr val="tx1"/>
                </a:solidFill>
              </a:rPr>
              <a:t> Supports Snappy , LZO, </a:t>
            </a:r>
            <a:r>
              <a:rPr lang="en-US" sz="2500" b="1" dirty="0" err="1">
                <a:solidFill>
                  <a:schemeClr val="tx1"/>
                </a:solidFill>
              </a:rPr>
              <a:t>GZip</a:t>
            </a:r>
            <a:r>
              <a:rPr lang="en-US" sz="2500" b="1" dirty="0">
                <a:solidFill>
                  <a:schemeClr val="tx1"/>
                </a:solidFill>
              </a:rPr>
              <a:t>  formats</a:t>
            </a:r>
          </a:p>
          <a:p>
            <a:endParaRPr lang="en-US" b="1"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253599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035" y="0"/>
            <a:ext cx="11292577" cy="914400"/>
          </a:xfrm>
        </p:spPr>
        <p:txBody>
          <a:bodyPr/>
          <a:lstStyle/>
          <a:p>
            <a:r>
              <a:rPr lang="en-US" b="1" dirty="0">
                <a:solidFill>
                  <a:srgbClr val="FF0000"/>
                </a:solidFill>
              </a:rPr>
              <a:t>HBase  Features</a:t>
            </a:r>
          </a:p>
        </p:txBody>
      </p:sp>
      <p:sp>
        <p:nvSpPr>
          <p:cNvPr id="3" name="Content Placeholder 2"/>
          <p:cNvSpPr>
            <a:spLocks noGrp="1"/>
          </p:cNvSpPr>
          <p:nvPr>
            <p:ph idx="1"/>
          </p:nvPr>
        </p:nvSpPr>
        <p:spPr>
          <a:xfrm>
            <a:off x="848140" y="781878"/>
            <a:ext cx="10654884" cy="6076121"/>
          </a:xfrm>
        </p:spPr>
        <p:txBody>
          <a:bodyPr>
            <a:normAutofit fontScale="92500" lnSpcReduction="20000"/>
          </a:bodyPr>
          <a:lstStyle/>
          <a:p>
            <a:endParaRPr lang="en-US" b="1" dirty="0">
              <a:solidFill>
                <a:srgbClr val="FF0000"/>
              </a:solidFill>
            </a:endParaRPr>
          </a:p>
          <a:p>
            <a:pPr marL="0" indent="0">
              <a:buNone/>
            </a:pPr>
            <a:r>
              <a:rPr lang="en-US" b="1" dirty="0">
                <a:solidFill>
                  <a:srgbClr val="FF0000"/>
                </a:solidFill>
              </a:rPr>
              <a:t>Schema less</a:t>
            </a:r>
            <a:r>
              <a:rPr lang="en-US" b="1" dirty="0"/>
              <a:t>		 – No pre-defined schema , Flexible schema creation during  runtime </a:t>
            </a:r>
          </a:p>
          <a:p>
            <a:pPr marL="0" indent="0">
              <a:buNone/>
            </a:pPr>
            <a:r>
              <a:rPr lang="en-US" b="1" dirty="0">
                <a:solidFill>
                  <a:srgbClr val="FF0000"/>
                </a:solidFill>
              </a:rPr>
              <a:t>Key Value Store</a:t>
            </a:r>
            <a:r>
              <a:rPr lang="en-US" b="1" dirty="0"/>
              <a:t>	 -  Each Key points to a array of Value  stored as bytes </a:t>
            </a:r>
          </a:p>
          <a:p>
            <a:pPr marL="0" indent="0">
              <a:buNone/>
            </a:pPr>
            <a:r>
              <a:rPr lang="en-US" b="1" dirty="0">
                <a:solidFill>
                  <a:srgbClr val="FF0000"/>
                </a:solidFill>
              </a:rPr>
              <a:t>No data  type </a:t>
            </a:r>
            <a:r>
              <a:rPr lang="en-US" b="1" dirty="0"/>
              <a:t> 	 -  Used to store Structured , Semi Structured &amp; Unstructured data. All data will be</a:t>
            </a:r>
          </a:p>
          <a:p>
            <a:pPr marL="0" indent="0">
              <a:buNone/>
            </a:pPr>
            <a:r>
              <a:rPr lang="en-US" b="1" dirty="0"/>
              <a:t>                                   stored as byte array type</a:t>
            </a:r>
          </a:p>
          <a:p>
            <a:pPr marL="0" indent="0">
              <a:buNone/>
            </a:pPr>
            <a:r>
              <a:rPr lang="en-US" b="1" dirty="0">
                <a:solidFill>
                  <a:srgbClr val="FF0000"/>
                </a:solidFill>
              </a:rPr>
              <a:t>Large datasets</a:t>
            </a:r>
            <a:r>
              <a:rPr lang="en-US" b="1" dirty="0"/>
              <a:t>	 -  Utilized to store high voluminous data  (Billions of rows &amp; Numerous columns)</a:t>
            </a:r>
          </a:p>
          <a:p>
            <a:pPr marL="0" indent="0">
              <a:buNone/>
            </a:pPr>
            <a:endParaRPr lang="en-US" b="1" dirty="0"/>
          </a:p>
          <a:p>
            <a:pPr marL="0" indent="0">
              <a:buNone/>
            </a:pPr>
            <a:r>
              <a:rPr lang="en-US" b="1" dirty="0">
                <a:solidFill>
                  <a:srgbClr val="FF0000"/>
                </a:solidFill>
              </a:rPr>
              <a:t>Wide-Colum-Stores </a:t>
            </a:r>
            <a:r>
              <a:rPr lang="en-US" b="1" dirty="0"/>
              <a:t>- Wide column stores are database management systems that organize related</a:t>
            </a:r>
          </a:p>
          <a:p>
            <a:pPr marL="0" indent="0">
              <a:buNone/>
            </a:pPr>
            <a:r>
              <a:rPr lang="en-US" b="1" dirty="0"/>
              <a:t>                                     values into columns.  Groups of these columns, called  </a:t>
            </a:r>
            <a:r>
              <a:rPr lang="en-US" b="1" dirty="0">
                <a:solidFill>
                  <a:srgbClr val="FF0000"/>
                </a:solidFill>
              </a:rPr>
              <a:t>“Column Families”</a:t>
            </a:r>
          </a:p>
          <a:p>
            <a:pPr marL="0" indent="0">
              <a:buNone/>
            </a:pPr>
            <a:r>
              <a:rPr lang="en-US" b="1" dirty="0"/>
              <a:t>                                     (two-dimensional key-value store</a:t>
            </a:r>
            <a:r>
              <a:rPr lang="en-US" dirty="0"/>
              <a:t>)</a:t>
            </a:r>
          </a:p>
          <a:p>
            <a:pPr marL="0" indent="0">
              <a:buNone/>
            </a:pPr>
            <a:endParaRPr lang="en-US" dirty="0"/>
          </a:p>
          <a:p>
            <a:pPr marL="0" indent="0">
              <a:buNone/>
            </a:pPr>
            <a:r>
              <a:rPr lang="en-US" b="1" dirty="0">
                <a:solidFill>
                  <a:srgbClr val="FF0000"/>
                </a:solidFill>
              </a:rPr>
              <a:t>Data type</a:t>
            </a:r>
            <a:r>
              <a:rPr lang="en-US" b="1" dirty="0"/>
              <a:t>		      Byte array</a:t>
            </a:r>
          </a:p>
          <a:p>
            <a:pPr marL="0" indent="0">
              <a:buNone/>
            </a:pPr>
            <a:endParaRPr lang="en-US" b="1" dirty="0"/>
          </a:p>
          <a:p>
            <a:pPr marL="0" indent="0">
              <a:buNone/>
            </a:pPr>
            <a:r>
              <a:rPr lang="en-US" b="1" dirty="0">
                <a:solidFill>
                  <a:srgbClr val="FF0000"/>
                </a:solidFill>
              </a:rPr>
              <a:t>Read &amp; Write</a:t>
            </a:r>
            <a:r>
              <a:rPr lang="en-US" b="1" dirty="0"/>
              <a:t>  	 -   Faster read and re-write (update)  access  - high through put, low latency &amp; </a:t>
            </a:r>
          </a:p>
          <a:p>
            <a:pPr marL="0" indent="0">
              <a:buNone/>
            </a:pPr>
            <a:r>
              <a:rPr lang="en-US" b="1" dirty="0"/>
              <a:t>                                    Consistent </a:t>
            </a:r>
          </a:p>
          <a:p>
            <a:pPr marL="0" indent="0">
              <a:buNone/>
            </a:pPr>
            <a:r>
              <a:rPr lang="en-US" b="1" dirty="0">
                <a:solidFill>
                  <a:srgbClr val="FF0000"/>
                </a:solidFill>
              </a:rPr>
              <a:t>Fail-over </a:t>
            </a:r>
            <a:r>
              <a:rPr lang="en-US" b="1" dirty="0"/>
              <a:t>  		  -  Provides fail-over  using WAL . HBase tables are replicated to handle Fail-over </a:t>
            </a:r>
          </a:p>
          <a:p>
            <a:pPr marL="0" indent="0">
              <a:buNone/>
            </a:pPr>
            <a:r>
              <a:rPr lang="en-US" b="1" dirty="0" err="1">
                <a:solidFill>
                  <a:srgbClr val="FF0000"/>
                </a:solidFill>
              </a:rPr>
              <a:t>Sharding</a:t>
            </a:r>
            <a:r>
              <a:rPr lang="en-US" b="1" dirty="0">
                <a:solidFill>
                  <a:srgbClr val="FF0000"/>
                </a:solidFill>
              </a:rPr>
              <a:t> </a:t>
            </a:r>
            <a:r>
              <a:rPr lang="en-US" b="1" dirty="0"/>
              <a:t> 		 -   A method of Splitting &amp; Storing Single logical datasets into multiple database</a:t>
            </a:r>
          </a:p>
          <a:p>
            <a:pPr marL="0" indent="0">
              <a:buNone/>
            </a:pPr>
            <a:r>
              <a:rPr lang="en-US" b="1" dirty="0"/>
              <a:t>                                     nodes  Horizontal Partitioning – Storing rows of same table </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endParaRPr lang="en-US" b="1" dirty="0"/>
          </a:p>
        </p:txBody>
      </p:sp>
    </p:spTree>
    <p:extLst>
      <p:ext uri="{BB962C8B-B14F-4D97-AF65-F5344CB8AC3E}">
        <p14:creationId xmlns:p14="http://schemas.microsoft.com/office/powerpoint/2010/main" val="2659757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989" y="33130"/>
            <a:ext cx="3558745" cy="2743200"/>
          </a:xfrm>
          <a:prstGeom prst="rect">
            <a:avLst/>
          </a:prstGeom>
        </p:spPr>
      </p:pic>
      <p:sp>
        <p:nvSpPr>
          <p:cNvPr id="8" name="Oval 7"/>
          <p:cNvSpPr/>
          <p:nvPr/>
        </p:nvSpPr>
        <p:spPr>
          <a:xfrm>
            <a:off x="8852452" y="5883964"/>
            <a:ext cx="2385391" cy="974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Calibri" panose="020F0502020204030204" pitchFamily="34" charset="0"/>
              </a:rPr>
              <a:t>Vasu</a:t>
            </a:r>
          </a:p>
        </p:txBody>
      </p:sp>
      <p:pic>
        <p:nvPicPr>
          <p:cNvPr id="5" name="Content Placeholder 3">
            <a:extLst>
              <a:ext uri="{FF2B5EF4-FFF2-40B4-BE49-F238E27FC236}">
                <a16:creationId xmlns:a16="http://schemas.microsoft.com/office/drawing/2014/main" id="{8A96590C-EEDF-424C-BB1B-A67E39822A61}"/>
              </a:ext>
            </a:extLst>
          </p:cNvPr>
          <p:cNvPicPr>
            <a:picLocks noChangeAspect="1"/>
          </p:cNvPicPr>
          <p:nvPr/>
        </p:nvPicPr>
        <p:blipFill>
          <a:blip r:embed="rId3"/>
          <a:stretch>
            <a:fillRect/>
          </a:stretch>
        </p:blipFill>
        <p:spPr>
          <a:xfrm>
            <a:off x="3476412" y="1903887"/>
            <a:ext cx="7178336" cy="3913817"/>
          </a:xfrm>
          <a:prstGeom prst="rect">
            <a:avLst/>
          </a:prstGeom>
        </p:spPr>
      </p:pic>
    </p:spTree>
    <p:extLst>
      <p:ext uri="{BB962C8B-B14F-4D97-AF65-F5344CB8AC3E}">
        <p14:creationId xmlns:p14="http://schemas.microsoft.com/office/powerpoint/2010/main" val="37701530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83" y="0"/>
            <a:ext cx="11305829" cy="742122"/>
          </a:xfrm>
        </p:spPr>
        <p:txBody>
          <a:bodyPr/>
          <a:lstStyle/>
          <a:p>
            <a:r>
              <a:rPr lang="en-US" b="1" dirty="0">
                <a:solidFill>
                  <a:srgbClr val="FF0000"/>
                </a:solidFill>
              </a:rPr>
              <a:t>HBase Architecture</a:t>
            </a:r>
          </a:p>
        </p:txBody>
      </p:sp>
      <p:pic>
        <p:nvPicPr>
          <p:cNvPr id="4" name="Content Placeholder 3">
            <a:extLst>
              <a:ext uri="{FF2B5EF4-FFF2-40B4-BE49-F238E27FC236}">
                <a16:creationId xmlns:a16="http://schemas.microsoft.com/office/drawing/2014/main" id="{28C222A9-4A86-4EA7-AD98-1FFD8E534394}"/>
              </a:ext>
            </a:extLst>
          </p:cNvPr>
          <p:cNvPicPr>
            <a:picLocks noGrp="1" noChangeAspect="1"/>
          </p:cNvPicPr>
          <p:nvPr>
            <p:ph idx="1"/>
          </p:nvPr>
        </p:nvPicPr>
        <p:blipFill>
          <a:blip r:embed="rId2"/>
          <a:stretch>
            <a:fillRect/>
          </a:stretch>
        </p:blipFill>
        <p:spPr>
          <a:xfrm>
            <a:off x="1113182" y="742122"/>
            <a:ext cx="10880035" cy="5870712"/>
          </a:xfrm>
          <a:prstGeom prst="rect">
            <a:avLst/>
          </a:prstGeom>
        </p:spPr>
      </p:pic>
    </p:spTree>
    <p:extLst>
      <p:ext uri="{BB962C8B-B14F-4D97-AF65-F5344CB8AC3E}">
        <p14:creationId xmlns:p14="http://schemas.microsoft.com/office/powerpoint/2010/main" val="274718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27" y="0"/>
            <a:ext cx="11345586" cy="742122"/>
          </a:xfrm>
        </p:spPr>
        <p:txBody>
          <a:bodyPr/>
          <a:lstStyle/>
          <a:p>
            <a:r>
              <a:rPr lang="en-US" b="1" dirty="0">
                <a:solidFill>
                  <a:srgbClr val="FF0000"/>
                </a:solidFill>
              </a:rPr>
              <a:t>HBase   &amp;  CAP  Theorem</a:t>
            </a:r>
          </a:p>
        </p:txBody>
      </p:sp>
      <p:pic>
        <p:nvPicPr>
          <p:cNvPr id="5" name="Content Placeholder 4">
            <a:extLst>
              <a:ext uri="{FF2B5EF4-FFF2-40B4-BE49-F238E27FC236}">
                <a16:creationId xmlns:a16="http://schemas.microsoft.com/office/drawing/2014/main" id="{B9BF1EAE-565B-4C24-BFC3-EE5C92EA22F6}"/>
              </a:ext>
            </a:extLst>
          </p:cNvPr>
          <p:cNvPicPr>
            <a:picLocks noGrp="1" noChangeAspect="1"/>
          </p:cNvPicPr>
          <p:nvPr>
            <p:ph idx="1"/>
          </p:nvPr>
        </p:nvPicPr>
        <p:blipFill>
          <a:blip r:embed="rId2"/>
          <a:stretch>
            <a:fillRect/>
          </a:stretch>
        </p:blipFill>
        <p:spPr>
          <a:xfrm>
            <a:off x="1577009" y="954156"/>
            <a:ext cx="8839200" cy="5738191"/>
          </a:xfrm>
          <a:prstGeom prst="rect">
            <a:avLst/>
          </a:prstGeom>
        </p:spPr>
      </p:pic>
    </p:spTree>
    <p:extLst>
      <p:ext uri="{BB962C8B-B14F-4D97-AF65-F5344CB8AC3E}">
        <p14:creationId xmlns:p14="http://schemas.microsoft.com/office/powerpoint/2010/main" val="1083614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27" y="0"/>
            <a:ext cx="11345586" cy="742122"/>
          </a:xfrm>
        </p:spPr>
        <p:txBody>
          <a:bodyPr/>
          <a:lstStyle/>
          <a:p>
            <a:r>
              <a:rPr lang="en-US" b="1" dirty="0">
                <a:solidFill>
                  <a:srgbClr val="FF0000"/>
                </a:solidFill>
              </a:rPr>
              <a:t>HBase   &amp;  CAP  Theorem</a:t>
            </a:r>
          </a:p>
        </p:txBody>
      </p:sp>
      <p:sp>
        <p:nvSpPr>
          <p:cNvPr id="4" name="Content Placeholder 3">
            <a:extLst>
              <a:ext uri="{FF2B5EF4-FFF2-40B4-BE49-F238E27FC236}">
                <a16:creationId xmlns:a16="http://schemas.microsoft.com/office/drawing/2014/main" id="{F28A71FA-0226-45EB-B108-2D17CFC1F365}"/>
              </a:ext>
            </a:extLst>
          </p:cNvPr>
          <p:cNvSpPr>
            <a:spLocks noGrp="1"/>
          </p:cNvSpPr>
          <p:nvPr>
            <p:ph idx="1"/>
          </p:nvPr>
        </p:nvSpPr>
        <p:spPr>
          <a:xfrm>
            <a:off x="993913" y="1073425"/>
            <a:ext cx="10510699" cy="5539410"/>
          </a:xfrm>
        </p:spPr>
        <p:txBody>
          <a:bodyPr>
            <a:normAutofit lnSpcReduction="10000"/>
          </a:bodyPr>
          <a:lstStyle/>
          <a:p>
            <a:pPr marL="0" indent="0">
              <a:buNone/>
            </a:pPr>
            <a:r>
              <a:rPr lang="en-US" sz="2000" b="1" dirty="0">
                <a:solidFill>
                  <a:srgbClr val="FF0000"/>
                </a:solidFill>
              </a:rPr>
              <a:t>What is CAP   Theorem  ?</a:t>
            </a:r>
          </a:p>
          <a:p>
            <a:pPr marL="0" indent="0">
              <a:buNone/>
            </a:pPr>
            <a:endParaRPr lang="en-US" b="1" dirty="0"/>
          </a:p>
          <a:p>
            <a:pPr marL="0" indent="0">
              <a:buNone/>
            </a:pPr>
            <a:r>
              <a:rPr lang="en-US" b="1" dirty="0"/>
              <a:t>In a distributed  System, CAP theorem applies  two of the three characteristics,  they are:</a:t>
            </a:r>
          </a:p>
          <a:p>
            <a:pPr marL="0" indent="0">
              <a:buNone/>
            </a:pPr>
            <a:r>
              <a:rPr lang="en-US" b="1" dirty="0"/>
              <a:t>Consistency,  Availability,  and Partition </a:t>
            </a:r>
          </a:p>
          <a:p>
            <a:pPr marL="0" indent="0">
              <a:buNone/>
            </a:pPr>
            <a:r>
              <a:rPr lang="en-US" b="1" dirty="0">
                <a:solidFill>
                  <a:srgbClr val="FF0000"/>
                </a:solidFill>
              </a:rPr>
              <a:t>Consistency </a:t>
            </a:r>
          </a:p>
          <a:p>
            <a:pPr marL="0" indent="0">
              <a:buNone/>
            </a:pPr>
            <a:r>
              <a:rPr lang="en-US" b="1" dirty="0"/>
              <a:t>Consistency means the  clients will see same data from  all the node at the same time.  Whenever the data is updated in one Node, immediately, data will be parallelly replicated to other nodes in the cluster.</a:t>
            </a:r>
          </a:p>
          <a:p>
            <a:pPr marL="0" indent="0">
              <a:buNone/>
            </a:pPr>
            <a:r>
              <a:rPr lang="en-US" b="1" dirty="0">
                <a:solidFill>
                  <a:srgbClr val="FF0000"/>
                </a:solidFill>
              </a:rPr>
              <a:t>Availability</a:t>
            </a:r>
          </a:p>
          <a:p>
            <a:pPr marL="0" indent="0">
              <a:buNone/>
            </a:pPr>
            <a:r>
              <a:rPr lang="en-US" b="1" dirty="0"/>
              <a:t>Whenever a client sends a request for data, any one of the node will respond to  fulfil the request  even when  other nodes are down .  No Single point of failure </a:t>
            </a:r>
          </a:p>
          <a:p>
            <a:pPr marL="0" indent="0">
              <a:buNone/>
            </a:pPr>
            <a:r>
              <a:rPr lang="en-US" b="1" dirty="0">
                <a:solidFill>
                  <a:srgbClr val="FF0000"/>
                </a:solidFill>
              </a:rPr>
              <a:t>Partition  (tolerance   when non-interaction of nodes)</a:t>
            </a:r>
          </a:p>
          <a:p>
            <a:pPr marL="0" indent="0">
              <a:buNone/>
            </a:pPr>
            <a:r>
              <a:rPr lang="en-US" b="1" dirty="0"/>
              <a:t>Partition is a partial communication  or break-in message in a distributed system – a lost connection among  nodes or delayed response resulting message lost or  partial data failure.   </a:t>
            </a:r>
          </a:p>
          <a:p>
            <a:pPr marL="0" indent="0">
              <a:buNone/>
            </a:pPr>
            <a:r>
              <a:rPr lang="en-US" b="1" dirty="0">
                <a:solidFill>
                  <a:srgbClr val="FF0000"/>
                </a:solidFill>
              </a:rPr>
              <a:t>Partition tolerance </a:t>
            </a:r>
            <a:r>
              <a:rPr lang="en-US" b="1" dirty="0"/>
              <a:t>will make the cluster continuously  working  even if there is break in communication between nodes</a:t>
            </a:r>
            <a:endParaRPr lang="en-US" dirty="0"/>
          </a:p>
        </p:txBody>
      </p:sp>
    </p:spTree>
    <p:extLst>
      <p:ext uri="{BB962C8B-B14F-4D97-AF65-F5344CB8AC3E}">
        <p14:creationId xmlns:p14="http://schemas.microsoft.com/office/powerpoint/2010/main" val="3737056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43" y="57089"/>
            <a:ext cx="11239569" cy="776962"/>
          </a:xfrm>
        </p:spPr>
        <p:txBody>
          <a:bodyPr>
            <a:normAutofit/>
          </a:bodyPr>
          <a:lstStyle/>
          <a:p>
            <a:r>
              <a:rPr lang="en-US" b="1" dirty="0">
                <a:solidFill>
                  <a:srgbClr val="FF0000"/>
                </a:solidFill>
              </a:rPr>
              <a:t>HBase &amp;  CAP Theorem</a:t>
            </a:r>
            <a:endParaRPr lang="en-IN" b="1" dirty="0">
              <a:solidFill>
                <a:srgbClr val="FF0000"/>
              </a:solidFill>
            </a:endParaRPr>
          </a:p>
        </p:txBody>
      </p:sp>
      <p:sp>
        <p:nvSpPr>
          <p:cNvPr id="3" name="Content Placeholder 2"/>
          <p:cNvSpPr>
            <a:spLocks noGrp="1"/>
          </p:cNvSpPr>
          <p:nvPr>
            <p:ph idx="1"/>
          </p:nvPr>
        </p:nvSpPr>
        <p:spPr>
          <a:xfrm>
            <a:off x="265043" y="2067338"/>
            <a:ext cx="11477515" cy="4790662"/>
          </a:xfrm>
        </p:spPr>
        <p:txBody>
          <a:bodyPr>
            <a:normAutofit/>
          </a:bodyPr>
          <a:lstStyle/>
          <a:p>
            <a:pPr marL="0" indent="0">
              <a:buNone/>
            </a:pPr>
            <a:r>
              <a:rPr lang="en-US" sz="2400" b="1" dirty="0"/>
              <a:t>  </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dirty="0"/>
          </a:p>
          <a:p>
            <a:pPr marL="0" indent="0">
              <a:buNone/>
            </a:pPr>
            <a:r>
              <a:rPr lang="en-US" sz="2400" dirty="0"/>
              <a:t>     </a:t>
            </a:r>
            <a:endParaRPr lang="en-US" sz="2400" b="1" dirty="0"/>
          </a:p>
          <a:p>
            <a:pPr marL="0" indent="0">
              <a:buNone/>
            </a:pPr>
            <a:endParaRPr lang="en-US" dirty="0"/>
          </a:p>
          <a:p>
            <a:pPr marL="0" indent="0">
              <a:buNone/>
            </a:pPr>
            <a:endParaRPr lang="en-IN" dirty="0"/>
          </a:p>
        </p:txBody>
      </p:sp>
      <p:grpSp>
        <p:nvGrpSpPr>
          <p:cNvPr id="4" name="Group 3">
            <a:extLst>
              <a:ext uri="{FF2B5EF4-FFF2-40B4-BE49-F238E27FC236}">
                <a16:creationId xmlns:a16="http://schemas.microsoft.com/office/drawing/2014/main" id="{4897DAC0-B09E-4D42-A8EC-6A400FCF645A}"/>
              </a:ext>
            </a:extLst>
          </p:cNvPr>
          <p:cNvGrpSpPr/>
          <p:nvPr/>
        </p:nvGrpSpPr>
        <p:grpSpPr>
          <a:xfrm>
            <a:off x="449442" y="1298712"/>
            <a:ext cx="11293116" cy="5406887"/>
            <a:chOff x="0" y="0"/>
            <a:chExt cx="9305657" cy="4678104"/>
          </a:xfrm>
        </p:grpSpPr>
        <p:sp>
          <p:nvSpPr>
            <p:cNvPr id="5" name="Shape 214">
              <a:extLst>
                <a:ext uri="{FF2B5EF4-FFF2-40B4-BE49-F238E27FC236}">
                  <a16:creationId xmlns:a16="http://schemas.microsoft.com/office/drawing/2014/main" id="{BF9B5E0A-9B7A-4D3B-B1B4-7FAF1BD7627B}"/>
                </a:ext>
              </a:extLst>
            </p:cNvPr>
            <p:cNvSpPr/>
            <p:nvPr/>
          </p:nvSpPr>
          <p:spPr>
            <a:xfrm>
              <a:off x="3455797" y="3202559"/>
              <a:ext cx="113538" cy="115189"/>
            </a:xfrm>
            <a:custGeom>
              <a:avLst/>
              <a:gdLst/>
              <a:ahLst/>
              <a:cxnLst/>
              <a:rect l="0" t="0" r="0" b="0"/>
              <a:pathLst>
                <a:path w="113538" h="115189">
                  <a:moveTo>
                    <a:pt x="70993" y="2667"/>
                  </a:moveTo>
                  <a:cubicBezTo>
                    <a:pt x="80645" y="5334"/>
                    <a:pt x="90297" y="15367"/>
                    <a:pt x="99949" y="32766"/>
                  </a:cubicBezTo>
                  <a:cubicBezTo>
                    <a:pt x="109982" y="50927"/>
                    <a:pt x="113538" y="64897"/>
                    <a:pt x="110617" y="74676"/>
                  </a:cubicBezTo>
                  <a:cubicBezTo>
                    <a:pt x="107696" y="84455"/>
                    <a:pt x="98044" y="93853"/>
                    <a:pt x="81661" y="102870"/>
                  </a:cubicBezTo>
                  <a:cubicBezTo>
                    <a:pt x="65278" y="112014"/>
                    <a:pt x="52197" y="115189"/>
                    <a:pt x="42545" y="112522"/>
                  </a:cubicBezTo>
                  <a:cubicBezTo>
                    <a:pt x="32893" y="109728"/>
                    <a:pt x="23368" y="99822"/>
                    <a:pt x="13843" y="82677"/>
                  </a:cubicBezTo>
                  <a:cubicBezTo>
                    <a:pt x="3683" y="64262"/>
                    <a:pt x="0" y="50292"/>
                    <a:pt x="2921" y="40513"/>
                  </a:cubicBezTo>
                  <a:cubicBezTo>
                    <a:pt x="5842" y="30734"/>
                    <a:pt x="15621" y="21209"/>
                    <a:pt x="32131" y="12065"/>
                  </a:cubicBezTo>
                  <a:cubicBezTo>
                    <a:pt x="48387" y="3048"/>
                    <a:pt x="61341" y="0"/>
                    <a:pt x="70993" y="2667"/>
                  </a:cubicBezTo>
                  <a:close/>
                </a:path>
              </a:pathLst>
            </a:custGeom>
            <a:ln w="0" cap="flat">
              <a:miter lim="127000"/>
            </a:ln>
          </p:spPr>
          <p:style>
            <a:lnRef idx="0">
              <a:srgbClr val="000000">
                <a:alpha val="0"/>
              </a:srgbClr>
            </a:lnRef>
            <a:fillRef idx="1">
              <a:srgbClr val="BFBFBF"/>
            </a:fillRef>
            <a:effectRef idx="0">
              <a:scrgbClr r="0" g="0" b="0"/>
            </a:effectRef>
            <a:fontRef idx="none"/>
          </p:style>
          <p:txBody>
            <a:bodyPr/>
            <a:lstStyle/>
            <a:p>
              <a:endParaRPr lang="en-US"/>
            </a:p>
          </p:txBody>
        </p:sp>
        <p:sp>
          <p:nvSpPr>
            <p:cNvPr id="6" name="Shape 217">
              <a:extLst>
                <a:ext uri="{FF2B5EF4-FFF2-40B4-BE49-F238E27FC236}">
                  <a16:creationId xmlns:a16="http://schemas.microsoft.com/office/drawing/2014/main" id="{0310CA86-A519-4C86-8D10-E7E4DF75B4C5}"/>
                </a:ext>
              </a:extLst>
            </p:cNvPr>
            <p:cNvSpPr/>
            <p:nvPr/>
          </p:nvSpPr>
          <p:spPr>
            <a:xfrm>
              <a:off x="3901059" y="2809266"/>
              <a:ext cx="129461" cy="231622"/>
            </a:xfrm>
            <a:custGeom>
              <a:avLst/>
              <a:gdLst/>
              <a:ahLst/>
              <a:cxnLst/>
              <a:rect l="0" t="0" r="0" b="0"/>
              <a:pathLst>
                <a:path w="129461" h="231622">
                  <a:moveTo>
                    <a:pt x="129461" y="0"/>
                  </a:moveTo>
                  <a:lnTo>
                    <a:pt x="129461" y="60443"/>
                  </a:lnTo>
                  <a:lnTo>
                    <a:pt x="127889" y="61315"/>
                  </a:lnTo>
                  <a:cubicBezTo>
                    <a:pt x="115951" y="67919"/>
                    <a:pt x="106299" y="74396"/>
                    <a:pt x="98933" y="80746"/>
                  </a:cubicBezTo>
                  <a:cubicBezTo>
                    <a:pt x="91440" y="87222"/>
                    <a:pt x="86106" y="93572"/>
                    <a:pt x="82804" y="100050"/>
                  </a:cubicBezTo>
                  <a:cubicBezTo>
                    <a:pt x="79375" y="106527"/>
                    <a:pt x="77978" y="112877"/>
                    <a:pt x="78232" y="119227"/>
                  </a:cubicBezTo>
                  <a:cubicBezTo>
                    <a:pt x="78486" y="125577"/>
                    <a:pt x="80518" y="131927"/>
                    <a:pt x="84074" y="138404"/>
                  </a:cubicBezTo>
                  <a:cubicBezTo>
                    <a:pt x="90043" y="149326"/>
                    <a:pt x="98298" y="155930"/>
                    <a:pt x="108712" y="158343"/>
                  </a:cubicBezTo>
                  <a:cubicBezTo>
                    <a:pt x="113919" y="159613"/>
                    <a:pt x="119348" y="159676"/>
                    <a:pt x="125015" y="158581"/>
                  </a:cubicBezTo>
                  <a:lnTo>
                    <a:pt x="129461" y="156897"/>
                  </a:lnTo>
                  <a:lnTo>
                    <a:pt x="129461" y="222771"/>
                  </a:lnTo>
                  <a:lnTo>
                    <a:pt x="114300" y="228573"/>
                  </a:lnTo>
                  <a:cubicBezTo>
                    <a:pt x="100584" y="231495"/>
                    <a:pt x="87630" y="231622"/>
                    <a:pt x="75184" y="229209"/>
                  </a:cubicBezTo>
                  <a:cubicBezTo>
                    <a:pt x="62738" y="226796"/>
                    <a:pt x="51308" y="221589"/>
                    <a:pt x="40767" y="213588"/>
                  </a:cubicBezTo>
                  <a:cubicBezTo>
                    <a:pt x="30226" y="205714"/>
                    <a:pt x="21082" y="194665"/>
                    <a:pt x="13208" y="180568"/>
                  </a:cubicBezTo>
                  <a:cubicBezTo>
                    <a:pt x="4826" y="165328"/>
                    <a:pt x="508" y="150469"/>
                    <a:pt x="254" y="135991"/>
                  </a:cubicBezTo>
                  <a:cubicBezTo>
                    <a:pt x="0" y="121385"/>
                    <a:pt x="3683" y="107161"/>
                    <a:pt x="11557" y="93319"/>
                  </a:cubicBezTo>
                  <a:cubicBezTo>
                    <a:pt x="19304" y="79476"/>
                    <a:pt x="30988" y="65886"/>
                    <a:pt x="46609" y="52679"/>
                  </a:cubicBezTo>
                  <a:cubicBezTo>
                    <a:pt x="62230" y="39471"/>
                    <a:pt x="81661" y="26390"/>
                    <a:pt x="104902" y="13563"/>
                  </a:cubicBezTo>
                  <a:lnTo>
                    <a:pt x="129461" y="0"/>
                  </a:lnTo>
                  <a:close/>
                </a:path>
              </a:pathLst>
            </a:custGeom>
            <a:ln w="0" cap="flat">
              <a:miter lim="127000"/>
            </a:ln>
          </p:spPr>
          <p:style>
            <a:lnRef idx="0">
              <a:srgbClr val="000000">
                <a:alpha val="0"/>
              </a:srgbClr>
            </a:lnRef>
            <a:fillRef idx="1">
              <a:srgbClr val="BFBFBF"/>
            </a:fillRef>
            <a:effectRef idx="0">
              <a:scrgbClr r="0" g="0" b="0"/>
            </a:effectRef>
            <a:fontRef idx="none"/>
          </p:style>
          <p:txBody>
            <a:bodyPr/>
            <a:lstStyle/>
            <a:p>
              <a:endParaRPr lang="en-US"/>
            </a:p>
          </p:txBody>
        </p:sp>
        <p:sp>
          <p:nvSpPr>
            <p:cNvPr id="7" name="Rectangle 6">
              <a:extLst>
                <a:ext uri="{FF2B5EF4-FFF2-40B4-BE49-F238E27FC236}">
                  <a16:creationId xmlns:a16="http://schemas.microsoft.com/office/drawing/2014/main" id="{1C9FF204-DCE5-4FCE-9AAB-FDA76CD1A979}"/>
                </a:ext>
              </a:extLst>
            </p:cNvPr>
            <p:cNvSpPr/>
            <p:nvPr/>
          </p:nvSpPr>
          <p:spPr>
            <a:xfrm>
              <a:off x="472440" y="76352"/>
              <a:ext cx="4269688" cy="68790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4000" b="1" dirty="0">
                  <a:solidFill>
                    <a:srgbClr val="1F497D"/>
                  </a:solidFill>
                  <a:effectLst/>
                  <a:latin typeface="Calibri" panose="020F0502020204030204" pitchFamily="34" charset="0"/>
                  <a:ea typeface="Calibri" panose="020F0502020204030204" pitchFamily="34" charset="0"/>
                </a:rPr>
                <a:t>Classification of </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8" name="Rectangle 7">
              <a:extLst>
                <a:ext uri="{FF2B5EF4-FFF2-40B4-BE49-F238E27FC236}">
                  <a16:creationId xmlns:a16="http://schemas.microsoft.com/office/drawing/2014/main" id="{16C731CF-D508-403E-8BF4-DA9A85BC1D25}"/>
                </a:ext>
              </a:extLst>
            </p:cNvPr>
            <p:cNvSpPr/>
            <p:nvPr/>
          </p:nvSpPr>
          <p:spPr>
            <a:xfrm>
              <a:off x="3670427" y="76352"/>
              <a:ext cx="1807290" cy="68790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4000" b="1">
                  <a:solidFill>
                    <a:srgbClr val="1F497D"/>
                  </a:solidFill>
                  <a:effectLst/>
                  <a:latin typeface="Calibri" panose="020F0502020204030204" pitchFamily="34" charset="0"/>
                  <a:ea typeface="Calibri" panose="020F0502020204030204" pitchFamily="34" charset="0"/>
                </a:rPr>
                <a:t>NoSQL</a:t>
              </a:r>
              <a:endParaRPr lang="en-US" sz="1100">
                <a:solidFill>
                  <a:srgbClr val="000000"/>
                </a:solidFill>
                <a:effectLst/>
                <a:latin typeface="Calibri" panose="020F0502020204030204" pitchFamily="34" charset="0"/>
                <a:ea typeface="Calibri" panose="020F0502020204030204" pitchFamily="34" charset="0"/>
              </a:endParaRPr>
            </a:p>
          </p:txBody>
        </p:sp>
        <p:sp>
          <p:nvSpPr>
            <p:cNvPr id="9" name="Shape 240">
              <a:extLst>
                <a:ext uri="{FF2B5EF4-FFF2-40B4-BE49-F238E27FC236}">
                  <a16:creationId xmlns:a16="http://schemas.microsoft.com/office/drawing/2014/main" id="{D5BD30FB-03B8-41E2-8188-DC54A2A51308}"/>
                </a:ext>
              </a:extLst>
            </p:cNvPr>
            <p:cNvSpPr/>
            <p:nvPr/>
          </p:nvSpPr>
          <p:spPr>
            <a:xfrm>
              <a:off x="2362200" y="1114806"/>
              <a:ext cx="1676400" cy="1943100"/>
            </a:xfrm>
            <a:custGeom>
              <a:avLst/>
              <a:gdLst/>
              <a:ahLst/>
              <a:cxnLst/>
              <a:rect l="0" t="0" r="0" b="0"/>
              <a:pathLst>
                <a:path w="1676400" h="1943100">
                  <a:moveTo>
                    <a:pt x="1676400" y="0"/>
                  </a:moveTo>
                  <a:lnTo>
                    <a:pt x="0" y="1943100"/>
                  </a:lnTo>
                </a:path>
              </a:pathLst>
            </a:custGeom>
            <a:ln w="4445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0" name="Shape 243">
              <a:extLst>
                <a:ext uri="{FF2B5EF4-FFF2-40B4-BE49-F238E27FC236}">
                  <a16:creationId xmlns:a16="http://schemas.microsoft.com/office/drawing/2014/main" id="{CF51BA9A-5497-4B06-87C5-9AB150BCDB33}"/>
                </a:ext>
              </a:extLst>
            </p:cNvPr>
            <p:cNvSpPr/>
            <p:nvPr/>
          </p:nvSpPr>
          <p:spPr>
            <a:xfrm>
              <a:off x="4419600" y="1114806"/>
              <a:ext cx="1905000" cy="1828800"/>
            </a:xfrm>
            <a:custGeom>
              <a:avLst/>
              <a:gdLst/>
              <a:ahLst/>
              <a:cxnLst/>
              <a:rect l="0" t="0" r="0" b="0"/>
              <a:pathLst>
                <a:path w="1905000" h="1828800">
                  <a:moveTo>
                    <a:pt x="0" y="0"/>
                  </a:moveTo>
                  <a:lnTo>
                    <a:pt x="1905000" y="1828800"/>
                  </a:lnTo>
                </a:path>
              </a:pathLst>
            </a:custGeom>
            <a:ln w="4445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1" name="Shape 246">
              <a:extLst>
                <a:ext uri="{FF2B5EF4-FFF2-40B4-BE49-F238E27FC236}">
                  <a16:creationId xmlns:a16="http://schemas.microsoft.com/office/drawing/2014/main" id="{CC608CA4-29FA-4C8F-A827-23939D932706}"/>
                </a:ext>
              </a:extLst>
            </p:cNvPr>
            <p:cNvSpPr/>
            <p:nvPr/>
          </p:nvSpPr>
          <p:spPr>
            <a:xfrm>
              <a:off x="2590800" y="3172206"/>
              <a:ext cx="3429000" cy="1143"/>
            </a:xfrm>
            <a:custGeom>
              <a:avLst/>
              <a:gdLst/>
              <a:ahLst/>
              <a:cxnLst/>
              <a:rect l="0" t="0" r="0" b="0"/>
              <a:pathLst>
                <a:path w="3429000" h="1143">
                  <a:moveTo>
                    <a:pt x="0" y="0"/>
                  </a:moveTo>
                  <a:lnTo>
                    <a:pt x="3429000" y="1143"/>
                  </a:lnTo>
                </a:path>
              </a:pathLst>
            </a:custGeom>
            <a:ln w="44450" cap="flat">
              <a:round/>
            </a:ln>
          </p:spPr>
          <p:style>
            <a:lnRef idx="1">
              <a:srgbClr val="000000"/>
            </a:lnRef>
            <a:fillRef idx="0">
              <a:srgbClr val="000000">
                <a:alpha val="0"/>
              </a:srgbClr>
            </a:fillRef>
            <a:effectRef idx="0">
              <a:scrgbClr r="0" g="0" b="0"/>
            </a:effectRef>
            <a:fontRef idx="none"/>
          </p:style>
          <p:txBody>
            <a:bodyPr/>
            <a:lstStyle/>
            <a:p>
              <a:endParaRPr lang="en-US"/>
            </a:p>
          </p:txBody>
        </p:sp>
        <p:pic>
          <p:nvPicPr>
            <p:cNvPr id="12" name="Picture 11">
              <a:extLst>
                <a:ext uri="{FF2B5EF4-FFF2-40B4-BE49-F238E27FC236}">
                  <a16:creationId xmlns:a16="http://schemas.microsoft.com/office/drawing/2014/main" id="{87071E5F-238B-4C98-B2BB-19F99F2AEA05}"/>
                </a:ext>
              </a:extLst>
            </p:cNvPr>
            <p:cNvPicPr/>
            <p:nvPr/>
          </p:nvPicPr>
          <p:blipFill>
            <a:blip r:embed="rId2"/>
            <a:stretch>
              <a:fillRect/>
            </a:stretch>
          </p:blipFill>
          <p:spPr>
            <a:xfrm>
              <a:off x="2037080" y="3234436"/>
              <a:ext cx="594360" cy="652272"/>
            </a:xfrm>
            <a:prstGeom prst="rect">
              <a:avLst/>
            </a:prstGeom>
          </p:spPr>
        </p:pic>
        <p:sp>
          <p:nvSpPr>
            <p:cNvPr id="13" name="Shape 251">
              <a:extLst>
                <a:ext uri="{FF2B5EF4-FFF2-40B4-BE49-F238E27FC236}">
                  <a16:creationId xmlns:a16="http://schemas.microsoft.com/office/drawing/2014/main" id="{470D2EA5-A51A-4905-9533-99533CE563A4}"/>
                </a:ext>
              </a:extLst>
            </p:cNvPr>
            <p:cNvSpPr/>
            <p:nvPr/>
          </p:nvSpPr>
          <p:spPr>
            <a:xfrm>
              <a:off x="2237994" y="3363468"/>
              <a:ext cx="182118" cy="272999"/>
            </a:xfrm>
            <a:custGeom>
              <a:avLst/>
              <a:gdLst/>
              <a:ahLst/>
              <a:cxnLst/>
              <a:rect l="0" t="0" r="0" b="0"/>
              <a:pathLst>
                <a:path w="182118" h="272999">
                  <a:moveTo>
                    <a:pt x="90805" y="0"/>
                  </a:moveTo>
                  <a:lnTo>
                    <a:pt x="0" y="272999"/>
                  </a:lnTo>
                  <a:lnTo>
                    <a:pt x="182118" y="272999"/>
                  </a:lnTo>
                  <a:lnTo>
                    <a:pt x="91313" y="0"/>
                  </a:ln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US"/>
            </a:p>
          </p:txBody>
        </p:sp>
        <p:pic>
          <p:nvPicPr>
            <p:cNvPr id="14" name="Picture 13">
              <a:extLst>
                <a:ext uri="{FF2B5EF4-FFF2-40B4-BE49-F238E27FC236}">
                  <a16:creationId xmlns:a16="http://schemas.microsoft.com/office/drawing/2014/main" id="{8CEF9778-C450-436E-9C18-F00909A7A528}"/>
                </a:ext>
              </a:extLst>
            </p:cNvPr>
            <p:cNvPicPr/>
            <p:nvPr/>
          </p:nvPicPr>
          <p:blipFill>
            <a:blip r:embed="rId3"/>
            <a:stretch>
              <a:fillRect/>
            </a:stretch>
          </p:blipFill>
          <p:spPr>
            <a:xfrm>
              <a:off x="3316224" y="0"/>
              <a:ext cx="1869948" cy="1636776"/>
            </a:xfrm>
            <a:prstGeom prst="rect">
              <a:avLst/>
            </a:prstGeom>
          </p:spPr>
        </p:pic>
        <p:pic>
          <p:nvPicPr>
            <p:cNvPr id="15" name="Picture 14">
              <a:extLst>
                <a:ext uri="{FF2B5EF4-FFF2-40B4-BE49-F238E27FC236}">
                  <a16:creationId xmlns:a16="http://schemas.microsoft.com/office/drawing/2014/main" id="{5CB7532C-1B7A-4488-BCF6-5FA0D69927AE}"/>
                </a:ext>
              </a:extLst>
            </p:cNvPr>
            <p:cNvPicPr/>
            <p:nvPr/>
          </p:nvPicPr>
          <p:blipFill>
            <a:blip r:embed="rId4"/>
            <a:stretch>
              <a:fillRect/>
            </a:stretch>
          </p:blipFill>
          <p:spPr>
            <a:xfrm>
              <a:off x="4012184" y="655828"/>
              <a:ext cx="481584" cy="667512"/>
            </a:xfrm>
            <a:prstGeom prst="rect">
              <a:avLst/>
            </a:prstGeom>
          </p:spPr>
        </p:pic>
        <p:sp>
          <p:nvSpPr>
            <p:cNvPr id="16" name="Shape 256">
              <a:extLst>
                <a:ext uri="{FF2B5EF4-FFF2-40B4-BE49-F238E27FC236}">
                  <a16:creationId xmlns:a16="http://schemas.microsoft.com/office/drawing/2014/main" id="{6AACE529-7EE9-45BA-A3D1-DE92EEBB9DCB}"/>
                </a:ext>
              </a:extLst>
            </p:cNvPr>
            <p:cNvSpPr/>
            <p:nvPr/>
          </p:nvSpPr>
          <p:spPr>
            <a:xfrm>
              <a:off x="4016883" y="658749"/>
              <a:ext cx="474980" cy="663067"/>
            </a:xfrm>
            <a:custGeom>
              <a:avLst/>
              <a:gdLst/>
              <a:ahLst/>
              <a:cxnLst/>
              <a:rect l="0" t="0" r="0" b="0"/>
              <a:pathLst>
                <a:path w="474980" h="663067">
                  <a:moveTo>
                    <a:pt x="297815" y="0"/>
                  </a:moveTo>
                  <a:cubicBezTo>
                    <a:pt x="315595" y="0"/>
                    <a:pt x="332867" y="1397"/>
                    <a:pt x="349377" y="4445"/>
                  </a:cubicBezTo>
                  <a:cubicBezTo>
                    <a:pt x="365887" y="7366"/>
                    <a:pt x="381254" y="11303"/>
                    <a:pt x="395351" y="16129"/>
                  </a:cubicBezTo>
                  <a:cubicBezTo>
                    <a:pt x="409321" y="20955"/>
                    <a:pt x="422021" y="26416"/>
                    <a:pt x="433324" y="32766"/>
                  </a:cubicBezTo>
                  <a:cubicBezTo>
                    <a:pt x="444500" y="38989"/>
                    <a:pt x="452374" y="44450"/>
                    <a:pt x="456819" y="48895"/>
                  </a:cubicBezTo>
                  <a:cubicBezTo>
                    <a:pt x="461264" y="53340"/>
                    <a:pt x="464439" y="57023"/>
                    <a:pt x="466090" y="60071"/>
                  </a:cubicBezTo>
                  <a:cubicBezTo>
                    <a:pt x="467741" y="62992"/>
                    <a:pt x="469011" y="66802"/>
                    <a:pt x="470027" y="71501"/>
                  </a:cubicBezTo>
                  <a:cubicBezTo>
                    <a:pt x="471043" y="76073"/>
                    <a:pt x="471678" y="81534"/>
                    <a:pt x="472186" y="87757"/>
                  </a:cubicBezTo>
                  <a:cubicBezTo>
                    <a:pt x="472694" y="94107"/>
                    <a:pt x="472948" y="101854"/>
                    <a:pt x="472948" y="111125"/>
                  </a:cubicBezTo>
                  <a:cubicBezTo>
                    <a:pt x="472948" y="121031"/>
                    <a:pt x="472694" y="129540"/>
                    <a:pt x="471932" y="136398"/>
                  </a:cubicBezTo>
                  <a:cubicBezTo>
                    <a:pt x="471297" y="143383"/>
                    <a:pt x="470154" y="148971"/>
                    <a:pt x="468503" y="153289"/>
                  </a:cubicBezTo>
                  <a:cubicBezTo>
                    <a:pt x="466852" y="157607"/>
                    <a:pt x="464820" y="160782"/>
                    <a:pt x="462534" y="162814"/>
                  </a:cubicBezTo>
                  <a:cubicBezTo>
                    <a:pt x="460248" y="164719"/>
                    <a:pt x="457581" y="165735"/>
                    <a:pt x="454660" y="165735"/>
                  </a:cubicBezTo>
                  <a:cubicBezTo>
                    <a:pt x="449707" y="165735"/>
                    <a:pt x="443357" y="162814"/>
                    <a:pt x="435737" y="157099"/>
                  </a:cubicBezTo>
                  <a:cubicBezTo>
                    <a:pt x="428117" y="151257"/>
                    <a:pt x="418338" y="144780"/>
                    <a:pt x="406273" y="137668"/>
                  </a:cubicBezTo>
                  <a:cubicBezTo>
                    <a:pt x="394208" y="130556"/>
                    <a:pt x="379730" y="124079"/>
                    <a:pt x="363093" y="118364"/>
                  </a:cubicBezTo>
                  <a:cubicBezTo>
                    <a:pt x="346329" y="112522"/>
                    <a:pt x="326390" y="109601"/>
                    <a:pt x="303276" y="109601"/>
                  </a:cubicBezTo>
                  <a:cubicBezTo>
                    <a:pt x="277749" y="109601"/>
                    <a:pt x="255016" y="114808"/>
                    <a:pt x="234950" y="125349"/>
                  </a:cubicBezTo>
                  <a:cubicBezTo>
                    <a:pt x="215011" y="135763"/>
                    <a:pt x="197866" y="150622"/>
                    <a:pt x="183896" y="169926"/>
                  </a:cubicBezTo>
                  <a:cubicBezTo>
                    <a:pt x="169799" y="189357"/>
                    <a:pt x="159131" y="212725"/>
                    <a:pt x="151892" y="240157"/>
                  </a:cubicBezTo>
                  <a:cubicBezTo>
                    <a:pt x="144526" y="267716"/>
                    <a:pt x="140970" y="298577"/>
                    <a:pt x="140970" y="332994"/>
                  </a:cubicBezTo>
                  <a:cubicBezTo>
                    <a:pt x="140970" y="370713"/>
                    <a:pt x="144780" y="403352"/>
                    <a:pt x="152654" y="431038"/>
                  </a:cubicBezTo>
                  <a:cubicBezTo>
                    <a:pt x="160401" y="458724"/>
                    <a:pt x="171450" y="481457"/>
                    <a:pt x="185801" y="499237"/>
                  </a:cubicBezTo>
                  <a:cubicBezTo>
                    <a:pt x="200279" y="517144"/>
                    <a:pt x="217551" y="530479"/>
                    <a:pt x="237998" y="539242"/>
                  </a:cubicBezTo>
                  <a:cubicBezTo>
                    <a:pt x="258318" y="548005"/>
                    <a:pt x="281178" y="552450"/>
                    <a:pt x="306705" y="552450"/>
                  </a:cubicBezTo>
                  <a:cubicBezTo>
                    <a:pt x="329819" y="552450"/>
                    <a:pt x="349885" y="549656"/>
                    <a:pt x="366776" y="544195"/>
                  </a:cubicBezTo>
                  <a:cubicBezTo>
                    <a:pt x="383667" y="538734"/>
                    <a:pt x="398145" y="532765"/>
                    <a:pt x="410210" y="526034"/>
                  </a:cubicBezTo>
                  <a:cubicBezTo>
                    <a:pt x="422275" y="519430"/>
                    <a:pt x="432181" y="513461"/>
                    <a:pt x="439928" y="508254"/>
                  </a:cubicBezTo>
                  <a:cubicBezTo>
                    <a:pt x="447802" y="502920"/>
                    <a:pt x="453771" y="500253"/>
                    <a:pt x="458089" y="500253"/>
                  </a:cubicBezTo>
                  <a:cubicBezTo>
                    <a:pt x="461391" y="500253"/>
                    <a:pt x="464058" y="500888"/>
                    <a:pt x="466090" y="502285"/>
                  </a:cubicBezTo>
                  <a:cubicBezTo>
                    <a:pt x="467995" y="503555"/>
                    <a:pt x="469646" y="506222"/>
                    <a:pt x="471043" y="510159"/>
                  </a:cubicBezTo>
                  <a:cubicBezTo>
                    <a:pt x="472313" y="514223"/>
                    <a:pt x="473329" y="519684"/>
                    <a:pt x="473964" y="526796"/>
                  </a:cubicBezTo>
                  <a:cubicBezTo>
                    <a:pt x="474599" y="533908"/>
                    <a:pt x="474980" y="543433"/>
                    <a:pt x="474980" y="555371"/>
                  </a:cubicBezTo>
                  <a:cubicBezTo>
                    <a:pt x="474980" y="563626"/>
                    <a:pt x="474726" y="570738"/>
                    <a:pt x="474218" y="576453"/>
                  </a:cubicBezTo>
                  <a:cubicBezTo>
                    <a:pt x="473710" y="582295"/>
                    <a:pt x="472948" y="587248"/>
                    <a:pt x="471932" y="591312"/>
                  </a:cubicBezTo>
                  <a:cubicBezTo>
                    <a:pt x="471043" y="595503"/>
                    <a:pt x="469646" y="599059"/>
                    <a:pt x="467995" y="601980"/>
                  </a:cubicBezTo>
                  <a:cubicBezTo>
                    <a:pt x="466344" y="605028"/>
                    <a:pt x="463677" y="608457"/>
                    <a:pt x="460121" y="612140"/>
                  </a:cubicBezTo>
                  <a:cubicBezTo>
                    <a:pt x="456438" y="615950"/>
                    <a:pt x="449453" y="620903"/>
                    <a:pt x="439039" y="626872"/>
                  </a:cubicBezTo>
                  <a:cubicBezTo>
                    <a:pt x="428498" y="632841"/>
                    <a:pt x="415798" y="638556"/>
                    <a:pt x="400812" y="644017"/>
                  </a:cubicBezTo>
                  <a:cubicBezTo>
                    <a:pt x="385699" y="649478"/>
                    <a:pt x="368554" y="653923"/>
                    <a:pt x="349123" y="657606"/>
                  </a:cubicBezTo>
                  <a:cubicBezTo>
                    <a:pt x="329819" y="661289"/>
                    <a:pt x="308864" y="663067"/>
                    <a:pt x="286385" y="663067"/>
                  </a:cubicBezTo>
                  <a:cubicBezTo>
                    <a:pt x="242316" y="663067"/>
                    <a:pt x="202692" y="656336"/>
                    <a:pt x="167259" y="642747"/>
                  </a:cubicBezTo>
                  <a:cubicBezTo>
                    <a:pt x="131826" y="629158"/>
                    <a:pt x="101727" y="608838"/>
                    <a:pt x="76962" y="581914"/>
                  </a:cubicBezTo>
                  <a:cubicBezTo>
                    <a:pt x="52070" y="554990"/>
                    <a:pt x="33020" y="521335"/>
                    <a:pt x="19812" y="480949"/>
                  </a:cubicBezTo>
                  <a:cubicBezTo>
                    <a:pt x="6604" y="440563"/>
                    <a:pt x="0" y="393573"/>
                    <a:pt x="0" y="339979"/>
                  </a:cubicBezTo>
                  <a:cubicBezTo>
                    <a:pt x="0" y="285369"/>
                    <a:pt x="7239" y="236855"/>
                    <a:pt x="21844" y="194564"/>
                  </a:cubicBezTo>
                  <a:cubicBezTo>
                    <a:pt x="36322" y="152146"/>
                    <a:pt x="56769" y="116586"/>
                    <a:pt x="82804" y="87757"/>
                  </a:cubicBezTo>
                  <a:cubicBezTo>
                    <a:pt x="108966" y="59055"/>
                    <a:pt x="140335" y="37211"/>
                    <a:pt x="176911" y="22352"/>
                  </a:cubicBezTo>
                  <a:cubicBezTo>
                    <a:pt x="213487" y="7366"/>
                    <a:pt x="253746" y="0"/>
                    <a:pt x="297815"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US"/>
            </a:p>
          </p:txBody>
        </p:sp>
        <p:pic>
          <p:nvPicPr>
            <p:cNvPr id="17" name="Picture 16">
              <a:extLst>
                <a:ext uri="{FF2B5EF4-FFF2-40B4-BE49-F238E27FC236}">
                  <a16:creationId xmlns:a16="http://schemas.microsoft.com/office/drawing/2014/main" id="{E73AC27E-F238-47BB-8E15-322A2C90B02A}"/>
                </a:ext>
              </a:extLst>
            </p:cNvPr>
            <p:cNvPicPr/>
            <p:nvPr/>
          </p:nvPicPr>
          <p:blipFill>
            <a:blip r:embed="rId5"/>
            <a:stretch>
              <a:fillRect/>
            </a:stretch>
          </p:blipFill>
          <p:spPr>
            <a:xfrm>
              <a:off x="5449824" y="2514600"/>
              <a:ext cx="1872996" cy="1636776"/>
            </a:xfrm>
            <a:prstGeom prst="rect">
              <a:avLst/>
            </a:prstGeom>
          </p:spPr>
        </p:pic>
        <p:pic>
          <p:nvPicPr>
            <p:cNvPr id="18" name="Picture 17">
              <a:extLst>
                <a:ext uri="{FF2B5EF4-FFF2-40B4-BE49-F238E27FC236}">
                  <a16:creationId xmlns:a16="http://schemas.microsoft.com/office/drawing/2014/main" id="{DD47FEC6-CFA2-4F7B-8348-15B6BE816F75}"/>
                </a:ext>
              </a:extLst>
            </p:cNvPr>
            <p:cNvPicPr/>
            <p:nvPr/>
          </p:nvPicPr>
          <p:blipFill>
            <a:blip r:embed="rId6"/>
            <a:stretch>
              <a:fillRect/>
            </a:stretch>
          </p:blipFill>
          <p:spPr>
            <a:xfrm>
              <a:off x="6177280" y="3180588"/>
              <a:ext cx="445008" cy="649224"/>
            </a:xfrm>
            <a:prstGeom prst="rect">
              <a:avLst/>
            </a:prstGeom>
          </p:spPr>
        </p:pic>
        <p:pic>
          <p:nvPicPr>
            <p:cNvPr id="19" name="Picture 18">
              <a:extLst>
                <a:ext uri="{FF2B5EF4-FFF2-40B4-BE49-F238E27FC236}">
                  <a16:creationId xmlns:a16="http://schemas.microsoft.com/office/drawing/2014/main" id="{31DDDF20-3552-4135-B0E4-86EFFFB52BC5}"/>
                </a:ext>
              </a:extLst>
            </p:cNvPr>
            <p:cNvPicPr/>
            <p:nvPr/>
          </p:nvPicPr>
          <p:blipFill>
            <a:blip r:embed="rId6"/>
            <a:stretch>
              <a:fillRect/>
            </a:stretch>
          </p:blipFill>
          <p:spPr>
            <a:xfrm>
              <a:off x="6177280" y="3180588"/>
              <a:ext cx="445008" cy="649224"/>
            </a:xfrm>
            <a:prstGeom prst="rect">
              <a:avLst/>
            </a:prstGeom>
          </p:spPr>
        </p:pic>
        <p:sp>
          <p:nvSpPr>
            <p:cNvPr id="20" name="Shape 261">
              <a:extLst>
                <a:ext uri="{FF2B5EF4-FFF2-40B4-BE49-F238E27FC236}">
                  <a16:creationId xmlns:a16="http://schemas.microsoft.com/office/drawing/2014/main" id="{DCAF84FD-7958-49EA-94E3-F5DC63175BCE}"/>
                </a:ext>
              </a:extLst>
            </p:cNvPr>
            <p:cNvSpPr/>
            <p:nvPr/>
          </p:nvSpPr>
          <p:spPr>
            <a:xfrm>
              <a:off x="6311773" y="3284474"/>
              <a:ext cx="172720" cy="217919"/>
            </a:xfrm>
            <a:custGeom>
              <a:avLst/>
              <a:gdLst/>
              <a:ahLst/>
              <a:cxnLst/>
              <a:rect l="0" t="0" r="0" b="0"/>
              <a:pathLst>
                <a:path w="172720" h="217919">
                  <a:moveTo>
                    <a:pt x="0" y="0"/>
                  </a:moveTo>
                  <a:lnTo>
                    <a:pt x="0" y="217919"/>
                  </a:lnTo>
                  <a:lnTo>
                    <a:pt x="58547" y="217919"/>
                  </a:lnTo>
                  <a:cubicBezTo>
                    <a:pt x="79375" y="217919"/>
                    <a:pt x="96901" y="215100"/>
                    <a:pt x="110871" y="209474"/>
                  </a:cubicBezTo>
                  <a:cubicBezTo>
                    <a:pt x="124968" y="203848"/>
                    <a:pt x="136525" y="195986"/>
                    <a:pt x="145415" y="185903"/>
                  </a:cubicBezTo>
                  <a:cubicBezTo>
                    <a:pt x="154305" y="175806"/>
                    <a:pt x="161163" y="163728"/>
                    <a:pt x="165735" y="149606"/>
                  </a:cubicBezTo>
                  <a:cubicBezTo>
                    <a:pt x="170434" y="135636"/>
                    <a:pt x="172720" y="120269"/>
                    <a:pt x="172720" y="103759"/>
                  </a:cubicBezTo>
                  <a:cubicBezTo>
                    <a:pt x="172720" y="81280"/>
                    <a:pt x="168784" y="62738"/>
                    <a:pt x="160782" y="48133"/>
                  </a:cubicBezTo>
                  <a:cubicBezTo>
                    <a:pt x="152909" y="33655"/>
                    <a:pt x="143129" y="22860"/>
                    <a:pt x="131572" y="15875"/>
                  </a:cubicBezTo>
                  <a:cubicBezTo>
                    <a:pt x="119888" y="9017"/>
                    <a:pt x="107823" y="4572"/>
                    <a:pt x="94996" y="2794"/>
                  </a:cubicBezTo>
                  <a:cubicBezTo>
                    <a:pt x="82296" y="889"/>
                    <a:pt x="69088" y="0"/>
                    <a:pt x="55626"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US"/>
            </a:p>
          </p:txBody>
        </p:sp>
        <p:sp>
          <p:nvSpPr>
            <p:cNvPr id="21" name="Shape 262">
              <a:extLst>
                <a:ext uri="{FF2B5EF4-FFF2-40B4-BE49-F238E27FC236}">
                  <a16:creationId xmlns:a16="http://schemas.microsoft.com/office/drawing/2014/main" id="{34056B91-8BC2-421D-B2E1-E6BFBE1620BE}"/>
                </a:ext>
              </a:extLst>
            </p:cNvPr>
            <p:cNvSpPr/>
            <p:nvPr/>
          </p:nvSpPr>
          <p:spPr>
            <a:xfrm>
              <a:off x="6181217" y="3183763"/>
              <a:ext cx="439801" cy="645223"/>
            </a:xfrm>
            <a:custGeom>
              <a:avLst/>
              <a:gdLst/>
              <a:ahLst/>
              <a:cxnLst/>
              <a:rect l="0" t="0" r="0" b="0"/>
              <a:pathLst>
                <a:path w="439801" h="645223">
                  <a:moveTo>
                    <a:pt x="44196" y="0"/>
                  </a:moveTo>
                  <a:lnTo>
                    <a:pt x="195580" y="0"/>
                  </a:lnTo>
                  <a:cubicBezTo>
                    <a:pt x="210820" y="0"/>
                    <a:pt x="225298" y="508"/>
                    <a:pt x="239014" y="1651"/>
                  </a:cubicBezTo>
                  <a:cubicBezTo>
                    <a:pt x="252730" y="2921"/>
                    <a:pt x="269240" y="5334"/>
                    <a:pt x="288417" y="9144"/>
                  </a:cubicBezTo>
                  <a:cubicBezTo>
                    <a:pt x="307594" y="12954"/>
                    <a:pt x="327025" y="19939"/>
                    <a:pt x="346710" y="30226"/>
                  </a:cubicBezTo>
                  <a:cubicBezTo>
                    <a:pt x="366395" y="40513"/>
                    <a:pt x="383159" y="53467"/>
                    <a:pt x="397129" y="69215"/>
                  </a:cubicBezTo>
                  <a:cubicBezTo>
                    <a:pt x="410972" y="84963"/>
                    <a:pt x="421513" y="103251"/>
                    <a:pt x="428879" y="124333"/>
                  </a:cubicBezTo>
                  <a:cubicBezTo>
                    <a:pt x="436118" y="145288"/>
                    <a:pt x="439801" y="168910"/>
                    <a:pt x="439801" y="195072"/>
                  </a:cubicBezTo>
                  <a:cubicBezTo>
                    <a:pt x="439801" y="231140"/>
                    <a:pt x="434086" y="263030"/>
                    <a:pt x="422910" y="290830"/>
                  </a:cubicBezTo>
                  <a:cubicBezTo>
                    <a:pt x="411607" y="318630"/>
                    <a:pt x="395224" y="342037"/>
                    <a:pt x="373761" y="361061"/>
                  </a:cubicBezTo>
                  <a:cubicBezTo>
                    <a:pt x="352298" y="380086"/>
                    <a:pt x="325882" y="394564"/>
                    <a:pt x="294640" y="404495"/>
                  </a:cubicBezTo>
                  <a:cubicBezTo>
                    <a:pt x="263271" y="414414"/>
                    <a:pt x="226441" y="419379"/>
                    <a:pt x="184150" y="419379"/>
                  </a:cubicBezTo>
                  <a:lnTo>
                    <a:pt x="130556" y="419379"/>
                  </a:lnTo>
                  <a:lnTo>
                    <a:pt x="130556" y="624370"/>
                  </a:lnTo>
                  <a:cubicBezTo>
                    <a:pt x="130556" y="627685"/>
                    <a:pt x="129413" y="630656"/>
                    <a:pt x="127381" y="633311"/>
                  </a:cubicBezTo>
                  <a:cubicBezTo>
                    <a:pt x="125222" y="635952"/>
                    <a:pt x="121666" y="638099"/>
                    <a:pt x="116586" y="639763"/>
                  </a:cubicBezTo>
                  <a:cubicBezTo>
                    <a:pt x="111633" y="641414"/>
                    <a:pt x="105029" y="642734"/>
                    <a:pt x="96774" y="643725"/>
                  </a:cubicBezTo>
                  <a:cubicBezTo>
                    <a:pt x="88519" y="644715"/>
                    <a:pt x="77978" y="645223"/>
                    <a:pt x="65024" y="645223"/>
                  </a:cubicBezTo>
                  <a:cubicBezTo>
                    <a:pt x="52451" y="645223"/>
                    <a:pt x="41910" y="644715"/>
                    <a:pt x="33528" y="643725"/>
                  </a:cubicBezTo>
                  <a:cubicBezTo>
                    <a:pt x="25019" y="642734"/>
                    <a:pt x="18415" y="641414"/>
                    <a:pt x="13462" y="639763"/>
                  </a:cubicBezTo>
                  <a:cubicBezTo>
                    <a:pt x="8382" y="638099"/>
                    <a:pt x="4953" y="635952"/>
                    <a:pt x="3048" y="633311"/>
                  </a:cubicBezTo>
                  <a:cubicBezTo>
                    <a:pt x="1016" y="630656"/>
                    <a:pt x="0" y="627685"/>
                    <a:pt x="0" y="624370"/>
                  </a:cubicBezTo>
                  <a:lnTo>
                    <a:pt x="0" y="46609"/>
                  </a:lnTo>
                  <a:cubicBezTo>
                    <a:pt x="0" y="31115"/>
                    <a:pt x="4064" y="19431"/>
                    <a:pt x="12192" y="11684"/>
                  </a:cubicBezTo>
                  <a:cubicBezTo>
                    <a:pt x="20320" y="3810"/>
                    <a:pt x="30988" y="0"/>
                    <a:pt x="44196"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US"/>
            </a:p>
          </p:txBody>
        </p:sp>
        <p:sp>
          <p:nvSpPr>
            <p:cNvPr id="22" name="Rectangle 21">
              <a:extLst>
                <a:ext uri="{FF2B5EF4-FFF2-40B4-BE49-F238E27FC236}">
                  <a16:creationId xmlns:a16="http://schemas.microsoft.com/office/drawing/2014/main" id="{CAAF0C99-E3D7-4861-88EB-3021745ED1AD}"/>
                </a:ext>
              </a:extLst>
            </p:cNvPr>
            <p:cNvSpPr/>
            <p:nvPr/>
          </p:nvSpPr>
          <p:spPr>
            <a:xfrm>
              <a:off x="2225294" y="551587"/>
              <a:ext cx="1375038" cy="27499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b="1" i="1">
                  <a:solidFill>
                    <a:srgbClr val="C00000"/>
                  </a:solidFill>
                  <a:effectLst/>
                  <a:latin typeface="Calibri" panose="020F0502020204030204" pitchFamily="34" charset="0"/>
                  <a:ea typeface="Calibri" panose="020F0502020204030204" pitchFamily="34" charset="0"/>
                </a:rPr>
                <a:t>Consistency:</a:t>
              </a:r>
              <a:endParaRPr lang="en-US" sz="1100">
                <a:solidFill>
                  <a:srgbClr val="000000"/>
                </a:solidFill>
                <a:effectLst/>
                <a:latin typeface="Calibri" panose="020F0502020204030204" pitchFamily="34" charset="0"/>
                <a:ea typeface="Calibri" panose="020F0502020204030204" pitchFamily="34" charset="0"/>
              </a:endParaRPr>
            </a:p>
          </p:txBody>
        </p:sp>
        <p:sp>
          <p:nvSpPr>
            <p:cNvPr id="23" name="Rectangle 22">
              <a:extLst>
                <a:ext uri="{FF2B5EF4-FFF2-40B4-BE49-F238E27FC236}">
                  <a16:creationId xmlns:a16="http://schemas.microsoft.com/office/drawing/2014/main" id="{5173F4DB-D0FF-417C-AA98-E9FB2E93ED30}"/>
                </a:ext>
              </a:extLst>
            </p:cNvPr>
            <p:cNvSpPr/>
            <p:nvPr/>
          </p:nvSpPr>
          <p:spPr>
            <a:xfrm>
              <a:off x="2225294" y="795655"/>
              <a:ext cx="1945022" cy="2745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b="1" i="1">
                  <a:solidFill>
                    <a:srgbClr val="C00000"/>
                  </a:solidFill>
                  <a:effectLst/>
                  <a:latin typeface="Calibri" panose="020F0502020204030204" pitchFamily="34" charset="0"/>
                  <a:ea typeface="Calibri" panose="020F0502020204030204" pitchFamily="34" charset="0"/>
                </a:rPr>
                <a:t>All nodes see the </a:t>
              </a:r>
              <a:endParaRPr lang="en-US" sz="1100">
                <a:solidFill>
                  <a:srgbClr val="000000"/>
                </a:solidFill>
                <a:effectLst/>
                <a:latin typeface="Calibri" panose="020F0502020204030204" pitchFamily="34" charset="0"/>
                <a:ea typeface="Calibri" panose="020F0502020204030204" pitchFamily="34" charset="0"/>
              </a:endParaRPr>
            </a:p>
          </p:txBody>
        </p:sp>
        <p:sp>
          <p:nvSpPr>
            <p:cNvPr id="24" name="Rectangle 23">
              <a:extLst>
                <a:ext uri="{FF2B5EF4-FFF2-40B4-BE49-F238E27FC236}">
                  <a16:creationId xmlns:a16="http://schemas.microsoft.com/office/drawing/2014/main" id="{361E99D9-DDD8-4F02-8397-113911E5B55D}"/>
                </a:ext>
              </a:extLst>
            </p:cNvPr>
            <p:cNvSpPr/>
            <p:nvPr/>
          </p:nvSpPr>
          <p:spPr>
            <a:xfrm>
              <a:off x="2225294" y="1039495"/>
              <a:ext cx="1965510" cy="2745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b="1" i="1">
                  <a:solidFill>
                    <a:srgbClr val="C00000"/>
                  </a:solidFill>
                  <a:effectLst/>
                  <a:latin typeface="Calibri" panose="020F0502020204030204" pitchFamily="34" charset="0"/>
                  <a:ea typeface="Calibri" panose="020F0502020204030204" pitchFamily="34" charset="0"/>
                </a:rPr>
                <a:t>same data at the </a:t>
              </a:r>
              <a:endParaRPr lang="en-US" sz="1100">
                <a:solidFill>
                  <a:srgbClr val="000000"/>
                </a:solidFill>
                <a:effectLst/>
                <a:latin typeface="Calibri" panose="020F0502020204030204" pitchFamily="34" charset="0"/>
                <a:ea typeface="Calibri" panose="020F0502020204030204" pitchFamily="34" charset="0"/>
              </a:endParaRPr>
            </a:p>
          </p:txBody>
        </p:sp>
        <p:sp>
          <p:nvSpPr>
            <p:cNvPr id="25" name="Rectangle 24">
              <a:extLst>
                <a:ext uri="{FF2B5EF4-FFF2-40B4-BE49-F238E27FC236}">
                  <a16:creationId xmlns:a16="http://schemas.microsoft.com/office/drawing/2014/main" id="{56EA89C6-05A3-439F-BE2D-364D5C3DAC5D}"/>
                </a:ext>
              </a:extLst>
            </p:cNvPr>
            <p:cNvSpPr/>
            <p:nvPr/>
          </p:nvSpPr>
          <p:spPr>
            <a:xfrm>
              <a:off x="2225294" y="1283335"/>
              <a:ext cx="1239531" cy="2745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b="1" i="1">
                  <a:solidFill>
                    <a:srgbClr val="C00000"/>
                  </a:solidFill>
                  <a:effectLst/>
                  <a:latin typeface="Calibri" panose="020F0502020204030204" pitchFamily="34" charset="0"/>
                  <a:ea typeface="Calibri" panose="020F0502020204030204" pitchFamily="34" charset="0"/>
                </a:rPr>
                <a:t>same time.</a:t>
              </a:r>
              <a:endParaRPr lang="en-US" sz="1100">
                <a:solidFill>
                  <a:srgbClr val="000000"/>
                </a:solidFill>
                <a:effectLst/>
                <a:latin typeface="Calibri" panose="020F0502020204030204" pitchFamily="34" charset="0"/>
                <a:ea typeface="Calibri" panose="020F0502020204030204" pitchFamily="34" charset="0"/>
              </a:endParaRPr>
            </a:p>
          </p:txBody>
        </p:sp>
        <p:sp>
          <p:nvSpPr>
            <p:cNvPr id="26" name="Rectangle 25">
              <a:extLst>
                <a:ext uri="{FF2B5EF4-FFF2-40B4-BE49-F238E27FC236}">
                  <a16:creationId xmlns:a16="http://schemas.microsoft.com/office/drawing/2014/main" id="{C13E427F-78E5-4FB1-AAB3-CEA1F4B9BBB9}"/>
                </a:ext>
              </a:extLst>
            </p:cNvPr>
            <p:cNvSpPr/>
            <p:nvPr/>
          </p:nvSpPr>
          <p:spPr>
            <a:xfrm>
              <a:off x="6721729" y="3235198"/>
              <a:ext cx="2191150" cy="2745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b="1" i="1">
                  <a:solidFill>
                    <a:srgbClr val="C00000"/>
                  </a:solidFill>
                  <a:effectLst/>
                  <a:latin typeface="Calibri" panose="020F0502020204030204" pitchFamily="34" charset="0"/>
                  <a:ea typeface="Calibri" panose="020F0502020204030204" pitchFamily="34" charset="0"/>
                </a:rPr>
                <a:t>Partition Tolerance:</a:t>
              </a:r>
              <a:endParaRPr lang="en-US" sz="1100">
                <a:solidFill>
                  <a:srgbClr val="000000"/>
                </a:solidFill>
                <a:effectLst/>
                <a:latin typeface="Calibri" panose="020F0502020204030204" pitchFamily="34" charset="0"/>
                <a:ea typeface="Calibri" panose="020F0502020204030204" pitchFamily="34" charset="0"/>
              </a:endParaRPr>
            </a:p>
          </p:txBody>
        </p:sp>
        <p:sp>
          <p:nvSpPr>
            <p:cNvPr id="27" name="Rectangle 26">
              <a:extLst>
                <a:ext uri="{FF2B5EF4-FFF2-40B4-BE49-F238E27FC236}">
                  <a16:creationId xmlns:a16="http://schemas.microsoft.com/office/drawing/2014/main" id="{4C5B828D-F8AC-41E2-9014-FFFCEA8EBFCD}"/>
                </a:ext>
              </a:extLst>
            </p:cNvPr>
            <p:cNvSpPr/>
            <p:nvPr/>
          </p:nvSpPr>
          <p:spPr>
            <a:xfrm>
              <a:off x="6721729" y="3479140"/>
              <a:ext cx="2284619" cy="27499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b="1" i="1">
                  <a:solidFill>
                    <a:srgbClr val="C00000"/>
                  </a:solidFill>
                  <a:effectLst/>
                  <a:latin typeface="Calibri" panose="020F0502020204030204" pitchFamily="34" charset="0"/>
                  <a:ea typeface="Calibri" panose="020F0502020204030204" pitchFamily="34" charset="0"/>
                </a:rPr>
                <a:t>System continues to </a:t>
              </a:r>
              <a:endParaRPr lang="en-US" sz="1100">
                <a:solidFill>
                  <a:srgbClr val="000000"/>
                </a:solidFill>
                <a:effectLst/>
                <a:latin typeface="Calibri" panose="020F0502020204030204" pitchFamily="34" charset="0"/>
                <a:ea typeface="Calibri" panose="020F0502020204030204" pitchFamily="34" charset="0"/>
              </a:endParaRPr>
            </a:p>
          </p:txBody>
        </p:sp>
        <p:sp>
          <p:nvSpPr>
            <p:cNvPr id="28" name="Rectangle 27">
              <a:extLst>
                <a:ext uri="{FF2B5EF4-FFF2-40B4-BE49-F238E27FC236}">
                  <a16:creationId xmlns:a16="http://schemas.microsoft.com/office/drawing/2014/main" id="{DBC5C10E-B8DC-4ECA-BB92-5D9EC8B230BC}"/>
                </a:ext>
              </a:extLst>
            </p:cNvPr>
            <p:cNvSpPr/>
            <p:nvPr/>
          </p:nvSpPr>
          <p:spPr>
            <a:xfrm>
              <a:off x="6721729" y="3723208"/>
              <a:ext cx="1812389" cy="27458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b="1" i="1">
                  <a:solidFill>
                    <a:srgbClr val="C00000"/>
                  </a:solidFill>
                  <a:effectLst/>
                  <a:latin typeface="Calibri" panose="020F0502020204030204" pitchFamily="34" charset="0"/>
                  <a:ea typeface="Calibri" panose="020F0502020204030204" pitchFamily="34" charset="0"/>
                </a:rPr>
                <a:t>operate despite </a:t>
              </a:r>
              <a:endParaRPr lang="en-US" sz="1100">
                <a:solidFill>
                  <a:srgbClr val="000000"/>
                </a:solidFill>
                <a:effectLst/>
                <a:latin typeface="Calibri" panose="020F0502020204030204" pitchFamily="34" charset="0"/>
                <a:ea typeface="Calibri" panose="020F0502020204030204" pitchFamily="34" charset="0"/>
              </a:endParaRPr>
            </a:p>
          </p:txBody>
        </p:sp>
        <p:sp>
          <p:nvSpPr>
            <p:cNvPr id="29" name="Rectangle 28">
              <a:extLst>
                <a:ext uri="{FF2B5EF4-FFF2-40B4-BE49-F238E27FC236}">
                  <a16:creationId xmlns:a16="http://schemas.microsoft.com/office/drawing/2014/main" id="{3F1CFE71-BF7B-4DB7-8AB6-A1B089DE1727}"/>
                </a:ext>
              </a:extLst>
            </p:cNvPr>
            <p:cNvSpPr/>
            <p:nvPr/>
          </p:nvSpPr>
          <p:spPr>
            <a:xfrm>
              <a:off x="6721729" y="3967048"/>
              <a:ext cx="2583928" cy="2745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b="1" i="1">
                  <a:solidFill>
                    <a:srgbClr val="C00000"/>
                  </a:solidFill>
                  <a:effectLst/>
                  <a:latin typeface="Calibri" panose="020F0502020204030204" pitchFamily="34" charset="0"/>
                  <a:ea typeface="Calibri" panose="020F0502020204030204" pitchFamily="34" charset="0"/>
                </a:rPr>
                <a:t>arbitrary message loss </a:t>
              </a:r>
              <a:endParaRPr lang="en-US" sz="1100">
                <a:solidFill>
                  <a:srgbClr val="000000"/>
                </a:solidFill>
                <a:effectLst/>
                <a:latin typeface="Calibri" panose="020F0502020204030204" pitchFamily="34" charset="0"/>
                <a:ea typeface="Calibri" panose="020F0502020204030204" pitchFamily="34" charset="0"/>
              </a:endParaRPr>
            </a:p>
          </p:txBody>
        </p:sp>
        <p:sp>
          <p:nvSpPr>
            <p:cNvPr id="30" name="Shape 271">
              <a:extLst>
                <a:ext uri="{FF2B5EF4-FFF2-40B4-BE49-F238E27FC236}">
                  <a16:creationId xmlns:a16="http://schemas.microsoft.com/office/drawing/2014/main" id="{67EA140C-9546-406B-B85F-B1E8A012C032}"/>
                </a:ext>
              </a:extLst>
            </p:cNvPr>
            <p:cNvSpPr/>
            <p:nvPr/>
          </p:nvSpPr>
          <p:spPr>
            <a:xfrm>
              <a:off x="0" y="1629156"/>
              <a:ext cx="2514600" cy="1314450"/>
            </a:xfrm>
            <a:custGeom>
              <a:avLst/>
              <a:gdLst/>
              <a:ahLst/>
              <a:cxnLst/>
              <a:rect l="0" t="0" r="0" b="0"/>
              <a:pathLst>
                <a:path w="2514600" h="1314450">
                  <a:moveTo>
                    <a:pt x="219075" y="0"/>
                  </a:moveTo>
                  <a:lnTo>
                    <a:pt x="2295525" y="0"/>
                  </a:lnTo>
                  <a:cubicBezTo>
                    <a:pt x="2416556" y="0"/>
                    <a:pt x="2514600" y="98044"/>
                    <a:pt x="2514600" y="219075"/>
                  </a:cubicBezTo>
                  <a:lnTo>
                    <a:pt x="2514600" y="1095375"/>
                  </a:lnTo>
                  <a:cubicBezTo>
                    <a:pt x="2514600" y="1216406"/>
                    <a:pt x="2416556" y="1314450"/>
                    <a:pt x="2295525" y="1314450"/>
                  </a:cubicBezTo>
                  <a:lnTo>
                    <a:pt x="219075" y="1314450"/>
                  </a:lnTo>
                  <a:cubicBezTo>
                    <a:pt x="98082" y="1314450"/>
                    <a:pt x="0" y="1216406"/>
                    <a:pt x="0" y="1095375"/>
                  </a:cubicBezTo>
                  <a:lnTo>
                    <a:pt x="0" y="219075"/>
                  </a:lnTo>
                  <a:cubicBezTo>
                    <a:pt x="0" y="98044"/>
                    <a:pt x="98082" y="0"/>
                    <a:pt x="219075" y="0"/>
                  </a:cubicBezTo>
                  <a:close/>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31" name="Shape 272">
              <a:extLst>
                <a:ext uri="{FF2B5EF4-FFF2-40B4-BE49-F238E27FC236}">
                  <a16:creationId xmlns:a16="http://schemas.microsoft.com/office/drawing/2014/main" id="{2FBAC6DF-B8CE-4E6E-BAB2-56C7C07FB1B2}"/>
                </a:ext>
              </a:extLst>
            </p:cNvPr>
            <p:cNvSpPr/>
            <p:nvPr/>
          </p:nvSpPr>
          <p:spPr>
            <a:xfrm>
              <a:off x="0" y="1629156"/>
              <a:ext cx="2514600" cy="1314450"/>
            </a:xfrm>
            <a:custGeom>
              <a:avLst/>
              <a:gdLst/>
              <a:ahLst/>
              <a:cxnLst/>
              <a:rect l="0" t="0" r="0" b="0"/>
              <a:pathLst>
                <a:path w="2514600" h="1314450">
                  <a:moveTo>
                    <a:pt x="0" y="219075"/>
                  </a:moveTo>
                  <a:cubicBezTo>
                    <a:pt x="0" y="98044"/>
                    <a:pt x="98082" y="0"/>
                    <a:pt x="219075" y="0"/>
                  </a:cubicBezTo>
                  <a:cubicBezTo>
                    <a:pt x="219075" y="0"/>
                    <a:pt x="219075" y="0"/>
                    <a:pt x="219075" y="0"/>
                  </a:cubicBezTo>
                  <a:lnTo>
                    <a:pt x="219075" y="0"/>
                  </a:lnTo>
                  <a:lnTo>
                    <a:pt x="2295525" y="0"/>
                  </a:lnTo>
                  <a:lnTo>
                    <a:pt x="2295525" y="0"/>
                  </a:lnTo>
                  <a:cubicBezTo>
                    <a:pt x="2416556" y="0"/>
                    <a:pt x="2514600" y="98044"/>
                    <a:pt x="2514600" y="219075"/>
                  </a:cubicBezTo>
                  <a:cubicBezTo>
                    <a:pt x="2514600" y="219075"/>
                    <a:pt x="2514600" y="219075"/>
                    <a:pt x="2514600" y="219075"/>
                  </a:cubicBezTo>
                  <a:lnTo>
                    <a:pt x="2514600" y="219075"/>
                  </a:lnTo>
                  <a:lnTo>
                    <a:pt x="2514600" y="1095375"/>
                  </a:lnTo>
                  <a:lnTo>
                    <a:pt x="2514600" y="1095375"/>
                  </a:lnTo>
                  <a:cubicBezTo>
                    <a:pt x="2514600" y="1216406"/>
                    <a:pt x="2416556" y="1314450"/>
                    <a:pt x="2295525" y="1314450"/>
                  </a:cubicBezTo>
                  <a:cubicBezTo>
                    <a:pt x="2295525" y="1314450"/>
                    <a:pt x="2295525" y="1314450"/>
                    <a:pt x="2295525" y="1314450"/>
                  </a:cubicBezTo>
                  <a:lnTo>
                    <a:pt x="2295525" y="1314450"/>
                  </a:lnTo>
                  <a:lnTo>
                    <a:pt x="219075" y="1314450"/>
                  </a:lnTo>
                  <a:lnTo>
                    <a:pt x="219075" y="1314450"/>
                  </a:lnTo>
                  <a:cubicBezTo>
                    <a:pt x="98082" y="1314450"/>
                    <a:pt x="0" y="1216406"/>
                    <a:pt x="0" y="1095375"/>
                  </a:cubicBezTo>
                  <a:cubicBezTo>
                    <a:pt x="0" y="1095375"/>
                    <a:pt x="0" y="1095375"/>
                    <a:pt x="0" y="1095375"/>
                  </a:cubicBezTo>
                  <a:close/>
                </a:path>
              </a:pathLst>
            </a:custGeom>
            <a:ln w="26425" cap="flat">
              <a:round/>
            </a:ln>
          </p:spPr>
          <p:style>
            <a:lnRef idx="1">
              <a:srgbClr val="000000"/>
            </a:lnRef>
            <a:fillRef idx="0">
              <a:srgbClr val="000000">
                <a:alpha val="0"/>
              </a:srgbClr>
            </a:fillRef>
            <a:effectRef idx="0">
              <a:scrgbClr r="0" g="0" b="0"/>
            </a:effectRef>
            <a:fontRef idx="none"/>
          </p:style>
          <p:txBody>
            <a:bodyPr/>
            <a:lstStyle/>
            <a:p>
              <a:endParaRPr lang="en-US"/>
            </a:p>
          </p:txBody>
        </p:sp>
        <p:pic>
          <p:nvPicPr>
            <p:cNvPr id="32" name="Picture 31">
              <a:extLst>
                <a:ext uri="{FF2B5EF4-FFF2-40B4-BE49-F238E27FC236}">
                  <a16:creationId xmlns:a16="http://schemas.microsoft.com/office/drawing/2014/main" id="{ED208A39-A8CB-450C-A825-6209E055FD14}"/>
                </a:ext>
              </a:extLst>
            </p:cNvPr>
            <p:cNvPicPr/>
            <p:nvPr/>
          </p:nvPicPr>
          <p:blipFill>
            <a:blip r:embed="rId7"/>
            <a:stretch>
              <a:fillRect/>
            </a:stretch>
          </p:blipFill>
          <p:spPr>
            <a:xfrm>
              <a:off x="304800" y="2486406"/>
              <a:ext cx="881355" cy="342900"/>
            </a:xfrm>
            <a:prstGeom prst="rect">
              <a:avLst/>
            </a:prstGeom>
          </p:spPr>
        </p:pic>
        <p:pic>
          <p:nvPicPr>
            <p:cNvPr id="33" name="Picture 32">
              <a:extLst>
                <a:ext uri="{FF2B5EF4-FFF2-40B4-BE49-F238E27FC236}">
                  <a16:creationId xmlns:a16="http://schemas.microsoft.com/office/drawing/2014/main" id="{9894F347-7A12-4A16-8D47-2D06FCA01C0B}"/>
                </a:ext>
              </a:extLst>
            </p:cNvPr>
            <p:cNvPicPr/>
            <p:nvPr/>
          </p:nvPicPr>
          <p:blipFill>
            <a:blip r:embed="rId8"/>
            <a:stretch>
              <a:fillRect/>
            </a:stretch>
          </p:blipFill>
          <p:spPr>
            <a:xfrm>
              <a:off x="1219200" y="1857756"/>
              <a:ext cx="1295400" cy="1079500"/>
            </a:xfrm>
            <a:prstGeom prst="rect">
              <a:avLst/>
            </a:prstGeom>
          </p:spPr>
        </p:pic>
        <p:pic>
          <p:nvPicPr>
            <p:cNvPr id="34" name="Picture 33">
              <a:extLst>
                <a:ext uri="{FF2B5EF4-FFF2-40B4-BE49-F238E27FC236}">
                  <a16:creationId xmlns:a16="http://schemas.microsoft.com/office/drawing/2014/main" id="{4F9A2F20-EAC1-4297-9881-8506D9846EB0}"/>
                </a:ext>
              </a:extLst>
            </p:cNvPr>
            <p:cNvPicPr/>
            <p:nvPr/>
          </p:nvPicPr>
          <p:blipFill>
            <a:blip r:embed="rId9"/>
            <a:stretch>
              <a:fillRect/>
            </a:stretch>
          </p:blipFill>
          <p:spPr>
            <a:xfrm>
              <a:off x="0" y="1743456"/>
              <a:ext cx="1461897" cy="685800"/>
            </a:xfrm>
            <a:prstGeom prst="rect">
              <a:avLst/>
            </a:prstGeom>
          </p:spPr>
        </p:pic>
        <p:sp>
          <p:nvSpPr>
            <p:cNvPr id="35" name="Shape 279">
              <a:extLst>
                <a:ext uri="{FF2B5EF4-FFF2-40B4-BE49-F238E27FC236}">
                  <a16:creationId xmlns:a16="http://schemas.microsoft.com/office/drawing/2014/main" id="{AA4CF916-8972-4F39-B3A2-F16A71934BC7}"/>
                </a:ext>
              </a:extLst>
            </p:cNvPr>
            <p:cNvSpPr/>
            <p:nvPr/>
          </p:nvSpPr>
          <p:spPr>
            <a:xfrm>
              <a:off x="6400800" y="1686306"/>
              <a:ext cx="2514600" cy="1314450"/>
            </a:xfrm>
            <a:custGeom>
              <a:avLst/>
              <a:gdLst/>
              <a:ahLst/>
              <a:cxnLst/>
              <a:rect l="0" t="0" r="0" b="0"/>
              <a:pathLst>
                <a:path w="2514600" h="1314450">
                  <a:moveTo>
                    <a:pt x="219075" y="0"/>
                  </a:moveTo>
                  <a:lnTo>
                    <a:pt x="2295525" y="0"/>
                  </a:lnTo>
                  <a:cubicBezTo>
                    <a:pt x="2416556" y="0"/>
                    <a:pt x="2514600" y="98044"/>
                    <a:pt x="2514600" y="219075"/>
                  </a:cubicBezTo>
                  <a:lnTo>
                    <a:pt x="2514600" y="1095375"/>
                  </a:lnTo>
                  <a:cubicBezTo>
                    <a:pt x="2514600" y="1216406"/>
                    <a:pt x="2416556" y="1314450"/>
                    <a:pt x="2295525" y="1314450"/>
                  </a:cubicBezTo>
                  <a:lnTo>
                    <a:pt x="219075" y="1314450"/>
                  </a:lnTo>
                  <a:cubicBezTo>
                    <a:pt x="98044" y="1314450"/>
                    <a:pt x="0" y="1216406"/>
                    <a:pt x="0" y="1095375"/>
                  </a:cubicBezTo>
                  <a:lnTo>
                    <a:pt x="0" y="219075"/>
                  </a:lnTo>
                  <a:cubicBezTo>
                    <a:pt x="0" y="98044"/>
                    <a:pt x="98044" y="0"/>
                    <a:pt x="219075" y="0"/>
                  </a:cubicBez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36" name="Shape 280">
              <a:extLst>
                <a:ext uri="{FF2B5EF4-FFF2-40B4-BE49-F238E27FC236}">
                  <a16:creationId xmlns:a16="http://schemas.microsoft.com/office/drawing/2014/main" id="{CD0EBEE8-6774-4D0D-8FA8-588313FA83D5}"/>
                </a:ext>
              </a:extLst>
            </p:cNvPr>
            <p:cNvSpPr/>
            <p:nvPr/>
          </p:nvSpPr>
          <p:spPr>
            <a:xfrm>
              <a:off x="6400800" y="1686306"/>
              <a:ext cx="2514600" cy="1314450"/>
            </a:xfrm>
            <a:custGeom>
              <a:avLst/>
              <a:gdLst/>
              <a:ahLst/>
              <a:cxnLst/>
              <a:rect l="0" t="0" r="0" b="0"/>
              <a:pathLst>
                <a:path w="2514600" h="1314450">
                  <a:moveTo>
                    <a:pt x="0" y="219075"/>
                  </a:moveTo>
                  <a:cubicBezTo>
                    <a:pt x="0" y="98044"/>
                    <a:pt x="98044" y="0"/>
                    <a:pt x="219075" y="0"/>
                  </a:cubicBezTo>
                  <a:cubicBezTo>
                    <a:pt x="219075" y="0"/>
                    <a:pt x="219075" y="0"/>
                    <a:pt x="219075" y="0"/>
                  </a:cubicBezTo>
                  <a:lnTo>
                    <a:pt x="219075" y="0"/>
                  </a:lnTo>
                  <a:lnTo>
                    <a:pt x="2295525" y="0"/>
                  </a:lnTo>
                  <a:lnTo>
                    <a:pt x="2295525" y="0"/>
                  </a:lnTo>
                  <a:cubicBezTo>
                    <a:pt x="2416556" y="0"/>
                    <a:pt x="2514600" y="98044"/>
                    <a:pt x="2514600" y="219075"/>
                  </a:cubicBezTo>
                  <a:cubicBezTo>
                    <a:pt x="2514600" y="219075"/>
                    <a:pt x="2514600" y="219075"/>
                    <a:pt x="2514600" y="219075"/>
                  </a:cubicBezTo>
                  <a:lnTo>
                    <a:pt x="2514600" y="219075"/>
                  </a:lnTo>
                  <a:lnTo>
                    <a:pt x="2514600" y="1095375"/>
                  </a:lnTo>
                  <a:lnTo>
                    <a:pt x="2514600" y="1095375"/>
                  </a:lnTo>
                  <a:cubicBezTo>
                    <a:pt x="2514600" y="1216406"/>
                    <a:pt x="2416556" y="1314450"/>
                    <a:pt x="2295525" y="1314450"/>
                  </a:cubicBezTo>
                  <a:cubicBezTo>
                    <a:pt x="2295525" y="1314450"/>
                    <a:pt x="2295525" y="1314450"/>
                    <a:pt x="2295525" y="1314450"/>
                  </a:cubicBezTo>
                  <a:lnTo>
                    <a:pt x="2295525" y="1314450"/>
                  </a:lnTo>
                  <a:lnTo>
                    <a:pt x="219075" y="1314450"/>
                  </a:lnTo>
                  <a:lnTo>
                    <a:pt x="219075" y="1314450"/>
                  </a:lnTo>
                  <a:cubicBezTo>
                    <a:pt x="98044" y="1314450"/>
                    <a:pt x="0" y="1216406"/>
                    <a:pt x="0" y="1095375"/>
                  </a:cubicBezTo>
                  <a:cubicBezTo>
                    <a:pt x="0" y="1095375"/>
                    <a:pt x="0" y="1095375"/>
                    <a:pt x="0" y="1095375"/>
                  </a:cubicBezTo>
                  <a:close/>
                </a:path>
              </a:pathLst>
            </a:custGeom>
            <a:ln w="26425" cap="flat">
              <a:round/>
            </a:ln>
          </p:spPr>
          <p:style>
            <a:lnRef idx="1">
              <a:srgbClr val="000000"/>
            </a:lnRef>
            <a:fillRef idx="0">
              <a:srgbClr val="000000">
                <a:alpha val="0"/>
              </a:srgbClr>
            </a:fillRef>
            <a:effectRef idx="0">
              <a:scrgbClr r="0" g="0" b="0"/>
            </a:effectRef>
            <a:fontRef idx="none"/>
          </p:style>
          <p:txBody>
            <a:bodyPr/>
            <a:lstStyle/>
            <a:p>
              <a:endParaRPr lang="en-US"/>
            </a:p>
          </p:txBody>
        </p:sp>
        <p:pic>
          <p:nvPicPr>
            <p:cNvPr id="37" name="Picture 36">
              <a:extLst>
                <a:ext uri="{FF2B5EF4-FFF2-40B4-BE49-F238E27FC236}">
                  <a16:creationId xmlns:a16="http://schemas.microsoft.com/office/drawing/2014/main" id="{9A8A7661-4795-4628-B42E-B3AF9F42AAFC}"/>
                </a:ext>
              </a:extLst>
            </p:cNvPr>
            <p:cNvPicPr/>
            <p:nvPr/>
          </p:nvPicPr>
          <p:blipFill>
            <a:blip r:embed="rId10"/>
            <a:stretch>
              <a:fillRect/>
            </a:stretch>
          </p:blipFill>
          <p:spPr>
            <a:xfrm>
              <a:off x="6705600" y="2029206"/>
              <a:ext cx="1600200" cy="400050"/>
            </a:xfrm>
            <a:prstGeom prst="rect">
              <a:avLst/>
            </a:prstGeom>
          </p:spPr>
        </p:pic>
        <p:pic>
          <p:nvPicPr>
            <p:cNvPr id="38" name="Picture 37">
              <a:extLst>
                <a:ext uri="{FF2B5EF4-FFF2-40B4-BE49-F238E27FC236}">
                  <a16:creationId xmlns:a16="http://schemas.microsoft.com/office/drawing/2014/main" id="{1FF6AB47-8BA9-4765-BAEF-27AB865671DD}"/>
                </a:ext>
              </a:extLst>
            </p:cNvPr>
            <p:cNvPicPr/>
            <p:nvPr/>
          </p:nvPicPr>
          <p:blipFill>
            <a:blip r:embed="rId11"/>
            <a:stretch>
              <a:fillRect/>
            </a:stretch>
          </p:blipFill>
          <p:spPr>
            <a:xfrm>
              <a:off x="6858000" y="2200656"/>
              <a:ext cx="1371600" cy="1028700"/>
            </a:xfrm>
            <a:prstGeom prst="rect">
              <a:avLst/>
            </a:prstGeom>
          </p:spPr>
        </p:pic>
        <p:sp>
          <p:nvSpPr>
            <p:cNvPr id="39" name="Shape 285">
              <a:extLst>
                <a:ext uri="{FF2B5EF4-FFF2-40B4-BE49-F238E27FC236}">
                  <a16:creationId xmlns:a16="http://schemas.microsoft.com/office/drawing/2014/main" id="{F86E06B2-C3D7-4B01-B293-1DCF8D94B8AD}"/>
                </a:ext>
              </a:extLst>
            </p:cNvPr>
            <p:cNvSpPr/>
            <p:nvPr/>
          </p:nvSpPr>
          <p:spPr>
            <a:xfrm>
              <a:off x="3048000" y="3286506"/>
              <a:ext cx="2514600" cy="1314450"/>
            </a:xfrm>
            <a:custGeom>
              <a:avLst/>
              <a:gdLst/>
              <a:ahLst/>
              <a:cxnLst/>
              <a:rect l="0" t="0" r="0" b="0"/>
              <a:pathLst>
                <a:path w="2514600" h="1314450">
                  <a:moveTo>
                    <a:pt x="219075" y="0"/>
                  </a:moveTo>
                  <a:lnTo>
                    <a:pt x="2295525" y="0"/>
                  </a:lnTo>
                  <a:cubicBezTo>
                    <a:pt x="2416556" y="0"/>
                    <a:pt x="2514600" y="98044"/>
                    <a:pt x="2514600" y="219075"/>
                  </a:cubicBezTo>
                  <a:lnTo>
                    <a:pt x="2514600" y="1095375"/>
                  </a:lnTo>
                  <a:cubicBezTo>
                    <a:pt x="2514600" y="1216368"/>
                    <a:pt x="2416556" y="1314450"/>
                    <a:pt x="2295525" y="1314450"/>
                  </a:cubicBezTo>
                  <a:lnTo>
                    <a:pt x="219075" y="1314450"/>
                  </a:lnTo>
                  <a:cubicBezTo>
                    <a:pt x="98044" y="1314450"/>
                    <a:pt x="0" y="1216368"/>
                    <a:pt x="0" y="1095375"/>
                  </a:cubicBezTo>
                  <a:lnTo>
                    <a:pt x="0" y="219075"/>
                  </a:lnTo>
                  <a:cubicBezTo>
                    <a:pt x="0" y="98044"/>
                    <a:pt x="98044" y="0"/>
                    <a:pt x="219075" y="0"/>
                  </a:cubicBez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40" name="Shape 286">
              <a:extLst>
                <a:ext uri="{FF2B5EF4-FFF2-40B4-BE49-F238E27FC236}">
                  <a16:creationId xmlns:a16="http://schemas.microsoft.com/office/drawing/2014/main" id="{2D30E676-E38B-4204-85E6-06170E4C3D8B}"/>
                </a:ext>
              </a:extLst>
            </p:cNvPr>
            <p:cNvSpPr/>
            <p:nvPr/>
          </p:nvSpPr>
          <p:spPr>
            <a:xfrm>
              <a:off x="3048000" y="3286506"/>
              <a:ext cx="2514600" cy="1314450"/>
            </a:xfrm>
            <a:custGeom>
              <a:avLst/>
              <a:gdLst/>
              <a:ahLst/>
              <a:cxnLst/>
              <a:rect l="0" t="0" r="0" b="0"/>
              <a:pathLst>
                <a:path w="2514600" h="1314450">
                  <a:moveTo>
                    <a:pt x="0" y="219075"/>
                  </a:moveTo>
                  <a:cubicBezTo>
                    <a:pt x="0" y="98044"/>
                    <a:pt x="98044" y="0"/>
                    <a:pt x="219075" y="0"/>
                  </a:cubicBezTo>
                  <a:cubicBezTo>
                    <a:pt x="219075" y="0"/>
                    <a:pt x="219075" y="0"/>
                    <a:pt x="219075" y="0"/>
                  </a:cubicBezTo>
                  <a:lnTo>
                    <a:pt x="219075" y="0"/>
                  </a:lnTo>
                  <a:lnTo>
                    <a:pt x="2295525" y="0"/>
                  </a:lnTo>
                  <a:lnTo>
                    <a:pt x="2295525" y="0"/>
                  </a:lnTo>
                  <a:cubicBezTo>
                    <a:pt x="2416556" y="0"/>
                    <a:pt x="2514600" y="98044"/>
                    <a:pt x="2514600" y="219075"/>
                  </a:cubicBezTo>
                  <a:cubicBezTo>
                    <a:pt x="2514600" y="219075"/>
                    <a:pt x="2514600" y="219075"/>
                    <a:pt x="2514600" y="219075"/>
                  </a:cubicBezTo>
                  <a:lnTo>
                    <a:pt x="2514600" y="219075"/>
                  </a:lnTo>
                  <a:lnTo>
                    <a:pt x="2514600" y="1095375"/>
                  </a:lnTo>
                  <a:lnTo>
                    <a:pt x="2514600" y="1095375"/>
                  </a:lnTo>
                  <a:cubicBezTo>
                    <a:pt x="2514600" y="1216368"/>
                    <a:pt x="2416556" y="1314450"/>
                    <a:pt x="2295525" y="1314450"/>
                  </a:cubicBezTo>
                  <a:cubicBezTo>
                    <a:pt x="2295525" y="1314450"/>
                    <a:pt x="2295525" y="1314450"/>
                    <a:pt x="2295525" y="1314450"/>
                  </a:cubicBezTo>
                  <a:lnTo>
                    <a:pt x="2295525" y="1314450"/>
                  </a:lnTo>
                  <a:lnTo>
                    <a:pt x="219075" y="1314450"/>
                  </a:lnTo>
                  <a:lnTo>
                    <a:pt x="219075" y="1314450"/>
                  </a:lnTo>
                  <a:cubicBezTo>
                    <a:pt x="98044" y="1314450"/>
                    <a:pt x="0" y="1216368"/>
                    <a:pt x="0" y="1095375"/>
                  </a:cubicBezTo>
                  <a:cubicBezTo>
                    <a:pt x="0" y="1095375"/>
                    <a:pt x="0" y="1095375"/>
                    <a:pt x="0" y="1095375"/>
                  </a:cubicBezTo>
                  <a:close/>
                </a:path>
              </a:pathLst>
            </a:custGeom>
            <a:ln w="26425" cap="flat">
              <a:round/>
            </a:ln>
          </p:spPr>
          <p:style>
            <a:lnRef idx="1">
              <a:srgbClr val="000000"/>
            </a:lnRef>
            <a:fillRef idx="0">
              <a:srgbClr val="000000">
                <a:alpha val="0"/>
              </a:srgbClr>
            </a:fillRef>
            <a:effectRef idx="0">
              <a:scrgbClr r="0" g="0" b="0"/>
            </a:effectRef>
            <a:fontRef idx="none"/>
          </p:style>
          <p:txBody>
            <a:bodyPr/>
            <a:lstStyle/>
            <a:p>
              <a:endParaRPr lang="en-US"/>
            </a:p>
          </p:txBody>
        </p:sp>
        <p:pic>
          <p:nvPicPr>
            <p:cNvPr id="41" name="Picture 40">
              <a:extLst>
                <a:ext uri="{FF2B5EF4-FFF2-40B4-BE49-F238E27FC236}">
                  <a16:creationId xmlns:a16="http://schemas.microsoft.com/office/drawing/2014/main" id="{8B4DE029-3061-430D-8E77-D6C1E738F702}"/>
                </a:ext>
              </a:extLst>
            </p:cNvPr>
            <p:cNvPicPr/>
            <p:nvPr/>
          </p:nvPicPr>
          <p:blipFill>
            <a:blip r:embed="rId12"/>
            <a:stretch>
              <a:fillRect/>
            </a:stretch>
          </p:blipFill>
          <p:spPr>
            <a:xfrm>
              <a:off x="7292340" y="1687068"/>
              <a:ext cx="731520" cy="499872"/>
            </a:xfrm>
            <a:prstGeom prst="rect">
              <a:avLst/>
            </a:prstGeom>
          </p:spPr>
        </p:pic>
        <p:pic>
          <p:nvPicPr>
            <p:cNvPr id="42" name="Picture 41">
              <a:extLst>
                <a:ext uri="{FF2B5EF4-FFF2-40B4-BE49-F238E27FC236}">
                  <a16:creationId xmlns:a16="http://schemas.microsoft.com/office/drawing/2014/main" id="{BED71EF5-FE68-4227-A4F8-6511840E1F0B}"/>
                </a:ext>
              </a:extLst>
            </p:cNvPr>
            <p:cNvPicPr/>
            <p:nvPr/>
          </p:nvPicPr>
          <p:blipFill>
            <a:blip r:embed="rId13"/>
            <a:stretch>
              <a:fillRect/>
            </a:stretch>
          </p:blipFill>
          <p:spPr>
            <a:xfrm>
              <a:off x="7470648" y="2083308"/>
              <a:ext cx="402336" cy="106680"/>
            </a:xfrm>
            <a:prstGeom prst="rect">
              <a:avLst/>
            </a:prstGeom>
          </p:spPr>
        </p:pic>
        <p:sp>
          <p:nvSpPr>
            <p:cNvPr id="43" name="Rectangle 42">
              <a:extLst>
                <a:ext uri="{FF2B5EF4-FFF2-40B4-BE49-F238E27FC236}">
                  <a16:creationId xmlns:a16="http://schemas.microsoft.com/office/drawing/2014/main" id="{9FEE03A9-F116-44DD-9C6E-D1168D20C932}"/>
                </a:ext>
              </a:extLst>
            </p:cNvPr>
            <p:cNvSpPr/>
            <p:nvPr/>
          </p:nvSpPr>
          <p:spPr>
            <a:xfrm>
              <a:off x="7484110" y="1842770"/>
              <a:ext cx="430517" cy="41290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400" b="1" u="sng">
                  <a:solidFill>
                    <a:srgbClr val="984807"/>
                  </a:solidFill>
                  <a:effectLst/>
                  <a:uFill>
                    <a:solidFill>
                      <a:srgbClr val="984807"/>
                    </a:solidFill>
                  </a:uFill>
                  <a:latin typeface="Calibri" panose="020F0502020204030204" pitchFamily="34" charset="0"/>
                  <a:ea typeface="Calibri" panose="020F0502020204030204" pitchFamily="34" charset="0"/>
                </a:rPr>
                <a:t>CP</a:t>
              </a:r>
              <a:endParaRPr lang="en-US" sz="1100">
                <a:solidFill>
                  <a:srgbClr val="000000"/>
                </a:solidFill>
                <a:effectLst/>
                <a:latin typeface="Calibri" panose="020F0502020204030204" pitchFamily="34" charset="0"/>
                <a:ea typeface="Calibri" panose="020F0502020204030204" pitchFamily="34" charset="0"/>
              </a:endParaRPr>
            </a:p>
          </p:txBody>
        </p:sp>
        <p:pic>
          <p:nvPicPr>
            <p:cNvPr id="44" name="Picture 43">
              <a:extLst>
                <a:ext uri="{FF2B5EF4-FFF2-40B4-BE49-F238E27FC236}">
                  <a16:creationId xmlns:a16="http://schemas.microsoft.com/office/drawing/2014/main" id="{02D33D61-886B-4310-A038-DB289FD11888}"/>
                </a:ext>
              </a:extLst>
            </p:cNvPr>
            <p:cNvPicPr/>
            <p:nvPr/>
          </p:nvPicPr>
          <p:blipFill>
            <a:blip r:embed="rId14"/>
            <a:stretch>
              <a:fillRect/>
            </a:stretch>
          </p:blipFill>
          <p:spPr>
            <a:xfrm>
              <a:off x="891540" y="1575816"/>
              <a:ext cx="754380" cy="499872"/>
            </a:xfrm>
            <a:prstGeom prst="rect">
              <a:avLst/>
            </a:prstGeom>
          </p:spPr>
        </p:pic>
        <p:pic>
          <p:nvPicPr>
            <p:cNvPr id="45" name="Picture 44">
              <a:extLst>
                <a:ext uri="{FF2B5EF4-FFF2-40B4-BE49-F238E27FC236}">
                  <a16:creationId xmlns:a16="http://schemas.microsoft.com/office/drawing/2014/main" id="{70C1EDE0-D41B-4F41-A1A3-007869A93B04}"/>
                </a:ext>
              </a:extLst>
            </p:cNvPr>
            <p:cNvPicPr/>
            <p:nvPr/>
          </p:nvPicPr>
          <p:blipFill>
            <a:blip r:embed="rId15"/>
            <a:stretch>
              <a:fillRect/>
            </a:stretch>
          </p:blipFill>
          <p:spPr>
            <a:xfrm>
              <a:off x="1069848" y="1973580"/>
              <a:ext cx="425196" cy="106680"/>
            </a:xfrm>
            <a:prstGeom prst="rect">
              <a:avLst/>
            </a:prstGeom>
          </p:spPr>
        </p:pic>
        <p:sp>
          <p:nvSpPr>
            <p:cNvPr id="46" name="Rectangle 45">
              <a:extLst>
                <a:ext uri="{FF2B5EF4-FFF2-40B4-BE49-F238E27FC236}">
                  <a16:creationId xmlns:a16="http://schemas.microsoft.com/office/drawing/2014/main" id="{9261F89B-A62E-4386-9473-5CDF6ED8B2DE}"/>
                </a:ext>
              </a:extLst>
            </p:cNvPr>
            <p:cNvSpPr/>
            <p:nvPr/>
          </p:nvSpPr>
          <p:spPr>
            <a:xfrm>
              <a:off x="1082345" y="1731899"/>
              <a:ext cx="460516" cy="41290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400" b="1" u="sng">
                  <a:solidFill>
                    <a:srgbClr val="984807"/>
                  </a:solidFill>
                  <a:effectLst/>
                  <a:uFill>
                    <a:solidFill>
                      <a:srgbClr val="984807"/>
                    </a:solidFill>
                  </a:uFill>
                  <a:latin typeface="Calibri" panose="020F0502020204030204" pitchFamily="34" charset="0"/>
                  <a:ea typeface="Calibri" panose="020F0502020204030204" pitchFamily="34" charset="0"/>
                </a:rPr>
                <a:t>CA</a:t>
              </a:r>
              <a:endParaRPr lang="en-US" sz="1100">
                <a:solidFill>
                  <a:srgbClr val="000000"/>
                </a:solidFill>
                <a:effectLst/>
                <a:latin typeface="Calibri" panose="020F0502020204030204" pitchFamily="34" charset="0"/>
                <a:ea typeface="Calibri" panose="020F0502020204030204" pitchFamily="34" charset="0"/>
              </a:endParaRPr>
            </a:p>
          </p:txBody>
        </p:sp>
        <p:pic>
          <p:nvPicPr>
            <p:cNvPr id="47" name="Picture 46">
              <a:extLst>
                <a:ext uri="{FF2B5EF4-FFF2-40B4-BE49-F238E27FC236}">
                  <a16:creationId xmlns:a16="http://schemas.microsoft.com/office/drawing/2014/main" id="{6B2F8F66-7B39-4AE0-8049-F4E27040B54F}"/>
                </a:ext>
              </a:extLst>
            </p:cNvPr>
            <p:cNvPicPr/>
            <p:nvPr/>
          </p:nvPicPr>
          <p:blipFill>
            <a:blip r:embed="rId16"/>
            <a:stretch>
              <a:fillRect/>
            </a:stretch>
          </p:blipFill>
          <p:spPr>
            <a:xfrm>
              <a:off x="3147822" y="3515106"/>
              <a:ext cx="2262378" cy="457200"/>
            </a:xfrm>
            <a:prstGeom prst="rect">
              <a:avLst/>
            </a:prstGeom>
          </p:spPr>
        </p:pic>
        <p:pic>
          <p:nvPicPr>
            <p:cNvPr id="48" name="Picture 47">
              <a:extLst>
                <a:ext uri="{FF2B5EF4-FFF2-40B4-BE49-F238E27FC236}">
                  <a16:creationId xmlns:a16="http://schemas.microsoft.com/office/drawing/2014/main" id="{4670B8E3-3FBC-4036-AF81-0F474872A525}"/>
                </a:ext>
              </a:extLst>
            </p:cNvPr>
            <p:cNvPicPr/>
            <p:nvPr/>
          </p:nvPicPr>
          <p:blipFill>
            <a:blip r:embed="rId17"/>
            <a:stretch>
              <a:fillRect/>
            </a:stretch>
          </p:blipFill>
          <p:spPr>
            <a:xfrm>
              <a:off x="3810000" y="3858006"/>
              <a:ext cx="1055688" cy="678294"/>
            </a:xfrm>
            <a:prstGeom prst="rect">
              <a:avLst/>
            </a:prstGeom>
          </p:spPr>
        </p:pic>
        <p:pic>
          <p:nvPicPr>
            <p:cNvPr id="49" name="Picture 48">
              <a:extLst>
                <a:ext uri="{FF2B5EF4-FFF2-40B4-BE49-F238E27FC236}">
                  <a16:creationId xmlns:a16="http://schemas.microsoft.com/office/drawing/2014/main" id="{B0CEC52C-4E4A-4B4D-B726-EC3E1074376B}"/>
                </a:ext>
              </a:extLst>
            </p:cNvPr>
            <p:cNvPicPr/>
            <p:nvPr/>
          </p:nvPicPr>
          <p:blipFill>
            <a:blip r:embed="rId18"/>
            <a:stretch>
              <a:fillRect/>
            </a:stretch>
          </p:blipFill>
          <p:spPr>
            <a:xfrm>
              <a:off x="3939540" y="3233928"/>
              <a:ext cx="754380" cy="499872"/>
            </a:xfrm>
            <a:prstGeom prst="rect">
              <a:avLst/>
            </a:prstGeom>
          </p:spPr>
        </p:pic>
        <p:pic>
          <p:nvPicPr>
            <p:cNvPr id="50" name="Picture 49">
              <a:extLst>
                <a:ext uri="{FF2B5EF4-FFF2-40B4-BE49-F238E27FC236}">
                  <a16:creationId xmlns:a16="http://schemas.microsoft.com/office/drawing/2014/main" id="{82D2E985-D568-47A5-B4F3-E2D03BABBAF3}"/>
                </a:ext>
              </a:extLst>
            </p:cNvPr>
            <p:cNvPicPr/>
            <p:nvPr/>
          </p:nvPicPr>
          <p:blipFill>
            <a:blip r:embed="rId19"/>
            <a:stretch>
              <a:fillRect/>
            </a:stretch>
          </p:blipFill>
          <p:spPr>
            <a:xfrm>
              <a:off x="4116324" y="3630168"/>
              <a:ext cx="425196" cy="106680"/>
            </a:xfrm>
            <a:prstGeom prst="rect">
              <a:avLst/>
            </a:prstGeom>
          </p:spPr>
        </p:pic>
        <p:sp>
          <p:nvSpPr>
            <p:cNvPr id="51" name="Rectangle 50">
              <a:extLst>
                <a:ext uri="{FF2B5EF4-FFF2-40B4-BE49-F238E27FC236}">
                  <a16:creationId xmlns:a16="http://schemas.microsoft.com/office/drawing/2014/main" id="{C3FB9F82-0612-4045-9AC9-5D71CD8CF340}"/>
                </a:ext>
              </a:extLst>
            </p:cNvPr>
            <p:cNvSpPr/>
            <p:nvPr/>
          </p:nvSpPr>
          <p:spPr>
            <a:xfrm>
              <a:off x="4130040" y="3389681"/>
              <a:ext cx="460922" cy="41290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400" b="1" u="sng">
                  <a:solidFill>
                    <a:srgbClr val="984807"/>
                  </a:solidFill>
                  <a:effectLst/>
                  <a:uFill>
                    <a:solidFill>
                      <a:srgbClr val="984807"/>
                    </a:solidFill>
                  </a:uFill>
                  <a:latin typeface="Calibri" panose="020F0502020204030204" pitchFamily="34" charset="0"/>
                  <a:ea typeface="Calibri" panose="020F0502020204030204" pitchFamily="34" charset="0"/>
                </a:rPr>
                <a:t>AP</a:t>
              </a:r>
              <a:endParaRPr lang="en-US" sz="1100">
                <a:solidFill>
                  <a:srgbClr val="000000"/>
                </a:solidFill>
                <a:effectLst/>
                <a:latin typeface="Calibri" panose="020F0502020204030204" pitchFamily="34" charset="0"/>
                <a:ea typeface="Calibri" panose="020F0502020204030204" pitchFamily="34" charset="0"/>
              </a:endParaRPr>
            </a:p>
          </p:txBody>
        </p:sp>
        <p:sp>
          <p:nvSpPr>
            <p:cNvPr id="52" name="Rectangle 51">
              <a:extLst>
                <a:ext uri="{FF2B5EF4-FFF2-40B4-BE49-F238E27FC236}">
                  <a16:creationId xmlns:a16="http://schemas.microsoft.com/office/drawing/2014/main" id="{8D9215B3-518C-428C-9629-464D306C8494}"/>
                </a:ext>
              </a:extLst>
            </p:cNvPr>
            <p:cNvSpPr/>
            <p:nvPr/>
          </p:nvSpPr>
          <p:spPr>
            <a:xfrm>
              <a:off x="167640" y="3671697"/>
              <a:ext cx="1334153" cy="2745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b="1" i="1" dirty="0">
                  <a:solidFill>
                    <a:srgbClr val="C00000"/>
                  </a:solidFill>
                  <a:effectLst/>
                  <a:latin typeface="Calibri" panose="020F0502020204030204" pitchFamily="34" charset="0"/>
                  <a:ea typeface="Calibri" panose="020F0502020204030204" pitchFamily="34" charset="0"/>
                </a:rPr>
                <a:t>Availability:</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53" name="Rectangle 52">
              <a:extLst>
                <a:ext uri="{FF2B5EF4-FFF2-40B4-BE49-F238E27FC236}">
                  <a16:creationId xmlns:a16="http://schemas.microsoft.com/office/drawing/2014/main" id="{931260D2-7906-4452-AF95-95A8054D1B3F}"/>
                </a:ext>
              </a:extLst>
            </p:cNvPr>
            <p:cNvSpPr/>
            <p:nvPr/>
          </p:nvSpPr>
          <p:spPr>
            <a:xfrm>
              <a:off x="167640" y="4159682"/>
              <a:ext cx="2515455" cy="2745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b="1" i="1">
                  <a:solidFill>
                    <a:srgbClr val="C00000"/>
                  </a:solidFill>
                  <a:effectLst/>
                  <a:latin typeface="Calibri" panose="020F0502020204030204" pitchFamily="34" charset="0"/>
                  <a:ea typeface="Calibri" panose="020F0502020204030204" pitchFamily="34" charset="0"/>
                </a:rPr>
                <a:t>response whether it is </a:t>
              </a:r>
              <a:endParaRPr lang="en-US" sz="1100">
                <a:solidFill>
                  <a:srgbClr val="000000"/>
                </a:solidFill>
                <a:effectLst/>
                <a:latin typeface="Calibri" panose="020F0502020204030204" pitchFamily="34" charset="0"/>
                <a:ea typeface="Calibri" panose="020F0502020204030204" pitchFamily="34" charset="0"/>
              </a:endParaRPr>
            </a:p>
          </p:txBody>
        </p:sp>
        <p:sp>
          <p:nvSpPr>
            <p:cNvPr id="54" name="Rectangle 53">
              <a:extLst>
                <a:ext uri="{FF2B5EF4-FFF2-40B4-BE49-F238E27FC236}">
                  <a16:creationId xmlns:a16="http://schemas.microsoft.com/office/drawing/2014/main" id="{B2CCCE6E-AF56-4A3E-BD42-39D7310BA75A}"/>
                </a:ext>
              </a:extLst>
            </p:cNvPr>
            <p:cNvSpPr/>
            <p:nvPr/>
          </p:nvSpPr>
          <p:spPr>
            <a:xfrm>
              <a:off x="167640" y="4403522"/>
              <a:ext cx="2171740" cy="2745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b="1" i="1">
                  <a:solidFill>
                    <a:srgbClr val="C00000"/>
                  </a:solidFill>
                  <a:effectLst/>
                  <a:latin typeface="Calibri" panose="020F0502020204030204" pitchFamily="34" charset="0"/>
                  <a:ea typeface="Calibri" panose="020F0502020204030204" pitchFamily="34" charset="0"/>
                </a:rPr>
                <a:t>successful or failed.</a:t>
              </a:r>
              <a:endParaRPr lang="en-US"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3104349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27" y="0"/>
            <a:ext cx="11345586" cy="742122"/>
          </a:xfrm>
        </p:spPr>
        <p:txBody>
          <a:bodyPr/>
          <a:lstStyle/>
          <a:p>
            <a:r>
              <a:rPr lang="en-US" b="1" dirty="0">
                <a:solidFill>
                  <a:srgbClr val="FF0000"/>
                </a:solidFill>
              </a:rPr>
              <a:t>HBase Overview</a:t>
            </a:r>
          </a:p>
        </p:txBody>
      </p:sp>
      <p:sp>
        <p:nvSpPr>
          <p:cNvPr id="3" name="Content Placeholder 2"/>
          <p:cNvSpPr>
            <a:spLocks noGrp="1"/>
          </p:cNvSpPr>
          <p:nvPr>
            <p:ph idx="1"/>
          </p:nvPr>
        </p:nvSpPr>
        <p:spPr>
          <a:xfrm>
            <a:off x="516835" y="1285461"/>
            <a:ext cx="10987777" cy="5247861"/>
          </a:xfrm>
        </p:spPr>
        <p:txBody>
          <a:bodyPr>
            <a:normAutofit fontScale="70000" lnSpcReduction="20000"/>
          </a:bodyPr>
          <a:lstStyle/>
          <a:p>
            <a:endParaRPr lang="en-US" b="1" dirty="0"/>
          </a:p>
          <a:p>
            <a:endParaRPr lang="en-US" b="1" dirty="0"/>
          </a:p>
          <a:p>
            <a:r>
              <a:rPr lang="en-US" sz="2600" b="1" dirty="0">
                <a:solidFill>
                  <a:srgbClr val="FF0000"/>
                </a:solidFill>
                <a:latin typeface="Calibri" panose="020F0502020204030204" pitchFamily="34" charset="0"/>
                <a:cs typeface="Calibri" panose="020F0502020204030204" pitchFamily="34" charset="0"/>
              </a:rPr>
              <a:t>HBase is Hadoop Database </a:t>
            </a:r>
          </a:p>
          <a:p>
            <a:r>
              <a:rPr lang="en-US" sz="2600" b="1" dirty="0">
                <a:latin typeface="Calibri" panose="020F0502020204030204" pitchFamily="34" charset="0"/>
                <a:cs typeface="Calibri" panose="020F0502020204030204" pitchFamily="34" charset="0"/>
              </a:rPr>
              <a:t>HBase is Distributed , Non-relational Database – </a:t>
            </a:r>
            <a:r>
              <a:rPr lang="en-US" sz="2600" b="1" dirty="0">
                <a:solidFill>
                  <a:srgbClr val="FF0000"/>
                </a:solidFill>
                <a:latin typeface="Calibri" panose="020F0502020204030204" pitchFamily="34" charset="0"/>
                <a:cs typeface="Calibri" panose="020F0502020204030204" pitchFamily="34" charset="0"/>
              </a:rPr>
              <a:t>Not RDBMS</a:t>
            </a:r>
          </a:p>
          <a:p>
            <a:r>
              <a:rPr lang="en-US" sz="2600" b="1" dirty="0">
                <a:solidFill>
                  <a:srgbClr val="FF0000"/>
                </a:solidFill>
                <a:latin typeface="Calibri" panose="020F0502020204030204" pitchFamily="34" charset="0"/>
                <a:cs typeface="Calibri" panose="020F0502020204030204" pitchFamily="34" charset="0"/>
              </a:rPr>
              <a:t>HBase is NoSQL  Database  (Not Only SQL)</a:t>
            </a:r>
          </a:p>
          <a:p>
            <a:r>
              <a:rPr lang="en-US" sz="2600" b="1" dirty="0">
                <a:latin typeface="Calibri" panose="020F0502020204030204" pitchFamily="34" charset="0"/>
                <a:cs typeface="Calibri" panose="020F0502020204030204" pitchFamily="34" charset="0"/>
              </a:rPr>
              <a:t>HBase is a Column-Oriented , Key-Value store NoSQL database</a:t>
            </a:r>
          </a:p>
          <a:p>
            <a:r>
              <a:rPr lang="en-US" sz="2600" b="1" dirty="0">
                <a:solidFill>
                  <a:srgbClr val="FF0000"/>
                </a:solidFill>
                <a:latin typeface="Calibri" panose="020F0502020204030204" pitchFamily="34" charset="0"/>
                <a:cs typeface="Calibri" panose="020F0502020204030204" pitchFamily="34" charset="0"/>
              </a:rPr>
              <a:t>HBase is  running on top of HDFS</a:t>
            </a:r>
            <a:r>
              <a:rPr lang="en-US" sz="2600" b="1" dirty="0">
                <a:latin typeface="Calibri" panose="020F0502020204030204" pitchFamily="34" charset="0"/>
                <a:cs typeface="Calibri" panose="020F0502020204030204" pitchFamily="34" charset="0"/>
              </a:rPr>
              <a:t> </a:t>
            </a:r>
          </a:p>
          <a:p>
            <a:endParaRPr lang="en-US" sz="2600" b="1" dirty="0">
              <a:latin typeface="Calibri" panose="020F0502020204030204" pitchFamily="34" charset="0"/>
              <a:cs typeface="Calibri" panose="020F0502020204030204" pitchFamily="34" charset="0"/>
            </a:endParaRPr>
          </a:p>
          <a:p>
            <a:r>
              <a:rPr lang="en-US" sz="2600" b="1" dirty="0">
                <a:latin typeface="Calibri" panose="020F0502020204030204" pitchFamily="34" charset="0"/>
                <a:cs typeface="Calibri" panose="020F0502020204030204" pitchFamily="34" charset="0"/>
              </a:rPr>
              <a:t>HBase originated from Google’s  Bigtable developed using Java (2010)</a:t>
            </a:r>
          </a:p>
          <a:p>
            <a:r>
              <a:rPr lang="en-US" sz="2600" b="1" dirty="0">
                <a:solidFill>
                  <a:srgbClr val="FF0000"/>
                </a:solidFill>
                <a:latin typeface="Calibri" panose="020F0502020204030204" pitchFamily="34" charset="0"/>
                <a:cs typeface="Calibri" panose="020F0502020204030204" pitchFamily="34" charset="0"/>
              </a:rPr>
              <a:t>HBase uses  built-in shell commands to manipulate data which are written in Ruby Shell script</a:t>
            </a:r>
          </a:p>
          <a:p>
            <a:r>
              <a:rPr lang="en-US" sz="2600" b="1" dirty="0">
                <a:latin typeface="Calibri" panose="020F0502020204030204" pitchFamily="34" charset="0"/>
                <a:cs typeface="Calibri" panose="020F0502020204030204" pitchFamily="34" charset="0"/>
              </a:rPr>
              <a:t>External Phoenix  software is used in HBase to  execute DDL DML  SQL statements to manipulate data  </a:t>
            </a:r>
          </a:p>
          <a:p>
            <a:endParaRPr lang="en-US" b="1" dirty="0"/>
          </a:p>
          <a:p>
            <a:endParaRPr lang="en-US" b="1" dirty="0"/>
          </a:p>
          <a:p>
            <a:pPr marL="0" indent="0">
              <a:buNone/>
            </a:pPr>
            <a:endParaRPr lang="en-US" b="1" dirty="0"/>
          </a:p>
          <a:p>
            <a:endParaRPr lang="en-US" b="1" dirty="0"/>
          </a:p>
          <a:p>
            <a:pPr marL="0" indent="0">
              <a:buNone/>
            </a:pPr>
            <a:r>
              <a:rPr lang="en-US" b="1" dirty="0"/>
              <a:t> </a:t>
            </a:r>
          </a:p>
          <a:p>
            <a:endParaRPr lang="en-US" b="1" dirty="0"/>
          </a:p>
        </p:txBody>
      </p:sp>
    </p:spTree>
    <p:extLst>
      <p:ext uri="{BB962C8B-B14F-4D97-AF65-F5344CB8AC3E}">
        <p14:creationId xmlns:p14="http://schemas.microsoft.com/office/powerpoint/2010/main" val="1088843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26" y="1"/>
            <a:ext cx="10852412" cy="727656"/>
          </a:xfrm>
        </p:spPr>
        <p:txBody>
          <a:bodyPr/>
          <a:lstStyle/>
          <a:p>
            <a:r>
              <a:rPr lang="en-US" b="1" dirty="0" err="1">
                <a:solidFill>
                  <a:srgbClr val="FF0000"/>
                </a:solidFill>
              </a:rPr>
              <a:t>HBase</a:t>
            </a:r>
            <a:r>
              <a:rPr lang="en-US" b="1" dirty="0">
                <a:solidFill>
                  <a:srgbClr val="FF0000"/>
                </a:solidFill>
              </a:rPr>
              <a:t> Architecture</a:t>
            </a:r>
          </a:p>
        </p:txBody>
      </p:sp>
      <p:sp>
        <p:nvSpPr>
          <p:cNvPr id="3" name="Content Placeholder 2"/>
          <p:cNvSpPr>
            <a:spLocks noGrp="1"/>
          </p:cNvSpPr>
          <p:nvPr>
            <p:ph idx="1"/>
          </p:nvPr>
        </p:nvSpPr>
        <p:spPr>
          <a:xfrm>
            <a:off x="1368400" y="2021984"/>
            <a:ext cx="10018713" cy="3820732"/>
          </a:xfrm>
        </p:spPr>
        <p:txBody>
          <a:bodyPr>
            <a:normAutofit/>
          </a:bodyPr>
          <a:lstStyle/>
          <a:p>
            <a:endParaRPr lang="en-US" dirty="0"/>
          </a:p>
          <a:p>
            <a:endParaRPr lang="en-US" dirty="0">
              <a:solidFill>
                <a:srgbClr val="FF0000"/>
              </a:solidFill>
            </a:endParaRPr>
          </a:p>
          <a:p>
            <a:endParaRPr lang="en-US" dirty="0"/>
          </a:p>
        </p:txBody>
      </p:sp>
      <p:pic>
        <p:nvPicPr>
          <p:cNvPr id="8" name="Picture 7">
            <a:extLst>
              <a:ext uri="{FF2B5EF4-FFF2-40B4-BE49-F238E27FC236}">
                <a16:creationId xmlns:a16="http://schemas.microsoft.com/office/drawing/2014/main" id="{9AE94FBA-31B7-4D64-9BD0-01FE518ED86B}"/>
              </a:ext>
            </a:extLst>
          </p:cNvPr>
          <p:cNvPicPr>
            <a:picLocks noChangeAspect="1"/>
          </p:cNvPicPr>
          <p:nvPr/>
        </p:nvPicPr>
        <p:blipFill>
          <a:blip r:embed="rId2"/>
          <a:stretch>
            <a:fillRect/>
          </a:stretch>
        </p:blipFill>
        <p:spPr>
          <a:xfrm>
            <a:off x="995031" y="1015284"/>
            <a:ext cx="10852412" cy="5743325"/>
          </a:xfrm>
          <a:prstGeom prst="rect">
            <a:avLst/>
          </a:prstGeom>
        </p:spPr>
      </p:pic>
    </p:spTree>
    <p:extLst>
      <p:ext uri="{BB962C8B-B14F-4D97-AF65-F5344CB8AC3E}">
        <p14:creationId xmlns:p14="http://schemas.microsoft.com/office/powerpoint/2010/main" val="1908643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23" y="1"/>
            <a:ext cx="11370502" cy="795130"/>
          </a:xfrm>
        </p:spPr>
        <p:txBody>
          <a:bodyPr/>
          <a:lstStyle/>
          <a:p>
            <a:r>
              <a:rPr lang="en-US" b="1" dirty="0" err="1">
                <a:solidFill>
                  <a:srgbClr val="FF0000"/>
                </a:solidFill>
              </a:rPr>
              <a:t>HBase</a:t>
            </a:r>
            <a:r>
              <a:rPr lang="en-US" b="1" dirty="0">
                <a:solidFill>
                  <a:srgbClr val="FF0000"/>
                </a:solidFill>
              </a:rPr>
              <a:t> Architecture</a:t>
            </a:r>
          </a:p>
        </p:txBody>
      </p:sp>
      <p:pic>
        <p:nvPicPr>
          <p:cNvPr id="5" name="Content Placeholder 4">
            <a:extLst>
              <a:ext uri="{FF2B5EF4-FFF2-40B4-BE49-F238E27FC236}">
                <a16:creationId xmlns:a16="http://schemas.microsoft.com/office/drawing/2014/main" id="{8E4369CE-F099-4D37-AE78-14E0C6934D67}"/>
              </a:ext>
            </a:extLst>
          </p:cNvPr>
          <p:cNvPicPr>
            <a:picLocks noGrp="1" noChangeAspect="1"/>
          </p:cNvPicPr>
          <p:nvPr>
            <p:ph idx="1"/>
          </p:nvPr>
        </p:nvPicPr>
        <p:blipFill>
          <a:blip r:embed="rId2"/>
          <a:stretch>
            <a:fillRect/>
          </a:stretch>
        </p:blipFill>
        <p:spPr>
          <a:xfrm>
            <a:off x="1325217" y="1033670"/>
            <a:ext cx="9740347" cy="5499652"/>
          </a:xfrm>
          <a:prstGeom prst="rect">
            <a:avLst/>
          </a:prstGeom>
        </p:spPr>
      </p:pic>
    </p:spTree>
    <p:extLst>
      <p:ext uri="{BB962C8B-B14F-4D97-AF65-F5344CB8AC3E}">
        <p14:creationId xmlns:p14="http://schemas.microsoft.com/office/powerpoint/2010/main" val="407811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23" y="1"/>
            <a:ext cx="11370502" cy="795130"/>
          </a:xfrm>
        </p:spPr>
        <p:txBody>
          <a:bodyPr/>
          <a:lstStyle/>
          <a:p>
            <a:r>
              <a:rPr lang="en-US" b="1" dirty="0" err="1">
                <a:solidFill>
                  <a:srgbClr val="FF0000"/>
                </a:solidFill>
              </a:rPr>
              <a:t>HBase</a:t>
            </a:r>
            <a:r>
              <a:rPr lang="en-US" b="1" dirty="0">
                <a:solidFill>
                  <a:srgbClr val="FF0000"/>
                </a:solidFill>
              </a:rPr>
              <a:t> Architecture</a:t>
            </a:r>
          </a:p>
        </p:txBody>
      </p:sp>
      <p:pic>
        <p:nvPicPr>
          <p:cNvPr id="5" name="Content Placeholder 4">
            <a:extLst>
              <a:ext uri="{FF2B5EF4-FFF2-40B4-BE49-F238E27FC236}">
                <a16:creationId xmlns:a16="http://schemas.microsoft.com/office/drawing/2014/main" id="{E7EFC683-7202-4F99-863F-E6482618B948}"/>
              </a:ext>
            </a:extLst>
          </p:cNvPr>
          <p:cNvPicPr>
            <a:picLocks noGrp="1" noChangeAspect="1"/>
          </p:cNvPicPr>
          <p:nvPr>
            <p:ph idx="1"/>
          </p:nvPr>
        </p:nvPicPr>
        <p:blipFill>
          <a:blip r:embed="rId2"/>
          <a:stretch>
            <a:fillRect/>
          </a:stretch>
        </p:blipFill>
        <p:spPr>
          <a:xfrm>
            <a:off x="1272209" y="1361132"/>
            <a:ext cx="10934277" cy="5238451"/>
          </a:xfrm>
          <a:prstGeom prst="rect">
            <a:avLst/>
          </a:prstGeom>
        </p:spPr>
      </p:pic>
    </p:spTree>
    <p:extLst>
      <p:ext uri="{BB962C8B-B14F-4D97-AF65-F5344CB8AC3E}">
        <p14:creationId xmlns:p14="http://schemas.microsoft.com/office/powerpoint/2010/main" val="21133857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1671</TotalTime>
  <Words>800</Words>
  <Application>Microsoft Office PowerPoint</Application>
  <PresentationFormat>Widescreen</PresentationFormat>
  <Paragraphs>126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Wisp</vt:lpstr>
      <vt:lpstr>PowerPoint Presentation</vt:lpstr>
      <vt:lpstr>HBase Architecture</vt:lpstr>
      <vt:lpstr>HBase   &amp;  CAP  Theorem</vt:lpstr>
      <vt:lpstr>HBase   &amp;  CAP  Theorem</vt:lpstr>
      <vt:lpstr>HBase &amp;  CAP Theorem</vt:lpstr>
      <vt:lpstr>HBase Overview</vt:lpstr>
      <vt:lpstr>HBase Architecture</vt:lpstr>
      <vt:lpstr>HBase Architecture</vt:lpstr>
      <vt:lpstr>HBase Architecture</vt:lpstr>
      <vt:lpstr>HBase Architecture</vt:lpstr>
      <vt:lpstr>HBase Architecture</vt:lpstr>
      <vt:lpstr>HBase Architecture</vt:lpstr>
      <vt:lpstr>HBase Architecture</vt:lpstr>
      <vt:lpstr>HBase  Features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Bigdata &amp; Hadoop</dc:title>
  <dc:creator>Vasu Varadharajan</dc:creator>
  <cp:lastModifiedBy>Varadharajan, Vasu (Cognizant)</cp:lastModifiedBy>
  <cp:revision>170</cp:revision>
  <dcterms:created xsi:type="dcterms:W3CDTF">2015-05-07T06:13:36Z</dcterms:created>
  <dcterms:modified xsi:type="dcterms:W3CDTF">2020-12-21T01:59:20Z</dcterms:modified>
</cp:coreProperties>
</file>